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78" r:id="rId6"/>
  </p:sldMasterIdLst>
  <p:notesMasterIdLst>
    <p:notesMasterId r:id="rId39"/>
  </p:notesMasterIdLst>
  <p:handoutMasterIdLst>
    <p:handoutMasterId r:id="rId40"/>
  </p:handoutMasterIdLst>
  <p:sldIdLst>
    <p:sldId id="270" r:id="rId7"/>
    <p:sldId id="271" r:id="rId8"/>
    <p:sldId id="272" r:id="rId9"/>
    <p:sldId id="298" r:id="rId10"/>
    <p:sldId id="300" r:id="rId11"/>
    <p:sldId id="296" r:id="rId12"/>
    <p:sldId id="274" r:id="rId13"/>
    <p:sldId id="311" r:id="rId14"/>
    <p:sldId id="308" r:id="rId15"/>
    <p:sldId id="276" r:id="rId16"/>
    <p:sldId id="277" r:id="rId17"/>
    <p:sldId id="279" r:id="rId18"/>
    <p:sldId id="309" r:id="rId19"/>
    <p:sldId id="280" r:id="rId20"/>
    <p:sldId id="278" r:id="rId21"/>
    <p:sldId id="281" r:id="rId22"/>
    <p:sldId id="303" r:id="rId23"/>
    <p:sldId id="325" r:id="rId24"/>
    <p:sldId id="326" r:id="rId25"/>
    <p:sldId id="327" r:id="rId26"/>
    <p:sldId id="328" r:id="rId27"/>
    <p:sldId id="317" r:id="rId28"/>
    <p:sldId id="316" r:id="rId29"/>
    <p:sldId id="329" r:id="rId30"/>
    <p:sldId id="318" r:id="rId31"/>
    <p:sldId id="315" r:id="rId32"/>
    <p:sldId id="312" r:id="rId33"/>
    <p:sldId id="330" r:id="rId34"/>
    <p:sldId id="314" r:id="rId35"/>
    <p:sldId id="331" r:id="rId36"/>
    <p:sldId id="310" r:id="rId37"/>
    <p:sldId id="33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FC5F8F23-85A5-D788-99A7-F99E81F45BB1}" name="Siow, Eugene" initials="SE" userId="S::eugene.siow@accenture.com::c7d2eac6-bf81-46ca-b3f7-9096b40dc84c" providerId="AD"/>
  <p188:author id="{46E9EE4E-C7CF-5E2F-E6AF-0DFC46FCA8C6}" name="Salamanca de Diego, Eduardo" initials="ES" userId="S::e.salamanca.de.diego@accenture.com::aeda293b-9889-4781-9e5a-356762870061" providerId="AD"/>
  <p188:author id="{61E1B463-AD52-48B8-A0AF-994FF747552B}" name="Deb, Rajib" initials="RD" userId="S::rajib.deb@accenture.com::54a57d0b-035a-49e6-a516-1186b2c8feec" providerId="AD"/>
  <p188:author id="{CE8D5FE0-02B1-32BE-F29D-4D0781018E1D}" name="Ray, Atish" initials="AR" userId="S::atish.ray@accenture.com::fe264cb3-b960-4e90-8835-fa3159e608bf" providerId="AD"/>
  <p188:author id="{B2968DE7-8E02-0D75-CB64-F792ECDC246D}" name="Kwak, Justice" initials="KJ" userId="S::justice.kwak@accenture.com::332f0981-5119-409e-9e97-69fd55f3b09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2A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3D970-AF04-6345-88DD-0A7611A3572C}" v="1" dt="2026-06-04T01:46:11.628"/>
    <p1510:client id="{22887870-3C48-2049-A62B-3F14C461904D}" v="715" dt="2026-06-03T21:53:21.750"/>
    <p1510:client id="{2F42AA7D-29E2-4556-AB69-0339BBC50A1E}" v="19" dt="2026-06-04T00:56:04.132"/>
    <p1510:client id="{4F556AD5-A1EC-2D42-A0E8-B4EEF980D98A}" v="4114" dt="2026-06-03T21:11:17.423"/>
    <p1510:client id="{837B2A11-568C-4925-AC87-4723E70CE6D7}" v="4215" dt="2026-06-04T00:12:52.012"/>
    <p1510:client id="{A0401DA1-B744-4CBC-AD1A-2DA14DCB47B9}" v="2" dt="2026-06-03T20:19:17.223"/>
    <p1510:client id="{A0CED75C-73FC-4840-B78C-121D39F96BF4}" v="2433" dt="2026-06-03T19:39:54.116"/>
    <p1510:client id="{D1AC76DB-C47E-0B4A-AF56-F9212E45CCF6}" v="1057" dt="2026-06-03T19:55:43.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wak, Justice" userId="332f0981-5119-409e-9e97-69fd55f3b091" providerId="ADAL" clId="{368C6208-FFB9-5268-87B6-C7EA73896CB7}"/>
    <pc:docChg chg="custSel addSld modSld sldOrd">
      <pc:chgData name="Kwak, Justice" userId="332f0981-5119-409e-9e97-69fd55f3b091" providerId="ADAL" clId="{368C6208-FFB9-5268-87B6-C7EA73896CB7}" dt="2026-06-04T01:46:22.713" v="16" actId="478"/>
      <pc:docMkLst>
        <pc:docMk/>
      </pc:docMkLst>
      <pc:sldChg chg="ord">
        <pc:chgData name="Kwak, Justice" userId="332f0981-5119-409e-9e97-69fd55f3b091" providerId="ADAL" clId="{368C6208-FFB9-5268-87B6-C7EA73896CB7}" dt="2026-06-04T01:46:14.069" v="1" actId="20578"/>
        <pc:sldMkLst>
          <pc:docMk/>
          <pc:sldMk cId="533693362" sldId="310"/>
        </pc:sldMkLst>
      </pc:sldChg>
      <pc:sldChg chg="delSp modSp add mod">
        <pc:chgData name="Kwak, Justice" userId="332f0981-5119-409e-9e97-69fd55f3b091" providerId="ADAL" clId="{368C6208-FFB9-5268-87B6-C7EA73896CB7}" dt="2026-06-04T01:46:22.713" v="16" actId="478"/>
        <pc:sldMkLst>
          <pc:docMk/>
          <pc:sldMk cId="1615292181" sldId="332"/>
        </pc:sldMkLst>
        <pc:spChg chg="mod">
          <ac:chgData name="Kwak, Justice" userId="332f0981-5119-409e-9e97-69fd55f3b091" providerId="ADAL" clId="{368C6208-FFB9-5268-87B6-C7EA73896CB7}" dt="2026-06-04T01:46:19.275" v="15" actId="20577"/>
          <ac:spMkLst>
            <pc:docMk/>
            <pc:sldMk cId="1615292181" sldId="332"/>
            <ac:spMk id="12" creationId="{CB7E26B2-45F4-8642-4049-D064B2479FD9}"/>
          </ac:spMkLst>
        </pc:spChg>
        <pc:graphicFrameChg chg="del">
          <ac:chgData name="Kwak, Justice" userId="332f0981-5119-409e-9e97-69fd55f3b091" providerId="ADAL" clId="{368C6208-FFB9-5268-87B6-C7EA73896CB7}" dt="2026-06-04T01:46:22.713" v="16" actId="478"/>
          <ac:graphicFrameMkLst>
            <pc:docMk/>
            <pc:sldMk cId="1615292181" sldId="332"/>
            <ac:graphicFrameMk id="2" creationId="{ABAAF05A-B4E3-0568-BF0D-38F5B3899DF4}"/>
          </ac:graphicFrameMkLst>
        </pc:graphicFrameChg>
      </pc:sldChg>
    </pc:docChg>
  </pc:docChgLst>
  <pc:docChgLst>
    <pc:chgData name="Ray, Atish" userId="fe264cb3-b960-4e90-8835-fa3159e608bf" providerId="ADAL" clId="{D8BAB315-389E-41E4-814B-D93A23B02D04}"/>
    <pc:docChg chg="delSld modSld delMainMaster">
      <pc:chgData name="Ray, Atish" userId="fe264cb3-b960-4e90-8835-fa3159e608bf" providerId="ADAL" clId="{D8BAB315-389E-41E4-814B-D93A23B02D04}" dt="2026-06-04T01:25:11.201" v="65" actId="6549"/>
      <pc:docMkLst>
        <pc:docMk/>
      </pc:docMkLst>
      <pc:sldChg chg="del">
        <pc:chgData name="Ray, Atish" userId="fe264cb3-b960-4e90-8835-fa3159e608bf" providerId="ADAL" clId="{D8BAB315-389E-41E4-814B-D93A23B02D04}" dt="2026-06-04T00:19:20.379" v="4" actId="47"/>
        <pc:sldMkLst>
          <pc:docMk/>
          <pc:sldMk cId="3547968981" sldId="256"/>
        </pc:sldMkLst>
      </pc:sldChg>
      <pc:sldChg chg="del">
        <pc:chgData name="Ray, Atish" userId="fe264cb3-b960-4e90-8835-fa3159e608bf" providerId="ADAL" clId="{D8BAB315-389E-41E4-814B-D93A23B02D04}" dt="2026-06-04T00:19:20.379" v="4" actId="47"/>
        <pc:sldMkLst>
          <pc:docMk/>
          <pc:sldMk cId="3883397500" sldId="257"/>
        </pc:sldMkLst>
      </pc:sldChg>
      <pc:sldChg chg="del">
        <pc:chgData name="Ray, Atish" userId="fe264cb3-b960-4e90-8835-fa3159e608bf" providerId="ADAL" clId="{D8BAB315-389E-41E4-814B-D93A23B02D04}" dt="2026-06-04T00:19:20.379" v="4" actId="47"/>
        <pc:sldMkLst>
          <pc:docMk/>
          <pc:sldMk cId="3241764761" sldId="258"/>
        </pc:sldMkLst>
      </pc:sldChg>
      <pc:sldChg chg="del">
        <pc:chgData name="Ray, Atish" userId="fe264cb3-b960-4e90-8835-fa3159e608bf" providerId="ADAL" clId="{D8BAB315-389E-41E4-814B-D93A23B02D04}" dt="2026-06-04T00:19:20.379" v="4" actId="47"/>
        <pc:sldMkLst>
          <pc:docMk/>
          <pc:sldMk cId="2033108951" sldId="259"/>
        </pc:sldMkLst>
      </pc:sldChg>
      <pc:sldChg chg="del">
        <pc:chgData name="Ray, Atish" userId="fe264cb3-b960-4e90-8835-fa3159e608bf" providerId="ADAL" clId="{D8BAB315-389E-41E4-814B-D93A23B02D04}" dt="2026-06-04T00:19:20.379" v="4" actId="47"/>
        <pc:sldMkLst>
          <pc:docMk/>
          <pc:sldMk cId="0" sldId="260"/>
        </pc:sldMkLst>
      </pc:sldChg>
      <pc:sldChg chg="del">
        <pc:chgData name="Ray, Atish" userId="fe264cb3-b960-4e90-8835-fa3159e608bf" providerId="ADAL" clId="{D8BAB315-389E-41E4-814B-D93A23B02D04}" dt="2026-06-04T00:19:20.379" v="4" actId="47"/>
        <pc:sldMkLst>
          <pc:docMk/>
          <pc:sldMk cId="138804115" sldId="261"/>
        </pc:sldMkLst>
      </pc:sldChg>
      <pc:sldChg chg="del">
        <pc:chgData name="Ray, Atish" userId="fe264cb3-b960-4e90-8835-fa3159e608bf" providerId="ADAL" clId="{D8BAB315-389E-41E4-814B-D93A23B02D04}" dt="2026-06-04T00:19:20.379" v="4" actId="47"/>
        <pc:sldMkLst>
          <pc:docMk/>
          <pc:sldMk cId="2855072184" sldId="262"/>
        </pc:sldMkLst>
      </pc:sldChg>
      <pc:sldChg chg="del">
        <pc:chgData name="Ray, Atish" userId="fe264cb3-b960-4e90-8835-fa3159e608bf" providerId="ADAL" clId="{D8BAB315-389E-41E4-814B-D93A23B02D04}" dt="2026-06-04T00:19:20.379" v="4" actId="47"/>
        <pc:sldMkLst>
          <pc:docMk/>
          <pc:sldMk cId="0" sldId="263"/>
        </pc:sldMkLst>
      </pc:sldChg>
      <pc:sldChg chg="del">
        <pc:chgData name="Ray, Atish" userId="fe264cb3-b960-4e90-8835-fa3159e608bf" providerId="ADAL" clId="{D8BAB315-389E-41E4-814B-D93A23B02D04}" dt="2026-06-04T00:19:20.379" v="4" actId="47"/>
        <pc:sldMkLst>
          <pc:docMk/>
          <pc:sldMk cId="1555741050" sldId="264"/>
        </pc:sldMkLst>
      </pc:sldChg>
      <pc:sldChg chg="del">
        <pc:chgData name="Ray, Atish" userId="fe264cb3-b960-4e90-8835-fa3159e608bf" providerId="ADAL" clId="{D8BAB315-389E-41E4-814B-D93A23B02D04}" dt="2026-06-04T00:19:20.379" v="4" actId="47"/>
        <pc:sldMkLst>
          <pc:docMk/>
          <pc:sldMk cId="2864721576" sldId="265"/>
        </pc:sldMkLst>
      </pc:sldChg>
      <pc:sldChg chg="del">
        <pc:chgData name="Ray, Atish" userId="fe264cb3-b960-4e90-8835-fa3159e608bf" providerId="ADAL" clId="{D8BAB315-389E-41E4-814B-D93A23B02D04}" dt="2026-06-04T00:19:20.379" v="4" actId="47"/>
        <pc:sldMkLst>
          <pc:docMk/>
          <pc:sldMk cId="3410395750" sldId="266"/>
        </pc:sldMkLst>
      </pc:sldChg>
      <pc:sldChg chg="del">
        <pc:chgData name="Ray, Atish" userId="fe264cb3-b960-4e90-8835-fa3159e608bf" providerId="ADAL" clId="{D8BAB315-389E-41E4-814B-D93A23B02D04}" dt="2026-06-04T00:19:20.379" v="4" actId="47"/>
        <pc:sldMkLst>
          <pc:docMk/>
          <pc:sldMk cId="2918631948" sldId="267"/>
        </pc:sldMkLst>
      </pc:sldChg>
      <pc:sldChg chg="del">
        <pc:chgData name="Ray, Atish" userId="fe264cb3-b960-4e90-8835-fa3159e608bf" providerId="ADAL" clId="{D8BAB315-389E-41E4-814B-D93A23B02D04}" dt="2026-06-04T00:19:20.379" v="4" actId="47"/>
        <pc:sldMkLst>
          <pc:docMk/>
          <pc:sldMk cId="29093746" sldId="268"/>
        </pc:sldMkLst>
      </pc:sldChg>
      <pc:sldChg chg="del">
        <pc:chgData name="Ray, Atish" userId="fe264cb3-b960-4e90-8835-fa3159e608bf" providerId="ADAL" clId="{D8BAB315-389E-41E4-814B-D93A23B02D04}" dt="2026-06-04T00:19:20.379" v="4" actId="47"/>
        <pc:sldMkLst>
          <pc:docMk/>
          <pc:sldMk cId="3941624130" sldId="269"/>
        </pc:sldMkLst>
      </pc:sldChg>
      <pc:sldChg chg="modSp mod">
        <pc:chgData name="Ray, Atish" userId="fe264cb3-b960-4e90-8835-fa3159e608bf" providerId="ADAL" clId="{D8BAB315-389E-41E4-814B-D93A23B02D04}" dt="2026-06-04T00:56:04.132" v="23" actId="6549"/>
        <pc:sldMkLst>
          <pc:docMk/>
          <pc:sldMk cId="1523501974" sldId="270"/>
        </pc:sldMkLst>
        <pc:spChg chg="mod">
          <ac:chgData name="Ray, Atish" userId="fe264cb3-b960-4e90-8835-fa3159e608bf" providerId="ADAL" clId="{D8BAB315-389E-41E4-814B-D93A23B02D04}" dt="2026-06-04T00:56:04.132" v="23" actId="6549"/>
          <ac:spMkLst>
            <pc:docMk/>
            <pc:sldMk cId="1523501974" sldId="270"/>
            <ac:spMk id="2" creationId="{7B4772D1-3622-979B-2733-D575B166EA44}"/>
          </ac:spMkLst>
        </pc:spChg>
      </pc:sldChg>
      <pc:sldChg chg="del">
        <pc:chgData name="Ray, Atish" userId="fe264cb3-b960-4e90-8835-fa3159e608bf" providerId="ADAL" clId="{D8BAB315-389E-41E4-814B-D93A23B02D04}" dt="2026-06-04T00:19:20.379" v="4" actId="47"/>
        <pc:sldMkLst>
          <pc:docMk/>
          <pc:sldMk cId="2208931737" sldId="273"/>
        </pc:sldMkLst>
      </pc:sldChg>
      <pc:sldChg chg="modSp mod">
        <pc:chgData name="Ray, Atish" userId="fe264cb3-b960-4e90-8835-fa3159e608bf" providerId="ADAL" clId="{D8BAB315-389E-41E4-814B-D93A23B02D04}" dt="2026-06-04T00:55:41.393" v="10" actId="20577"/>
        <pc:sldMkLst>
          <pc:docMk/>
          <pc:sldMk cId="1867354790" sldId="274"/>
        </pc:sldMkLst>
        <pc:spChg chg="mod">
          <ac:chgData name="Ray, Atish" userId="fe264cb3-b960-4e90-8835-fa3159e608bf" providerId="ADAL" clId="{D8BAB315-389E-41E4-814B-D93A23B02D04}" dt="2026-06-04T00:55:41.393" v="10" actId="20577"/>
          <ac:spMkLst>
            <pc:docMk/>
            <pc:sldMk cId="1867354790" sldId="274"/>
            <ac:spMk id="2" creationId="{8470EA8D-8F99-3E30-0B74-C3671D1FF6FB}"/>
          </ac:spMkLst>
        </pc:spChg>
      </pc:sldChg>
      <pc:sldChg chg="del">
        <pc:chgData name="Ray, Atish" userId="fe264cb3-b960-4e90-8835-fa3159e608bf" providerId="ADAL" clId="{D8BAB315-389E-41E4-814B-D93A23B02D04}" dt="2026-06-04T00:19:20.379" v="4" actId="47"/>
        <pc:sldMkLst>
          <pc:docMk/>
          <pc:sldMk cId="774109320" sldId="275"/>
        </pc:sldMkLst>
      </pc:sldChg>
      <pc:sldChg chg="del">
        <pc:chgData name="Ray, Atish" userId="fe264cb3-b960-4e90-8835-fa3159e608bf" providerId="ADAL" clId="{D8BAB315-389E-41E4-814B-D93A23B02D04}" dt="2026-06-04T00:19:20.379" v="4" actId="47"/>
        <pc:sldMkLst>
          <pc:docMk/>
          <pc:sldMk cId="0" sldId="282"/>
        </pc:sldMkLst>
      </pc:sldChg>
      <pc:sldChg chg="del">
        <pc:chgData name="Ray, Atish" userId="fe264cb3-b960-4e90-8835-fa3159e608bf" providerId="ADAL" clId="{D8BAB315-389E-41E4-814B-D93A23B02D04}" dt="2026-06-04T00:19:20.379" v="4" actId="47"/>
        <pc:sldMkLst>
          <pc:docMk/>
          <pc:sldMk cId="0" sldId="283"/>
        </pc:sldMkLst>
      </pc:sldChg>
      <pc:sldChg chg="del">
        <pc:chgData name="Ray, Atish" userId="fe264cb3-b960-4e90-8835-fa3159e608bf" providerId="ADAL" clId="{D8BAB315-389E-41E4-814B-D93A23B02D04}" dt="2026-06-04T00:19:20.379" v="4" actId="47"/>
        <pc:sldMkLst>
          <pc:docMk/>
          <pc:sldMk cId="1658112034" sldId="284"/>
        </pc:sldMkLst>
      </pc:sldChg>
      <pc:sldChg chg="del">
        <pc:chgData name="Ray, Atish" userId="fe264cb3-b960-4e90-8835-fa3159e608bf" providerId="ADAL" clId="{D8BAB315-389E-41E4-814B-D93A23B02D04}" dt="2026-06-04T00:19:20.379" v="4" actId="47"/>
        <pc:sldMkLst>
          <pc:docMk/>
          <pc:sldMk cId="0" sldId="285"/>
        </pc:sldMkLst>
      </pc:sldChg>
      <pc:sldChg chg="del">
        <pc:chgData name="Ray, Atish" userId="fe264cb3-b960-4e90-8835-fa3159e608bf" providerId="ADAL" clId="{D8BAB315-389E-41E4-814B-D93A23B02D04}" dt="2026-06-04T00:19:20.379" v="4" actId="47"/>
        <pc:sldMkLst>
          <pc:docMk/>
          <pc:sldMk cId="1854169771" sldId="286"/>
        </pc:sldMkLst>
      </pc:sldChg>
      <pc:sldChg chg="del">
        <pc:chgData name="Ray, Atish" userId="fe264cb3-b960-4e90-8835-fa3159e608bf" providerId="ADAL" clId="{D8BAB315-389E-41E4-814B-D93A23B02D04}" dt="2026-06-04T00:19:20.379" v="4" actId="47"/>
        <pc:sldMkLst>
          <pc:docMk/>
          <pc:sldMk cId="0" sldId="287"/>
        </pc:sldMkLst>
      </pc:sldChg>
      <pc:sldChg chg="del">
        <pc:chgData name="Ray, Atish" userId="fe264cb3-b960-4e90-8835-fa3159e608bf" providerId="ADAL" clId="{D8BAB315-389E-41E4-814B-D93A23B02D04}" dt="2026-06-04T00:19:20.379" v="4" actId="47"/>
        <pc:sldMkLst>
          <pc:docMk/>
          <pc:sldMk cId="418434523" sldId="288"/>
        </pc:sldMkLst>
      </pc:sldChg>
      <pc:sldChg chg="del">
        <pc:chgData name="Ray, Atish" userId="fe264cb3-b960-4e90-8835-fa3159e608bf" providerId="ADAL" clId="{D8BAB315-389E-41E4-814B-D93A23B02D04}" dt="2026-06-04T00:19:20.379" v="4" actId="47"/>
        <pc:sldMkLst>
          <pc:docMk/>
          <pc:sldMk cId="1202044188" sldId="289"/>
        </pc:sldMkLst>
      </pc:sldChg>
      <pc:sldChg chg="del">
        <pc:chgData name="Ray, Atish" userId="fe264cb3-b960-4e90-8835-fa3159e608bf" providerId="ADAL" clId="{D8BAB315-389E-41E4-814B-D93A23B02D04}" dt="2026-06-04T00:19:20.379" v="4" actId="47"/>
        <pc:sldMkLst>
          <pc:docMk/>
          <pc:sldMk cId="1106033022" sldId="290"/>
        </pc:sldMkLst>
      </pc:sldChg>
      <pc:sldChg chg="del">
        <pc:chgData name="Ray, Atish" userId="fe264cb3-b960-4e90-8835-fa3159e608bf" providerId="ADAL" clId="{D8BAB315-389E-41E4-814B-D93A23B02D04}" dt="2026-06-04T00:19:20.379" v="4" actId="47"/>
        <pc:sldMkLst>
          <pc:docMk/>
          <pc:sldMk cId="1535721785" sldId="291"/>
        </pc:sldMkLst>
      </pc:sldChg>
      <pc:sldChg chg="del">
        <pc:chgData name="Ray, Atish" userId="fe264cb3-b960-4e90-8835-fa3159e608bf" providerId="ADAL" clId="{D8BAB315-389E-41E4-814B-D93A23B02D04}" dt="2026-06-04T00:19:20.379" v="4" actId="47"/>
        <pc:sldMkLst>
          <pc:docMk/>
          <pc:sldMk cId="734153516" sldId="292"/>
        </pc:sldMkLst>
      </pc:sldChg>
      <pc:sldChg chg="del">
        <pc:chgData name="Ray, Atish" userId="fe264cb3-b960-4e90-8835-fa3159e608bf" providerId="ADAL" clId="{D8BAB315-389E-41E4-814B-D93A23B02D04}" dt="2026-06-04T00:19:20.379" v="4" actId="47"/>
        <pc:sldMkLst>
          <pc:docMk/>
          <pc:sldMk cId="1701981958" sldId="293"/>
        </pc:sldMkLst>
      </pc:sldChg>
      <pc:sldChg chg="del">
        <pc:chgData name="Ray, Atish" userId="fe264cb3-b960-4e90-8835-fa3159e608bf" providerId="ADAL" clId="{D8BAB315-389E-41E4-814B-D93A23B02D04}" dt="2026-06-04T00:19:20.379" v="4" actId="47"/>
        <pc:sldMkLst>
          <pc:docMk/>
          <pc:sldMk cId="2190987418" sldId="294"/>
        </pc:sldMkLst>
      </pc:sldChg>
      <pc:sldChg chg="del">
        <pc:chgData name="Ray, Atish" userId="fe264cb3-b960-4e90-8835-fa3159e608bf" providerId="ADAL" clId="{D8BAB315-389E-41E4-814B-D93A23B02D04}" dt="2026-06-04T00:19:20.379" v="4" actId="47"/>
        <pc:sldMkLst>
          <pc:docMk/>
          <pc:sldMk cId="153772724" sldId="295"/>
        </pc:sldMkLst>
      </pc:sldChg>
      <pc:sldChg chg="del">
        <pc:chgData name="Ray, Atish" userId="fe264cb3-b960-4e90-8835-fa3159e608bf" providerId="ADAL" clId="{D8BAB315-389E-41E4-814B-D93A23B02D04}" dt="2026-06-04T00:19:20.379" v="4" actId="47"/>
        <pc:sldMkLst>
          <pc:docMk/>
          <pc:sldMk cId="1334297708" sldId="297"/>
        </pc:sldMkLst>
      </pc:sldChg>
      <pc:sldChg chg="modSp mod">
        <pc:chgData name="Ray, Atish" userId="fe264cb3-b960-4e90-8835-fa3159e608bf" providerId="ADAL" clId="{D8BAB315-389E-41E4-814B-D93A23B02D04}" dt="2026-06-04T01:14:12.069" v="43" actId="20577"/>
        <pc:sldMkLst>
          <pc:docMk/>
          <pc:sldMk cId="4223356191" sldId="298"/>
        </pc:sldMkLst>
        <pc:spChg chg="mod">
          <ac:chgData name="Ray, Atish" userId="fe264cb3-b960-4e90-8835-fa3159e608bf" providerId="ADAL" clId="{D8BAB315-389E-41E4-814B-D93A23B02D04}" dt="2026-06-04T01:14:01.939" v="36" actId="20577"/>
          <ac:spMkLst>
            <pc:docMk/>
            <pc:sldMk cId="4223356191" sldId="298"/>
            <ac:spMk id="5" creationId="{103C170B-F877-DF5C-A16A-8F5D5411A1FF}"/>
          </ac:spMkLst>
        </pc:spChg>
        <pc:spChg chg="mod">
          <ac:chgData name="Ray, Atish" userId="fe264cb3-b960-4e90-8835-fa3159e608bf" providerId="ADAL" clId="{D8BAB315-389E-41E4-814B-D93A23B02D04}" dt="2026-06-04T01:14:12.069" v="43" actId="20577"/>
          <ac:spMkLst>
            <pc:docMk/>
            <pc:sldMk cId="4223356191" sldId="298"/>
            <ac:spMk id="54" creationId="{9537D447-8200-CAB4-E865-E2153BBCC1DE}"/>
          </ac:spMkLst>
        </pc:spChg>
      </pc:sldChg>
      <pc:sldChg chg="del">
        <pc:chgData name="Ray, Atish" userId="fe264cb3-b960-4e90-8835-fa3159e608bf" providerId="ADAL" clId="{D8BAB315-389E-41E4-814B-D93A23B02D04}" dt="2026-06-04T00:19:20.379" v="4" actId="47"/>
        <pc:sldMkLst>
          <pc:docMk/>
          <pc:sldMk cId="2646768319" sldId="299"/>
        </pc:sldMkLst>
      </pc:sldChg>
      <pc:sldChg chg="del">
        <pc:chgData name="Ray, Atish" userId="fe264cb3-b960-4e90-8835-fa3159e608bf" providerId="ADAL" clId="{D8BAB315-389E-41E4-814B-D93A23B02D04}" dt="2026-06-04T00:18:46.349" v="1" actId="47"/>
        <pc:sldMkLst>
          <pc:docMk/>
          <pc:sldMk cId="506123149" sldId="301"/>
        </pc:sldMkLst>
      </pc:sldChg>
      <pc:sldChg chg="del">
        <pc:chgData name="Ray, Atish" userId="fe264cb3-b960-4e90-8835-fa3159e608bf" providerId="ADAL" clId="{D8BAB315-389E-41E4-814B-D93A23B02D04}" dt="2026-06-04T00:19:20.379" v="4" actId="47"/>
        <pc:sldMkLst>
          <pc:docMk/>
          <pc:sldMk cId="2157427836" sldId="302"/>
        </pc:sldMkLst>
      </pc:sldChg>
      <pc:sldChg chg="del">
        <pc:chgData name="Ray, Atish" userId="fe264cb3-b960-4e90-8835-fa3159e608bf" providerId="ADAL" clId="{D8BAB315-389E-41E4-814B-D93A23B02D04}" dt="2026-06-04T00:19:20.379" v="4" actId="47"/>
        <pc:sldMkLst>
          <pc:docMk/>
          <pc:sldMk cId="0" sldId="304"/>
        </pc:sldMkLst>
      </pc:sldChg>
      <pc:sldChg chg="del">
        <pc:chgData name="Ray, Atish" userId="fe264cb3-b960-4e90-8835-fa3159e608bf" providerId="ADAL" clId="{D8BAB315-389E-41E4-814B-D93A23B02D04}" dt="2026-06-04T00:19:20.379" v="4" actId="47"/>
        <pc:sldMkLst>
          <pc:docMk/>
          <pc:sldMk cId="0" sldId="305"/>
        </pc:sldMkLst>
      </pc:sldChg>
      <pc:sldChg chg="del">
        <pc:chgData name="Ray, Atish" userId="fe264cb3-b960-4e90-8835-fa3159e608bf" providerId="ADAL" clId="{D8BAB315-389E-41E4-814B-D93A23B02D04}" dt="2026-06-04T00:19:20.379" v="4" actId="47"/>
        <pc:sldMkLst>
          <pc:docMk/>
          <pc:sldMk cId="0" sldId="306"/>
        </pc:sldMkLst>
      </pc:sldChg>
      <pc:sldChg chg="del">
        <pc:chgData name="Ray, Atish" userId="fe264cb3-b960-4e90-8835-fa3159e608bf" providerId="ADAL" clId="{D8BAB315-389E-41E4-814B-D93A23B02D04}" dt="2026-06-04T00:19:20.379" v="4" actId="47"/>
        <pc:sldMkLst>
          <pc:docMk/>
          <pc:sldMk cId="0" sldId="307"/>
        </pc:sldMkLst>
      </pc:sldChg>
      <pc:sldChg chg="del">
        <pc:chgData name="Ray, Atish" userId="fe264cb3-b960-4e90-8835-fa3159e608bf" providerId="ADAL" clId="{D8BAB315-389E-41E4-814B-D93A23B02D04}" dt="2026-06-04T00:19:20.379" v="4" actId="47"/>
        <pc:sldMkLst>
          <pc:docMk/>
          <pc:sldMk cId="650817589" sldId="313"/>
        </pc:sldMkLst>
      </pc:sldChg>
      <pc:sldChg chg="modSp mod">
        <pc:chgData name="Ray, Atish" userId="fe264cb3-b960-4e90-8835-fa3159e608bf" providerId="ADAL" clId="{D8BAB315-389E-41E4-814B-D93A23B02D04}" dt="2026-06-04T01:25:11.201" v="65" actId="6549"/>
        <pc:sldMkLst>
          <pc:docMk/>
          <pc:sldMk cId="101070457" sldId="315"/>
        </pc:sldMkLst>
        <pc:spChg chg="mod">
          <ac:chgData name="Ray, Atish" userId="fe264cb3-b960-4e90-8835-fa3159e608bf" providerId="ADAL" clId="{D8BAB315-389E-41E4-814B-D93A23B02D04}" dt="2026-06-04T01:25:11.201" v="65" actId="6549"/>
          <ac:spMkLst>
            <pc:docMk/>
            <pc:sldMk cId="101070457" sldId="315"/>
            <ac:spMk id="44" creationId="{E889B124-F73F-C236-98B3-61E3FA57733C}"/>
          </ac:spMkLst>
        </pc:spChg>
      </pc:sldChg>
      <pc:sldChg chg="modSp mod">
        <pc:chgData name="Ray, Atish" userId="fe264cb3-b960-4e90-8835-fa3159e608bf" providerId="ADAL" clId="{D8BAB315-389E-41E4-814B-D93A23B02D04}" dt="2026-06-04T01:21:50.504" v="64" actId="108"/>
        <pc:sldMkLst>
          <pc:docMk/>
          <pc:sldMk cId="2364935090" sldId="316"/>
        </pc:sldMkLst>
        <pc:spChg chg="mod">
          <ac:chgData name="Ray, Atish" userId="fe264cb3-b960-4e90-8835-fa3159e608bf" providerId="ADAL" clId="{D8BAB315-389E-41E4-814B-D93A23B02D04}" dt="2026-06-04T01:21:50.504" v="64" actId="108"/>
          <ac:spMkLst>
            <pc:docMk/>
            <pc:sldMk cId="2364935090" sldId="316"/>
            <ac:spMk id="4" creationId="{01AD4CB4-943C-58EF-394E-87DC4EF86109}"/>
          </ac:spMkLst>
        </pc:spChg>
        <pc:spChg chg="mod">
          <ac:chgData name="Ray, Atish" userId="fe264cb3-b960-4e90-8835-fa3159e608bf" providerId="ADAL" clId="{D8BAB315-389E-41E4-814B-D93A23B02D04}" dt="2026-06-04T01:21:45.540" v="63" actId="108"/>
          <ac:spMkLst>
            <pc:docMk/>
            <pc:sldMk cId="2364935090" sldId="316"/>
            <ac:spMk id="6" creationId="{51BFA883-4D78-9A6B-9729-BC6DC6A7CE29}"/>
          </ac:spMkLst>
        </pc:spChg>
        <pc:spChg chg="mod">
          <ac:chgData name="Ray, Atish" userId="fe264cb3-b960-4e90-8835-fa3159e608bf" providerId="ADAL" clId="{D8BAB315-389E-41E4-814B-D93A23B02D04}" dt="2026-06-04T01:18:42.802" v="46" actId="207"/>
          <ac:spMkLst>
            <pc:docMk/>
            <pc:sldMk cId="2364935090" sldId="316"/>
            <ac:spMk id="7" creationId="{B691D658-AEE4-A8B6-A68D-EFA66D90DB4E}"/>
          </ac:spMkLst>
        </pc:spChg>
        <pc:spChg chg="mod">
          <ac:chgData name="Ray, Atish" userId="fe264cb3-b960-4e90-8835-fa3159e608bf" providerId="ADAL" clId="{D8BAB315-389E-41E4-814B-D93A23B02D04}" dt="2026-06-04T01:20:44.105" v="57" actId="108"/>
          <ac:spMkLst>
            <pc:docMk/>
            <pc:sldMk cId="2364935090" sldId="316"/>
            <ac:spMk id="14" creationId="{6227BF07-AD0A-08F5-5A0A-66993A666BFD}"/>
          </ac:spMkLst>
        </pc:spChg>
        <pc:spChg chg="mod">
          <ac:chgData name="Ray, Atish" userId="fe264cb3-b960-4e90-8835-fa3159e608bf" providerId="ADAL" clId="{D8BAB315-389E-41E4-814B-D93A23B02D04}" dt="2026-06-04T01:19:29.211" v="48" actId="108"/>
          <ac:spMkLst>
            <pc:docMk/>
            <pc:sldMk cId="2364935090" sldId="316"/>
            <ac:spMk id="15" creationId="{DC534868-A8D7-ABE3-CB81-65F529943A7F}"/>
          </ac:spMkLst>
        </pc:spChg>
        <pc:spChg chg="mod">
          <ac:chgData name="Ray, Atish" userId="fe264cb3-b960-4e90-8835-fa3159e608bf" providerId="ADAL" clId="{D8BAB315-389E-41E4-814B-D93A23B02D04}" dt="2026-06-04T01:20:34.747" v="56" actId="108"/>
          <ac:spMkLst>
            <pc:docMk/>
            <pc:sldMk cId="2364935090" sldId="316"/>
            <ac:spMk id="20" creationId="{AA4A24C5-E275-78AA-AB56-6D464879ED50}"/>
          </ac:spMkLst>
        </pc:spChg>
        <pc:spChg chg="mod">
          <ac:chgData name="Ray, Atish" userId="fe264cb3-b960-4e90-8835-fa3159e608bf" providerId="ADAL" clId="{D8BAB315-389E-41E4-814B-D93A23B02D04}" dt="2026-06-04T01:19:31.881" v="49" actId="108"/>
          <ac:spMkLst>
            <pc:docMk/>
            <pc:sldMk cId="2364935090" sldId="316"/>
            <ac:spMk id="23" creationId="{2DD9940E-BB14-EB39-EDE1-BEC852907DE0}"/>
          </ac:spMkLst>
        </pc:spChg>
        <pc:spChg chg="mod">
          <ac:chgData name="Ray, Atish" userId="fe264cb3-b960-4e90-8835-fa3159e608bf" providerId="ADAL" clId="{D8BAB315-389E-41E4-814B-D93A23B02D04}" dt="2026-06-04T01:19:34.629" v="50" actId="108"/>
          <ac:spMkLst>
            <pc:docMk/>
            <pc:sldMk cId="2364935090" sldId="316"/>
            <ac:spMk id="24" creationId="{FBD5C116-0914-8493-14E5-4FED59340293}"/>
          </ac:spMkLst>
        </pc:spChg>
        <pc:spChg chg="mod">
          <ac:chgData name="Ray, Atish" userId="fe264cb3-b960-4e90-8835-fa3159e608bf" providerId="ADAL" clId="{D8BAB315-389E-41E4-814B-D93A23B02D04}" dt="2026-06-04T01:20:04.025" v="54" actId="108"/>
          <ac:spMkLst>
            <pc:docMk/>
            <pc:sldMk cId="2364935090" sldId="316"/>
            <ac:spMk id="26" creationId="{12D472CC-952B-AB55-2458-962DA6F23E03}"/>
          </ac:spMkLst>
        </pc:spChg>
        <pc:spChg chg="mod">
          <ac:chgData name="Ray, Atish" userId="fe264cb3-b960-4e90-8835-fa3159e608bf" providerId="ADAL" clId="{D8BAB315-389E-41E4-814B-D93A23B02D04}" dt="2026-06-04T01:19:37.780" v="51" actId="108"/>
          <ac:spMkLst>
            <pc:docMk/>
            <pc:sldMk cId="2364935090" sldId="316"/>
            <ac:spMk id="29" creationId="{BC2690DB-69FA-8218-27B9-A8F144D9BCF5}"/>
          </ac:spMkLst>
        </pc:spChg>
        <pc:spChg chg="mod">
          <ac:chgData name="Ray, Atish" userId="fe264cb3-b960-4e90-8835-fa3159e608bf" providerId="ADAL" clId="{D8BAB315-389E-41E4-814B-D93A23B02D04}" dt="2026-06-04T01:20:48.409" v="58" actId="108"/>
          <ac:spMkLst>
            <pc:docMk/>
            <pc:sldMk cId="2364935090" sldId="316"/>
            <ac:spMk id="35" creationId="{FEC5723C-12E2-BA14-E6BB-36B59356A01E}"/>
          </ac:spMkLst>
        </pc:spChg>
        <pc:spChg chg="mod">
          <ac:chgData name="Ray, Atish" userId="fe264cb3-b960-4e90-8835-fa3159e608bf" providerId="ADAL" clId="{D8BAB315-389E-41E4-814B-D93A23B02D04}" dt="2026-06-04T01:20:51.551" v="59" actId="108"/>
          <ac:spMkLst>
            <pc:docMk/>
            <pc:sldMk cId="2364935090" sldId="316"/>
            <ac:spMk id="36" creationId="{3253FEB7-2298-2822-C892-46E39EFC3940}"/>
          </ac:spMkLst>
        </pc:spChg>
        <pc:spChg chg="mod">
          <ac:chgData name="Ray, Atish" userId="fe264cb3-b960-4e90-8835-fa3159e608bf" providerId="ADAL" clId="{D8BAB315-389E-41E4-814B-D93A23B02D04}" dt="2026-06-04T01:19:55.127" v="53" actId="108"/>
          <ac:spMkLst>
            <pc:docMk/>
            <pc:sldMk cId="2364935090" sldId="316"/>
            <ac:spMk id="55" creationId="{67D78296-FC8F-56EF-6642-6956E690BA60}"/>
          </ac:spMkLst>
        </pc:spChg>
        <pc:spChg chg="mod">
          <ac:chgData name="Ray, Atish" userId="fe264cb3-b960-4e90-8835-fa3159e608bf" providerId="ADAL" clId="{D8BAB315-389E-41E4-814B-D93A23B02D04}" dt="2026-06-04T01:20:19.918" v="55" actId="108"/>
          <ac:spMkLst>
            <pc:docMk/>
            <pc:sldMk cId="2364935090" sldId="316"/>
            <ac:spMk id="59" creationId="{87D975E3-B413-C346-2547-3C5705C0E6F4}"/>
          </ac:spMkLst>
        </pc:spChg>
        <pc:spChg chg="mod">
          <ac:chgData name="Ray, Atish" userId="fe264cb3-b960-4e90-8835-fa3159e608bf" providerId="ADAL" clId="{D8BAB315-389E-41E4-814B-D93A23B02D04}" dt="2026-06-04T01:19:25.479" v="47" actId="108"/>
          <ac:spMkLst>
            <pc:docMk/>
            <pc:sldMk cId="2364935090" sldId="316"/>
            <ac:spMk id="70" creationId="{41C9B5C5-67B0-2F0B-48F8-DBB821C01425}"/>
          </ac:spMkLst>
        </pc:spChg>
        <pc:spChg chg="mod">
          <ac:chgData name="Ray, Atish" userId="fe264cb3-b960-4e90-8835-fa3159e608bf" providerId="ADAL" clId="{D8BAB315-389E-41E4-814B-D93A23B02D04}" dt="2026-06-04T01:21:21.510" v="62" actId="207"/>
          <ac:spMkLst>
            <pc:docMk/>
            <pc:sldMk cId="2364935090" sldId="316"/>
            <ac:spMk id="73" creationId="{2EF428AB-F014-53CB-BC98-C514ABB6714E}"/>
          </ac:spMkLst>
        </pc:spChg>
        <pc:spChg chg="mod">
          <ac:chgData name="Ray, Atish" userId="fe264cb3-b960-4e90-8835-fa3159e608bf" providerId="ADAL" clId="{D8BAB315-389E-41E4-814B-D93A23B02D04}" dt="2026-06-04T01:21:12.031" v="61" actId="207"/>
          <ac:spMkLst>
            <pc:docMk/>
            <pc:sldMk cId="2364935090" sldId="316"/>
            <ac:spMk id="75" creationId="{5EEF2A2A-8DD0-187F-C202-F8A8974D293A}"/>
          </ac:spMkLst>
        </pc:spChg>
        <pc:spChg chg="mod">
          <ac:chgData name="Ray, Atish" userId="fe264cb3-b960-4e90-8835-fa3159e608bf" providerId="ADAL" clId="{D8BAB315-389E-41E4-814B-D93A23B02D04}" dt="2026-06-04T01:20:57.087" v="60" actId="108"/>
          <ac:spMkLst>
            <pc:docMk/>
            <pc:sldMk cId="2364935090" sldId="316"/>
            <ac:spMk id="76" creationId="{233F3D25-CADC-E827-78DB-6F4F82EA6D31}"/>
          </ac:spMkLst>
        </pc:spChg>
        <pc:spChg chg="mod">
          <ac:chgData name="Ray, Atish" userId="fe264cb3-b960-4e90-8835-fa3159e608bf" providerId="ADAL" clId="{D8BAB315-389E-41E4-814B-D93A23B02D04}" dt="2026-06-04T01:19:41.469" v="52" actId="108"/>
          <ac:spMkLst>
            <pc:docMk/>
            <pc:sldMk cId="2364935090" sldId="316"/>
            <ac:spMk id="80" creationId="{73C0F24F-6F50-C4EB-0454-480AE37E83AF}"/>
          </ac:spMkLst>
        </pc:spChg>
      </pc:sldChg>
      <pc:sldChg chg="modSp mod">
        <pc:chgData name="Ray, Atish" userId="fe264cb3-b960-4e90-8835-fa3159e608bf" providerId="ADAL" clId="{D8BAB315-389E-41E4-814B-D93A23B02D04}" dt="2026-06-04T01:16:13.851" v="44" actId="5793"/>
        <pc:sldMkLst>
          <pc:docMk/>
          <pc:sldMk cId="1749642550" sldId="317"/>
        </pc:sldMkLst>
        <pc:spChg chg="mod">
          <ac:chgData name="Ray, Atish" userId="fe264cb3-b960-4e90-8835-fa3159e608bf" providerId="ADAL" clId="{D8BAB315-389E-41E4-814B-D93A23B02D04}" dt="2026-06-04T01:16:13.851" v="44" actId="5793"/>
          <ac:spMkLst>
            <pc:docMk/>
            <pc:sldMk cId="1749642550" sldId="317"/>
            <ac:spMk id="2" creationId="{997F3492-BD9D-9A7B-9212-A31113101A0D}"/>
          </ac:spMkLst>
        </pc:spChg>
      </pc:sldChg>
      <pc:sldChg chg="del">
        <pc:chgData name="Ray, Atish" userId="fe264cb3-b960-4e90-8835-fa3159e608bf" providerId="ADAL" clId="{D8BAB315-389E-41E4-814B-D93A23B02D04}" dt="2026-06-04T00:19:14.588" v="3" actId="47"/>
        <pc:sldMkLst>
          <pc:docMk/>
          <pc:sldMk cId="2483087636" sldId="320"/>
        </pc:sldMkLst>
      </pc:sldChg>
      <pc:sldChg chg="del">
        <pc:chgData name="Ray, Atish" userId="fe264cb3-b960-4e90-8835-fa3159e608bf" providerId="ADAL" clId="{D8BAB315-389E-41E4-814B-D93A23B02D04}" dt="2026-06-04T00:19:20.379" v="4" actId="47"/>
        <pc:sldMkLst>
          <pc:docMk/>
          <pc:sldMk cId="2213275180" sldId="321"/>
        </pc:sldMkLst>
      </pc:sldChg>
      <pc:sldChg chg="del">
        <pc:chgData name="Ray, Atish" userId="fe264cb3-b960-4e90-8835-fa3159e608bf" providerId="ADAL" clId="{D8BAB315-389E-41E4-814B-D93A23B02D04}" dt="2026-06-04T00:18:19.215" v="0" actId="47"/>
        <pc:sldMkLst>
          <pc:docMk/>
          <pc:sldMk cId="3624661789" sldId="322"/>
        </pc:sldMkLst>
      </pc:sldChg>
      <pc:sldChg chg="del">
        <pc:chgData name="Ray, Atish" userId="fe264cb3-b960-4e90-8835-fa3159e608bf" providerId="ADAL" clId="{D8BAB315-389E-41E4-814B-D93A23B02D04}" dt="2026-06-04T00:18:57.011" v="2" actId="47"/>
        <pc:sldMkLst>
          <pc:docMk/>
          <pc:sldMk cId="841108271" sldId="323"/>
        </pc:sldMkLst>
      </pc:sldChg>
      <pc:sldChg chg="del">
        <pc:chgData name="Ray, Atish" userId="fe264cb3-b960-4e90-8835-fa3159e608bf" providerId="ADAL" clId="{D8BAB315-389E-41E4-814B-D93A23B02D04}" dt="2026-06-04T00:19:20.379" v="4" actId="47"/>
        <pc:sldMkLst>
          <pc:docMk/>
          <pc:sldMk cId="2210360268" sldId="324"/>
        </pc:sldMkLst>
      </pc:sldChg>
      <pc:sldChg chg="del">
        <pc:chgData name="Ray, Atish" userId="fe264cb3-b960-4e90-8835-fa3159e608bf" providerId="ADAL" clId="{D8BAB315-389E-41E4-814B-D93A23B02D04}" dt="2026-06-04T00:19:20.379" v="4" actId="47"/>
        <pc:sldMkLst>
          <pc:docMk/>
          <pc:sldMk cId="3221396430" sldId="345"/>
        </pc:sldMkLst>
      </pc:sldChg>
      <pc:sldChg chg="del">
        <pc:chgData name="Ray, Atish" userId="fe264cb3-b960-4e90-8835-fa3159e608bf" providerId="ADAL" clId="{D8BAB315-389E-41E4-814B-D93A23B02D04}" dt="2026-06-04T00:19:20.379" v="4" actId="47"/>
        <pc:sldMkLst>
          <pc:docMk/>
          <pc:sldMk cId="187098213" sldId="936"/>
        </pc:sldMkLst>
      </pc:sldChg>
      <pc:sldChg chg="del">
        <pc:chgData name="Ray, Atish" userId="fe264cb3-b960-4e90-8835-fa3159e608bf" providerId="ADAL" clId="{D8BAB315-389E-41E4-814B-D93A23B02D04}" dt="2026-06-04T00:19:20.379" v="4" actId="47"/>
        <pc:sldMkLst>
          <pc:docMk/>
          <pc:sldMk cId="1739200156" sldId="2147483627"/>
        </pc:sldMkLst>
      </pc:sldChg>
      <pc:sldChg chg="del">
        <pc:chgData name="Ray, Atish" userId="fe264cb3-b960-4e90-8835-fa3159e608bf" providerId="ADAL" clId="{D8BAB315-389E-41E4-814B-D93A23B02D04}" dt="2026-06-04T00:19:20.379" v="4" actId="47"/>
        <pc:sldMkLst>
          <pc:docMk/>
          <pc:sldMk cId="1264548398" sldId="2147483635"/>
        </pc:sldMkLst>
      </pc:sldChg>
      <pc:sldChg chg="del">
        <pc:chgData name="Ray, Atish" userId="fe264cb3-b960-4e90-8835-fa3159e608bf" providerId="ADAL" clId="{D8BAB315-389E-41E4-814B-D93A23B02D04}" dt="2026-06-04T00:19:20.379" v="4" actId="47"/>
        <pc:sldMkLst>
          <pc:docMk/>
          <pc:sldMk cId="2732907590" sldId="2147483637"/>
        </pc:sldMkLst>
      </pc:sldChg>
      <pc:sldChg chg="del">
        <pc:chgData name="Ray, Atish" userId="fe264cb3-b960-4e90-8835-fa3159e608bf" providerId="ADAL" clId="{D8BAB315-389E-41E4-814B-D93A23B02D04}" dt="2026-06-04T00:19:20.379" v="4" actId="47"/>
        <pc:sldMkLst>
          <pc:docMk/>
          <pc:sldMk cId="2639332959" sldId="2147483639"/>
        </pc:sldMkLst>
      </pc:sldChg>
      <pc:sldChg chg="del">
        <pc:chgData name="Ray, Atish" userId="fe264cb3-b960-4e90-8835-fa3159e608bf" providerId="ADAL" clId="{D8BAB315-389E-41E4-814B-D93A23B02D04}" dt="2026-06-04T00:19:20.379" v="4" actId="47"/>
        <pc:sldMkLst>
          <pc:docMk/>
          <pc:sldMk cId="3952278013" sldId="2147483640"/>
        </pc:sldMkLst>
      </pc:sldChg>
      <pc:sldChg chg="del">
        <pc:chgData name="Ray, Atish" userId="fe264cb3-b960-4e90-8835-fa3159e608bf" providerId="ADAL" clId="{D8BAB315-389E-41E4-814B-D93A23B02D04}" dt="2026-06-04T00:19:20.379" v="4" actId="47"/>
        <pc:sldMkLst>
          <pc:docMk/>
          <pc:sldMk cId="619832913" sldId="2147483641"/>
        </pc:sldMkLst>
      </pc:sldChg>
      <pc:sldChg chg="del">
        <pc:chgData name="Ray, Atish" userId="fe264cb3-b960-4e90-8835-fa3159e608bf" providerId="ADAL" clId="{D8BAB315-389E-41E4-814B-D93A23B02D04}" dt="2026-06-04T00:19:20.379" v="4" actId="47"/>
        <pc:sldMkLst>
          <pc:docMk/>
          <pc:sldMk cId="996525286" sldId="2147483642"/>
        </pc:sldMkLst>
      </pc:sldChg>
      <pc:sldChg chg="del">
        <pc:chgData name="Ray, Atish" userId="fe264cb3-b960-4e90-8835-fa3159e608bf" providerId="ADAL" clId="{D8BAB315-389E-41E4-814B-D93A23B02D04}" dt="2026-06-04T00:19:20.379" v="4" actId="47"/>
        <pc:sldMkLst>
          <pc:docMk/>
          <pc:sldMk cId="3495016718" sldId="2147483643"/>
        </pc:sldMkLst>
      </pc:sldChg>
      <pc:sldChg chg="del">
        <pc:chgData name="Ray, Atish" userId="fe264cb3-b960-4e90-8835-fa3159e608bf" providerId="ADAL" clId="{D8BAB315-389E-41E4-814B-D93A23B02D04}" dt="2026-06-04T00:19:20.379" v="4" actId="47"/>
        <pc:sldMkLst>
          <pc:docMk/>
          <pc:sldMk cId="2469265634" sldId="2147483644"/>
        </pc:sldMkLst>
      </pc:sldChg>
      <pc:sldChg chg="del">
        <pc:chgData name="Ray, Atish" userId="fe264cb3-b960-4e90-8835-fa3159e608bf" providerId="ADAL" clId="{D8BAB315-389E-41E4-814B-D93A23B02D04}" dt="2026-06-04T00:19:20.379" v="4" actId="47"/>
        <pc:sldMkLst>
          <pc:docMk/>
          <pc:sldMk cId="1327743637" sldId="2147483645"/>
        </pc:sldMkLst>
      </pc:sldChg>
      <pc:sldChg chg="del">
        <pc:chgData name="Ray, Atish" userId="fe264cb3-b960-4e90-8835-fa3159e608bf" providerId="ADAL" clId="{D8BAB315-389E-41E4-814B-D93A23B02D04}" dt="2026-06-04T00:19:20.379" v="4" actId="47"/>
        <pc:sldMkLst>
          <pc:docMk/>
          <pc:sldMk cId="1701752456" sldId="2147483646"/>
        </pc:sldMkLst>
      </pc:sldChg>
      <pc:sldChg chg="del">
        <pc:chgData name="Ray, Atish" userId="fe264cb3-b960-4e90-8835-fa3159e608bf" providerId="ADAL" clId="{D8BAB315-389E-41E4-814B-D93A23B02D04}" dt="2026-06-04T00:19:20.379" v="4" actId="47"/>
        <pc:sldMkLst>
          <pc:docMk/>
          <pc:sldMk cId="884179245" sldId="2147483647"/>
        </pc:sldMkLst>
      </pc:sldChg>
      <pc:sldMasterChg chg="delSldLayout">
        <pc:chgData name="Ray, Atish" userId="fe264cb3-b960-4e90-8835-fa3159e608bf" providerId="ADAL" clId="{D8BAB315-389E-41E4-814B-D93A23B02D04}" dt="2026-06-04T00:19:20.379" v="4" actId="47"/>
        <pc:sldMasterMkLst>
          <pc:docMk/>
          <pc:sldMasterMk cId="1341420798" sldId="2147483670"/>
        </pc:sldMasterMkLst>
        <pc:sldLayoutChg chg="del">
          <pc:chgData name="Ray, Atish" userId="fe264cb3-b960-4e90-8835-fa3159e608bf" providerId="ADAL" clId="{D8BAB315-389E-41E4-814B-D93A23B02D04}" dt="2026-06-04T00:19:20.379" v="4" actId="47"/>
          <pc:sldLayoutMkLst>
            <pc:docMk/>
            <pc:sldMasterMk cId="1341420798" sldId="2147483670"/>
            <pc:sldLayoutMk cId="4287821875" sldId="2147483760"/>
          </pc:sldLayoutMkLst>
        </pc:sldLayoutChg>
      </pc:sldMasterChg>
      <pc:sldMasterChg chg="delSldLayout">
        <pc:chgData name="Ray, Atish" userId="fe264cb3-b960-4e90-8835-fa3159e608bf" providerId="ADAL" clId="{D8BAB315-389E-41E4-814B-D93A23B02D04}" dt="2026-06-04T00:19:20.379" v="4" actId="47"/>
        <pc:sldMasterMkLst>
          <pc:docMk/>
          <pc:sldMasterMk cId="522897581" sldId="2147483678"/>
        </pc:sldMasterMkLst>
        <pc:sldLayoutChg chg="del">
          <pc:chgData name="Ray, Atish" userId="fe264cb3-b960-4e90-8835-fa3159e608bf" providerId="ADAL" clId="{D8BAB315-389E-41E4-814B-D93A23B02D04}" dt="2026-06-04T00:19:20.379" v="4" actId="47"/>
          <pc:sldLayoutMkLst>
            <pc:docMk/>
            <pc:sldMasterMk cId="522897581" sldId="2147483678"/>
            <pc:sldLayoutMk cId="3317075944" sldId="2147483834"/>
          </pc:sldLayoutMkLst>
        </pc:sldLayoutChg>
      </pc:sldMasterChg>
      <pc:sldMasterChg chg="del delSldLayout">
        <pc:chgData name="Ray, Atish" userId="fe264cb3-b960-4e90-8835-fa3159e608bf" providerId="ADAL" clId="{D8BAB315-389E-41E4-814B-D93A23B02D04}" dt="2026-06-04T00:19:20.379" v="4" actId="47"/>
        <pc:sldMasterMkLst>
          <pc:docMk/>
          <pc:sldMasterMk cId="4092307106" sldId="2147483732"/>
        </pc:sldMasterMkLst>
        <pc:sldLayoutChg chg="del">
          <pc:chgData name="Ray, Atish" userId="fe264cb3-b960-4e90-8835-fa3159e608bf" providerId="ADAL" clId="{D8BAB315-389E-41E4-814B-D93A23B02D04}" dt="2026-06-04T00:19:20.379" v="4" actId="47"/>
          <pc:sldLayoutMkLst>
            <pc:docMk/>
            <pc:sldMasterMk cId="4092307106" sldId="2147483732"/>
            <pc:sldLayoutMk cId="3613430822" sldId="2147483733"/>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2897409212" sldId="2147483734"/>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311306422" sldId="2147483735"/>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212809087" sldId="2147483736"/>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63140681" sldId="2147483737"/>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39005547" sldId="2147483738"/>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3076695020" sldId="2147483739"/>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3160893021" sldId="2147483740"/>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3632706941" sldId="2147483741"/>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840492824" sldId="2147483742"/>
          </pc:sldLayoutMkLst>
        </pc:sldLayoutChg>
        <pc:sldLayoutChg chg="del">
          <pc:chgData name="Ray, Atish" userId="fe264cb3-b960-4e90-8835-fa3159e608bf" providerId="ADAL" clId="{D8BAB315-389E-41E4-814B-D93A23B02D04}" dt="2026-06-04T00:19:20.379" v="4" actId="47"/>
          <pc:sldLayoutMkLst>
            <pc:docMk/>
            <pc:sldMasterMk cId="4092307106" sldId="2147483732"/>
            <pc:sldLayoutMk cId="1857759116" sldId="2147483743"/>
          </pc:sldLayoutMkLst>
        </pc:sldLayoutChg>
      </pc:sldMasterChg>
      <pc:sldMasterChg chg="del delSldLayout">
        <pc:chgData name="Ray, Atish" userId="fe264cb3-b960-4e90-8835-fa3159e608bf" providerId="ADAL" clId="{D8BAB315-389E-41E4-814B-D93A23B02D04}" dt="2026-06-04T00:19:20.379" v="4" actId="47"/>
        <pc:sldMasterMkLst>
          <pc:docMk/>
          <pc:sldMasterMk cId="688131117" sldId="2147483762"/>
        </pc:sldMasterMkLst>
        <pc:sldLayoutChg chg="del">
          <pc:chgData name="Ray, Atish" userId="fe264cb3-b960-4e90-8835-fa3159e608bf" providerId="ADAL" clId="{D8BAB315-389E-41E4-814B-D93A23B02D04}" dt="2026-06-04T00:19:20.379" v="4" actId="47"/>
          <pc:sldLayoutMkLst>
            <pc:docMk/>
            <pc:sldMasterMk cId="688131117" sldId="2147483762"/>
            <pc:sldLayoutMk cId="3128182028" sldId="2147483763"/>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3053394719" sldId="2147483764"/>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1365600137" sldId="2147483765"/>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1993992889" sldId="2147483766"/>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1422238944" sldId="2147483767"/>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3091422135" sldId="2147483768"/>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3667939405" sldId="2147483769"/>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3121638619" sldId="2147483770"/>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459702111" sldId="2147483771"/>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2294981102" sldId="2147483772"/>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68027557" sldId="2147483773"/>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1058602944" sldId="2147483774"/>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1301811386" sldId="2147483775"/>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3652068534" sldId="2147483776"/>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4248507016" sldId="2147483777"/>
          </pc:sldLayoutMkLst>
        </pc:sldLayoutChg>
        <pc:sldLayoutChg chg="del">
          <pc:chgData name="Ray, Atish" userId="fe264cb3-b960-4e90-8835-fa3159e608bf" providerId="ADAL" clId="{D8BAB315-389E-41E4-814B-D93A23B02D04}" dt="2026-06-04T00:19:20.379" v="4" actId="47"/>
          <pc:sldLayoutMkLst>
            <pc:docMk/>
            <pc:sldMasterMk cId="688131117" sldId="2147483762"/>
            <pc:sldLayoutMk cId="3617171993" sldId="214748381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CC9816-046A-59A3-10C6-64683ADE5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35D906-7813-ABED-F1A6-3DBE0AE3BD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DD5F95-761D-A844-AC3D-F63DA6CE50E1}" type="datetimeFigureOut">
              <a:rPr lang="en-US" smtClean="0"/>
              <a:t>6/3/2026</a:t>
            </a:fld>
            <a:endParaRPr lang="en-US"/>
          </a:p>
        </p:txBody>
      </p:sp>
      <p:sp>
        <p:nvSpPr>
          <p:cNvPr id="4" name="Footer Placeholder 3">
            <a:extLst>
              <a:ext uri="{FF2B5EF4-FFF2-40B4-BE49-F238E27FC236}">
                <a16:creationId xmlns:a16="http://schemas.microsoft.com/office/drawing/2014/main" id="{2AE0D777-4E89-B7C3-BDC6-F992941EF8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9E1611-B4C2-81A2-8E34-A8CCB9466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E205D4-72EA-9D40-8342-461510B7D889}" type="slidenum">
              <a:rPr lang="en-US" smtClean="0"/>
              <a:t>‹#›</a:t>
            </a:fld>
            <a:endParaRPr lang="en-US"/>
          </a:p>
        </p:txBody>
      </p:sp>
    </p:spTree>
    <p:extLst>
      <p:ext uri="{BB962C8B-B14F-4D97-AF65-F5344CB8AC3E}">
        <p14:creationId xmlns:p14="http://schemas.microsoft.com/office/powerpoint/2010/main" val="1235346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B8667-38A2-384D-8FCB-C6B4A8ED414D}"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95A1A-AFD6-D84E-BB83-0C50AF210DCC}" type="slidenum">
              <a:rPr lang="en-US" smtClean="0"/>
              <a:t>‹#›</a:t>
            </a:fld>
            <a:endParaRPr lang="en-US"/>
          </a:p>
        </p:txBody>
      </p:sp>
    </p:spTree>
    <p:extLst>
      <p:ext uri="{BB962C8B-B14F-4D97-AF65-F5344CB8AC3E}">
        <p14:creationId xmlns:p14="http://schemas.microsoft.com/office/powerpoint/2010/main" val="403074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29824-8EAC-D0E9-933C-6133B6AEF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64F3F-B498-ED2E-D9C2-DA7F611E1C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7112B0-BAAD-8195-2C0A-16FBE40B2B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4EA27B-CC80-E3FA-B708-5ACAE65378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095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Services = advisory, arch, </a:t>
            </a:r>
          </a:p>
        </p:txBody>
      </p:sp>
      <p:sp>
        <p:nvSpPr>
          <p:cNvPr id="4" name="Slide Number Placeholder 3"/>
          <p:cNvSpPr>
            <a:spLocks noGrp="1"/>
          </p:cNvSpPr>
          <p:nvPr>
            <p:ph type="sldNum" sz="quarter" idx="5"/>
          </p:nvPr>
        </p:nvSpPr>
        <p:spPr/>
        <p:txBody>
          <a:bodyPr/>
          <a:lstStyle/>
          <a:p>
            <a:fld id="{40495A1A-AFD6-D84E-BB83-0C50AF210DCC}" type="slidenum">
              <a:rPr lang="en-US" smtClean="0"/>
              <a:t>15</a:t>
            </a:fld>
            <a:endParaRPr lang="en-US"/>
          </a:p>
        </p:txBody>
      </p:sp>
    </p:spTree>
    <p:extLst>
      <p:ext uri="{BB962C8B-B14F-4D97-AF65-F5344CB8AC3E}">
        <p14:creationId xmlns:p14="http://schemas.microsoft.com/office/powerpoint/2010/main" val="23135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A257-3AC8-7B3F-E825-D5A97F6C5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8BE7F-B1CA-8B55-160E-267DD48066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3C53E3-12D0-BDB3-A1F8-8C2919895B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A899C5-AC34-2231-8CA4-F8045867B9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2880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239BA-1DFE-1BB2-999A-09467D7B9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855FD-268B-84C3-2B02-729477CBCC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97D0E6-084D-3C81-5DDA-09619DBBDB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214699-4621-E726-D23A-31DEF8E2B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756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7C1A-AE14-6489-8EAE-0CF35C30A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C2D2B-14EA-8841-BF8F-4FE089535C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3054F2-0129-0D45-F273-A9F00F1AD8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3803D3-FE91-B729-8BD5-1385B7837B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750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E3BF-EB39-65E7-B835-E0521708D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88925-3E9D-BE3A-3B9E-D6457A0009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9C6D6F-28FA-6693-C409-63413AB3C7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E4540E-26FE-6884-AD17-8D44CEB1AC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257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2E095-C665-5923-C856-604F9485E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9BF93-F260-D13B-8C07-F6EB851C64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3B0667-D537-1233-2A21-A750DCAFBC91}"/>
              </a:ext>
            </a:extLst>
          </p:cNvPr>
          <p:cNvSpPr>
            <a:spLocks noGrp="1"/>
          </p:cNvSpPr>
          <p:nvPr>
            <p:ph type="body" idx="1"/>
          </p:nvPr>
        </p:nvSpPr>
        <p:spPr/>
        <p:txBody>
          <a:bodyPr/>
          <a:lstStyle/>
          <a:p>
            <a:r>
              <a:rPr lang="en-US" sz="1200" b="0" i="0" kern="1200">
                <a:solidFill>
                  <a:schemeClr val="tx1"/>
                </a:solidFill>
                <a:effectLst/>
                <a:latin typeface="+mn-lt"/>
                <a:ea typeface="+mn-ea"/>
                <a:cs typeface="+mn-cs"/>
              </a:rPr>
              <a:t>Copy/paste notes:</a:t>
            </a:r>
          </a:p>
          <a:p>
            <a:r>
              <a:rPr lang="en-US" sz="1200" b="1" i="0" kern="1200">
                <a:solidFill>
                  <a:schemeClr val="tx1"/>
                </a:solidFill>
                <a:effectLst/>
                <a:latin typeface="+mn-lt"/>
                <a:ea typeface="+mn-ea"/>
                <a:cs typeface="+mn-cs"/>
              </a:rPr>
              <a:t>Speaker Notes: Cost Driver Examples</a:t>
            </a:r>
            <a:endParaRPr lang="en-US" sz="1200" b="0" i="0" kern="1200">
              <a:solidFill>
                <a:schemeClr val="tx1"/>
              </a:solidFill>
              <a:effectLst/>
              <a:latin typeface="+mn-lt"/>
              <a:ea typeface="+mn-ea"/>
              <a:cs typeface="+mn-cs"/>
            </a:endParaRP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Pattern A: AI as End User Tool</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Example: scaled copilot rollout across the enterprise.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Unused seats: Some employees receive premium AI licenses but rarely use them. The company pays for broad access, but actual adoption is concentrated in a smaller group of active users.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Heavy user token demand: A small number of power users can drive a large share of consumption. They upload long files, ask multi-step questions, keep long chat histories alive, or use AI repeatedly throughout the day.</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Agent and tool sprawl: End users start adding copilots, plugins, connectors, MCP servers, coding assistants, and workflow agents. Each tool feels small on its own, but together they create overlapping usage and unmanaged cost.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Model or plan selection: Employees may use a premium model or higher-cost plan for simple tasks like summarization, drafting, or classification. The task does not always need the most expensive model.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Billing path / vendor pricing: Costs can show up through different vendor paths: per-seat licenses, premium add-ons, API usage, marketplace tools, or enterprise agreement resets. That makes it hard to know whether spend is driven by adoption, pricing, or packaging.</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Pattern B: AI as Managed API</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Example: customer service agent resolving cases through frontier APIs.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Output and reasoning tokens: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agent may spend tokens not just reading the customer issue, but also reasoning through policy, generating chain-of-thought-style intermediate steps, and drafting a long response. The answer may look simple, but the behind-the-scenes token path is expensive.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Long-context surcharge: The workflow may send the full customer history, policy documents, prior tickets, and knowledge-base content into the model every time. Even when only a small excerpt is needed, the model processes a large context window.</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Agent loops, tool overhead: The agent may call multiple tools, retry failed steps, search again, re-rank results, or ask the model to validate its own answer. One customer case can quietly become many model calls.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Model selection and routing: Every request may default to a frontier model, even when a smaller model could handle routing, classification, extraction, or summarization. Without routing rules, expensive models get used for low-complexity tasks.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Cache-miss economics: The same policy text, system prompt, or reference content may be sent repeatedly instead of cached. When shared context is not reused, the enterprise pays again and again for the same tokens.</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Pattern C: AI as Self-Hosted Infrastructure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Example: private open-weight model running on cloud GPUs.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GPU compute and utilization: The enterprise pays for GPU capacity even when demand is uneven. If workloads are spiky or poorly scheduled, expensive GPUs sit idle between bursts of usage.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KV cache and throughput efficiency: Long conversations and large context windows consume memory through the KV cache. If memory is not managed well, throughput drops and more GPU capacity is needed to serve the same demand.</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Model size trade-offs: A larger model may deliver better quality, but it also requires more memory, more compute, and slower inference. Some workloads can meet the quality bar with a smaller or quantized model.</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Inference software stack: The serving engine, batching strategy, cache implementation, and routing layer all affect cost. A poorly tuned inference stack can make self-hosting look more expensive than it needs to be.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DevOps and reliability: Self-hosting shifts cost into operations. Teams need monitoring, scaling, incident response, security, patching, latency management, and model updates. Those run costs need to be included in the economics.</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3C35B755-BE26-D414-9D43-BF66374004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900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704FE-1800-F5F2-811C-9D0E57357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DD04E-AC1C-4B7C-51C8-17D5183551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215705-C728-5537-9ACE-AB25F3E532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45D212-85A4-B47D-8B5C-4640048A72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412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0A046-22B5-4C0F-0982-CC3F0F63C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0C6B3-864D-8FC3-249C-36FFCA53E6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4B9D47-C943-BD3C-1FA8-9158C246ACF3}"/>
              </a:ext>
            </a:extLst>
          </p:cNvPr>
          <p:cNvSpPr>
            <a:spLocks noGrp="1"/>
          </p:cNvSpPr>
          <p:nvPr>
            <p:ph type="body" idx="1"/>
          </p:nvPr>
        </p:nvSpPr>
        <p:spPr/>
        <p:txBody>
          <a:bodyPr/>
          <a:lstStyle/>
          <a:p>
            <a:r>
              <a:rPr lang="en-US"/>
              <a:t>Align the nomenclature to the next slide</a:t>
            </a:r>
          </a:p>
        </p:txBody>
      </p:sp>
      <p:sp>
        <p:nvSpPr>
          <p:cNvPr id="4" name="Slide Number Placeholder 3">
            <a:extLst>
              <a:ext uri="{FF2B5EF4-FFF2-40B4-BE49-F238E27FC236}">
                <a16:creationId xmlns:a16="http://schemas.microsoft.com/office/drawing/2014/main" id="{08749553-E945-1F8F-5A30-9BAD6DE17E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1089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A0D3-C3D4-86D3-96BD-C97BBCB0D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FEED4-25EB-D1AB-368D-838666AE87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9D11A-EB8F-25CB-3263-A1CB9660BE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867166-BBE4-91F0-E510-73DAA4A290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4309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E4B2-D539-6AE0-3E71-764F912A1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49964-6B9D-6E4C-0D3F-28223F07AF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653669-7350-406F-3D3B-CB4CB1673968}"/>
              </a:ext>
            </a:extLst>
          </p:cNvPr>
          <p:cNvSpPr>
            <a:spLocks noGrp="1"/>
          </p:cNvSpPr>
          <p:nvPr>
            <p:ph type="body" idx="1"/>
          </p:nvPr>
        </p:nvSpPr>
        <p:spPr/>
        <p:txBody>
          <a:bodyPr/>
          <a:lstStyle/>
          <a:p>
            <a:r>
              <a:rPr lang="en-US"/>
              <a:t>Indicate the iterative approach. This is a new op model we will embed into the client’s AI workflow</a:t>
            </a:r>
          </a:p>
        </p:txBody>
      </p:sp>
      <p:sp>
        <p:nvSpPr>
          <p:cNvPr id="4" name="Slide Number Placeholder 3">
            <a:extLst>
              <a:ext uri="{FF2B5EF4-FFF2-40B4-BE49-F238E27FC236}">
                <a16:creationId xmlns:a16="http://schemas.microsoft.com/office/drawing/2014/main" id="{C66FF37E-FC20-31FF-4283-20CF14CC15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5279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757D8-D84B-3DFE-BEA5-B62395665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4B3DE-2167-3798-1A84-763B392AE6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6226E5-1D71-0790-B52D-93A9951C53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358B85-678E-7A56-6568-E51B5987FA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4780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1A403-D3D6-2F12-0B8F-9D375BB28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03766-F479-4807-D5F2-BB05770707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3A9AF1-F613-626E-03F4-A248E9220A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98A08-093C-107A-73BB-2C4343B925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BECF-450D-4816-90E6-DFCE97A3D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5825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647400"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Text Placeholder 3">
            <a:extLst>
              <a:ext uri="{FF2B5EF4-FFF2-40B4-BE49-F238E27FC236}">
                <a16:creationId xmlns:a16="http://schemas.microsoft.com/office/drawing/2014/main" id="{97FBF3B7-6809-C029-235A-744F6EBC07C0}"/>
              </a:ext>
            </a:extLst>
          </p:cNvPr>
          <p:cNvSpPr>
            <a:spLocks noGrp="1"/>
          </p:cNvSpPr>
          <p:nvPr>
            <p:ph type="body" sz="quarter" idx="10" hasCustomPrompt="1"/>
          </p:nvPr>
        </p:nvSpPr>
        <p:spPr>
          <a:xfrm>
            <a:off x="457141" y="2690336"/>
            <a:ext cx="6002349" cy="1477071"/>
          </a:xfrm>
          <a:prstGeom prst="rect">
            <a:avLst/>
          </a:prstGeom>
          <a:ln w="12700">
            <a:miter lim="400000"/>
          </a:ln>
        </p:spPr>
        <p:txBody>
          <a:bodyPr lIns="0" tIns="0" rIns="0" bIns="0">
            <a:spAutoFit/>
          </a:bodyPr>
          <a:lstStyle>
            <a:lvl1pPr>
              <a:lnSpc>
                <a:spcPts val="5359"/>
              </a:lnSpc>
              <a:spcAft>
                <a:spcPts val="300"/>
              </a:spcAft>
              <a:defRPr lang="en-US" sz="4799" kern="0" spc="-200" baseline="0" dirty="0">
                <a:latin typeface="Graphik"/>
                <a:ea typeface="Graphik"/>
                <a:cs typeface="Graphik"/>
              </a:defRPr>
            </a:lvl1pPr>
          </a:lstStyle>
          <a:p>
            <a:pPr lvl="0" defTabSz="457109" rtl="0" eaLnBrk="1" hangingPunct="0">
              <a:lnSpc>
                <a:spcPct val="100000"/>
              </a:lnSpc>
              <a:spcBef>
                <a:spcPts val="0"/>
              </a:spcBef>
            </a:pPr>
            <a:r>
              <a:rPr lang="en-US"/>
              <a:t>Title text goes here that wraps to 2 lines</a:t>
            </a:r>
          </a:p>
        </p:txBody>
      </p:sp>
      <p:sp>
        <p:nvSpPr>
          <p:cNvPr id="3" name="Text Placeholder 3">
            <a:extLst>
              <a:ext uri="{FF2B5EF4-FFF2-40B4-BE49-F238E27FC236}">
                <a16:creationId xmlns:a16="http://schemas.microsoft.com/office/drawing/2014/main" id="{3AD2860F-9EA0-BEF1-B23E-F8E456ACB061}"/>
              </a:ext>
            </a:extLst>
          </p:cNvPr>
          <p:cNvSpPr>
            <a:spLocks noGrp="1"/>
          </p:cNvSpPr>
          <p:nvPr>
            <p:ph type="body" sz="quarter" idx="11" hasCustomPrompt="1"/>
          </p:nvPr>
        </p:nvSpPr>
        <p:spPr>
          <a:xfrm>
            <a:off x="457141" y="4432689"/>
            <a:ext cx="6002349" cy="369332"/>
          </a:xfrm>
          <a:prstGeom prst="rect">
            <a:avLst/>
          </a:prstGeom>
          <a:ln w="12700">
            <a:miter lim="400000"/>
          </a:ln>
        </p:spPr>
        <p:txBody>
          <a:bodyPr lIns="0" tIns="0" rIns="0" bIns="0">
            <a:spAutoFit/>
          </a:bodyPr>
          <a:lstStyle>
            <a:lvl1pPr>
              <a:defRPr lang="en-US" sz="2400" kern="0" spc="-100" baseline="0" dirty="0">
                <a:solidFill>
                  <a:schemeClr val="tx2"/>
                </a:solidFill>
                <a:latin typeface="Graphik"/>
                <a:ea typeface="Graphik"/>
                <a:cs typeface="Graphik"/>
              </a:defRPr>
            </a:lvl1pPr>
          </a:lstStyle>
          <a:p>
            <a:pPr lvl="0" defTabSz="457109" rtl="0" eaLnBrk="1" hangingPunct="0">
              <a:lnSpc>
                <a:spcPct val="100000"/>
              </a:lnSpc>
              <a:spcBef>
                <a:spcPts val="0"/>
              </a:spcBef>
            </a:pPr>
            <a:r>
              <a:rPr lang="en-US"/>
              <a:t>Subtitle text goes here</a:t>
            </a:r>
          </a:p>
        </p:txBody>
      </p:sp>
      <p:grpSp>
        <p:nvGrpSpPr>
          <p:cNvPr id="8" name="Group 7">
            <a:extLst>
              <a:ext uri="{FF2B5EF4-FFF2-40B4-BE49-F238E27FC236}">
                <a16:creationId xmlns:a16="http://schemas.microsoft.com/office/drawing/2014/main" id="{B32B08A8-DB5A-D742-7DD3-1C1A317D79C3}"/>
              </a:ext>
            </a:extLst>
          </p:cNvPr>
          <p:cNvGrpSpPr/>
          <p:nvPr userDrawn="1"/>
        </p:nvGrpSpPr>
        <p:grpSpPr>
          <a:xfrm>
            <a:off x="457141" y="2136333"/>
            <a:ext cx="4794367" cy="338554"/>
            <a:chOff x="2653042" y="548831"/>
            <a:chExt cx="4794367" cy="338554"/>
          </a:xfrm>
        </p:grpSpPr>
        <p:sp>
          <p:nvSpPr>
            <p:cNvPr id="6" name="TextBox 5">
              <a:extLst>
                <a:ext uri="{FF2B5EF4-FFF2-40B4-BE49-F238E27FC236}">
                  <a16:creationId xmlns:a16="http://schemas.microsoft.com/office/drawing/2014/main" id="{58D0ED8D-132E-5A8E-8E3F-88A2C8D8569C}"/>
                </a:ext>
              </a:extLst>
            </p:cNvPr>
            <p:cNvSpPr txBox="1"/>
            <p:nvPr userDrawn="1"/>
          </p:nvSpPr>
          <p:spPr>
            <a:xfrm>
              <a:off x="2925133" y="548831"/>
              <a:ext cx="4522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Advanced AI Competency Center</a:t>
              </a:r>
            </a:p>
          </p:txBody>
        </p:sp>
        <p:pic>
          <p:nvPicPr>
            <p:cNvPr id="7" name="Graphic 6">
              <a:extLst>
                <a:ext uri="{FF2B5EF4-FFF2-40B4-BE49-F238E27FC236}">
                  <a16:creationId xmlns:a16="http://schemas.microsoft.com/office/drawing/2014/main" id="{B07C0B72-D9FD-F9CE-9A4E-B6C5E7B189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16592125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ver">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647400" y="6493839"/>
            <a:ext cx="310662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Text Placeholder 3">
            <a:extLst>
              <a:ext uri="{FF2B5EF4-FFF2-40B4-BE49-F238E27FC236}">
                <a16:creationId xmlns:a16="http://schemas.microsoft.com/office/drawing/2014/main" id="{97FBF3B7-6809-C029-235A-744F6EBC07C0}"/>
              </a:ext>
            </a:extLst>
          </p:cNvPr>
          <p:cNvSpPr>
            <a:spLocks noGrp="1"/>
          </p:cNvSpPr>
          <p:nvPr>
            <p:ph type="body" sz="quarter" idx="10" hasCustomPrompt="1"/>
          </p:nvPr>
        </p:nvSpPr>
        <p:spPr>
          <a:xfrm>
            <a:off x="457141" y="2690336"/>
            <a:ext cx="6002349" cy="1477071"/>
          </a:xfrm>
          <a:prstGeom prst="rect">
            <a:avLst/>
          </a:prstGeom>
          <a:ln w="12700">
            <a:miter lim="400000"/>
          </a:ln>
        </p:spPr>
        <p:txBody>
          <a:bodyPr lIns="0" tIns="0" rIns="0" bIns="0">
            <a:spAutoFit/>
          </a:bodyPr>
          <a:lstStyle>
            <a:lvl1pPr>
              <a:lnSpc>
                <a:spcPts val="5359"/>
              </a:lnSpc>
              <a:spcAft>
                <a:spcPts val="300"/>
              </a:spcAft>
              <a:defRPr lang="en-US" sz="4799" kern="0" spc="-200" baseline="0" dirty="0">
                <a:latin typeface="Graphik"/>
                <a:ea typeface="Graphik"/>
                <a:cs typeface="Graphik"/>
              </a:defRPr>
            </a:lvl1pPr>
          </a:lstStyle>
          <a:p>
            <a:pPr lvl="0" defTabSz="457109" rtl="0" eaLnBrk="1" hangingPunct="0">
              <a:lnSpc>
                <a:spcPct val="100000"/>
              </a:lnSpc>
              <a:spcBef>
                <a:spcPts val="0"/>
              </a:spcBef>
            </a:pPr>
            <a:r>
              <a:rPr lang="en-US"/>
              <a:t>Title text goes here that wraps to 2 lines</a:t>
            </a:r>
          </a:p>
        </p:txBody>
      </p:sp>
      <p:sp>
        <p:nvSpPr>
          <p:cNvPr id="3" name="Text Placeholder 3">
            <a:extLst>
              <a:ext uri="{FF2B5EF4-FFF2-40B4-BE49-F238E27FC236}">
                <a16:creationId xmlns:a16="http://schemas.microsoft.com/office/drawing/2014/main" id="{3AD2860F-9EA0-BEF1-B23E-F8E456ACB061}"/>
              </a:ext>
            </a:extLst>
          </p:cNvPr>
          <p:cNvSpPr>
            <a:spLocks noGrp="1"/>
          </p:cNvSpPr>
          <p:nvPr>
            <p:ph type="body" sz="quarter" idx="11" hasCustomPrompt="1"/>
          </p:nvPr>
        </p:nvSpPr>
        <p:spPr>
          <a:xfrm>
            <a:off x="457141" y="4432689"/>
            <a:ext cx="6002349" cy="369332"/>
          </a:xfrm>
          <a:prstGeom prst="rect">
            <a:avLst/>
          </a:prstGeom>
          <a:ln w="12700">
            <a:miter lim="400000"/>
          </a:ln>
        </p:spPr>
        <p:txBody>
          <a:bodyPr lIns="0" tIns="0" rIns="0" bIns="0">
            <a:spAutoFit/>
          </a:bodyPr>
          <a:lstStyle>
            <a:lvl1pPr>
              <a:defRPr lang="en-US" sz="2400" kern="0" spc="-100" baseline="0" dirty="0">
                <a:solidFill>
                  <a:schemeClr val="tx2"/>
                </a:solidFill>
                <a:latin typeface="Graphik"/>
                <a:ea typeface="Graphik"/>
                <a:cs typeface="Graphik"/>
              </a:defRPr>
            </a:lvl1pPr>
          </a:lstStyle>
          <a:p>
            <a:pPr lvl="0" defTabSz="457109" rtl="0" eaLnBrk="1" hangingPunct="0">
              <a:lnSpc>
                <a:spcPct val="100000"/>
              </a:lnSpc>
              <a:spcBef>
                <a:spcPts val="0"/>
              </a:spcBef>
            </a:pPr>
            <a:r>
              <a:rPr lang="en-US"/>
              <a:t>Subtitle text goes here</a:t>
            </a:r>
          </a:p>
        </p:txBody>
      </p:sp>
      <p:grpSp>
        <p:nvGrpSpPr>
          <p:cNvPr id="8" name="Group 7">
            <a:extLst>
              <a:ext uri="{FF2B5EF4-FFF2-40B4-BE49-F238E27FC236}">
                <a16:creationId xmlns:a16="http://schemas.microsoft.com/office/drawing/2014/main" id="{B32B08A8-DB5A-D742-7DD3-1C1A317D79C3}"/>
              </a:ext>
            </a:extLst>
          </p:cNvPr>
          <p:cNvGrpSpPr/>
          <p:nvPr userDrawn="1"/>
        </p:nvGrpSpPr>
        <p:grpSpPr>
          <a:xfrm>
            <a:off x="457141" y="2136333"/>
            <a:ext cx="3402682" cy="338554"/>
            <a:chOff x="2653042" y="548831"/>
            <a:chExt cx="3402682" cy="338554"/>
          </a:xfrm>
        </p:grpSpPr>
        <p:sp>
          <p:nvSpPr>
            <p:cNvPr id="6" name="TextBox 5">
              <a:extLst>
                <a:ext uri="{FF2B5EF4-FFF2-40B4-BE49-F238E27FC236}">
                  <a16:creationId xmlns:a16="http://schemas.microsoft.com/office/drawing/2014/main" id="{58D0ED8D-132E-5A8E-8E3F-88A2C8D8569C}"/>
                </a:ext>
              </a:extLst>
            </p:cNvPr>
            <p:cNvSpPr txBox="1"/>
            <p:nvPr userDrawn="1"/>
          </p:nvSpPr>
          <p:spPr>
            <a:xfrm>
              <a:off x="2925133" y="548831"/>
              <a:ext cx="31305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7" name="Graphic 6">
              <a:extLst>
                <a:ext uri="{FF2B5EF4-FFF2-40B4-BE49-F238E27FC236}">
                  <a16:creationId xmlns:a16="http://schemas.microsoft.com/office/drawing/2014/main" id="{B07C0B72-D9FD-F9CE-9A4E-B6C5E7B189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37566237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OC">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914052A-0DA6-9521-E4C3-C40002E6DE0D}"/>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150508" y="6493839"/>
            <a:ext cx="310662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sp>
        <p:nvSpPr>
          <p:cNvPr id="11" name="Text Placeholder 10">
            <a:extLst>
              <a:ext uri="{FF2B5EF4-FFF2-40B4-BE49-F238E27FC236}">
                <a16:creationId xmlns:a16="http://schemas.microsoft.com/office/drawing/2014/main" id="{4C242CB9-F0C4-745A-C518-943986067694}"/>
              </a:ext>
            </a:extLst>
          </p:cNvPr>
          <p:cNvSpPr>
            <a:spLocks noGrp="1"/>
          </p:cNvSpPr>
          <p:nvPr>
            <p:ph type="body" sz="quarter" idx="11" hasCustomPrompt="1"/>
          </p:nvPr>
        </p:nvSpPr>
        <p:spPr>
          <a:xfrm>
            <a:off x="1461129" y="1079215"/>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2" name="Text Placeholder 10">
            <a:extLst>
              <a:ext uri="{FF2B5EF4-FFF2-40B4-BE49-F238E27FC236}">
                <a16:creationId xmlns:a16="http://schemas.microsoft.com/office/drawing/2014/main" id="{84C46E57-F8AB-B4ED-1700-E1E149541EEF}"/>
              </a:ext>
            </a:extLst>
          </p:cNvPr>
          <p:cNvSpPr>
            <a:spLocks noGrp="1"/>
          </p:cNvSpPr>
          <p:nvPr>
            <p:ph type="body" sz="quarter" idx="12" hasCustomPrompt="1"/>
          </p:nvPr>
        </p:nvSpPr>
        <p:spPr>
          <a:xfrm>
            <a:off x="457141" y="1079215"/>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01</a:t>
            </a:r>
          </a:p>
        </p:txBody>
      </p:sp>
      <p:sp>
        <p:nvSpPr>
          <p:cNvPr id="13" name="Text Placeholder 10">
            <a:extLst>
              <a:ext uri="{FF2B5EF4-FFF2-40B4-BE49-F238E27FC236}">
                <a16:creationId xmlns:a16="http://schemas.microsoft.com/office/drawing/2014/main" id="{74F0830D-0515-3327-9A86-8012411940A9}"/>
              </a:ext>
            </a:extLst>
          </p:cNvPr>
          <p:cNvSpPr>
            <a:spLocks noGrp="1"/>
          </p:cNvSpPr>
          <p:nvPr>
            <p:ph type="body" sz="quarter" idx="13" hasCustomPrompt="1"/>
          </p:nvPr>
        </p:nvSpPr>
        <p:spPr>
          <a:xfrm>
            <a:off x="1461129" y="1888762"/>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4" name="Text Placeholder 10">
            <a:extLst>
              <a:ext uri="{FF2B5EF4-FFF2-40B4-BE49-F238E27FC236}">
                <a16:creationId xmlns:a16="http://schemas.microsoft.com/office/drawing/2014/main" id="{9971CF3D-8140-F43F-CCA1-42601EB714CF}"/>
              </a:ext>
            </a:extLst>
          </p:cNvPr>
          <p:cNvSpPr>
            <a:spLocks noGrp="1"/>
          </p:cNvSpPr>
          <p:nvPr>
            <p:ph type="body" sz="quarter" idx="14" hasCustomPrompt="1"/>
          </p:nvPr>
        </p:nvSpPr>
        <p:spPr>
          <a:xfrm>
            <a:off x="457141" y="1888762"/>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02</a:t>
            </a:r>
          </a:p>
        </p:txBody>
      </p:sp>
      <p:sp>
        <p:nvSpPr>
          <p:cNvPr id="15" name="Text Placeholder 10">
            <a:extLst>
              <a:ext uri="{FF2B5EF4-FFF2-40B4-BE49-F238E27FC236}">
                <a16:creationId xmlns:a16="http://schemas.microsoft.com/office/drawing/2014/main" id="{A8C08A90-B4AD-5807-ACEB-C70547CF286A}"/>
              </a:ext>
            </a:extLst>
          </p:cNvPr>
          <p:cNvSpPr>
            <a:spLocks noGrp="1"/>
          </p:cNvSpPr>
          <p:nvPr>
            <p:ph type="body" sz="quarter" idx="15" hasCustomPrompt="1"/>
          </p:nvPr>
        </p:nvSpPr>
        <p:spPr>
          <a:xfrm>
            <a:off x="1461129" y="2720873"/>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6" name="Text Placeholder 10">
            <a:extLst>
              <a:ext uri="{FF2B5EF4-FFF2-40B4-BE49-F238E27FC236}">
                <a16:creationId xmlns:a16="http://schemas.microsoft.com/office/drawing/2014/main" id="{460C0126-C7EA-0004-850B-1F25C2AC351F}"/>
              </a:ext>
            </a:extLst>
          </p:cNvPr>
          <p:cNvSpPr>
            <a:spLocks noGrp="1"/>
          </p:cNvSpPr>
          <p:nvPr>
            <p:ph type="body" sz="quarter" idx="16" hasCustomPrompt="1"/>
          </p:nvPr>
        </p:nvSpPr>
        <p:spPr>
          <a:xfrm>
            <a:off x="457141" y="2720873"/>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03</a:t>
            </a:r>
          </a:p>
        </p:txBody>
      </p:sp>
      <p:sp>
        <p:nvSpPr>
          <p:cNvPr id="17" name="Text Placeholder 10">
            <a:extLst>
              <a:ext uri="{FF2B5EF4-FFF2-40B4-BE49-F238E27FC236}">
                <a16:creationId xmlns:a16="http://schemas.microsoft.com/office/drawing/2014/main" id="{CBB6B993-72B3-4C3C-8653-974366A641ED}"/>
              </a:ext>
            </a:extLst>
          </p:cNvPr>
          <p:cNvSpPr>
            <a:spLocks noGrp="1"/>
          </p:cNvSpPr>
          <p:nvPr>
            <p:ph type="body" sz="quarter" idx="17" hasCustomPrompt="1"/>
          </p:nvPr>
        </p:nvSpPr>
        <p:spPr>
          <a:xfrm>
            <a:off x="1461129" y="3560321"/>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8" name="Text Placeholder 10">
            <a:extLst>
              <a:ext uri="{FF2B5EF4-FFF2-40B4-BE49-F238E27FC236}">
                <a16:creationId xmlns:a16="http://schemas.microsoft.com/office/drawing/2014/main" id="{5F9EABCF-55F7-127E-8560-B8BFED607D0B}"/>
              </a:ext>
            </a:extLst>
          </p:cNvPr>
          <p:cNvSpPr>
            <a:spLocks noGrp="1"/>
          </p:cNvSpPr>
          <p:nvPr>
            <p:ph type="body" sz="quarter" idx="18" hasCustomPrompt="1"/>
          </p:nvPr>
        </p:nvSpPr>
        <p:spPr>
          <a:xfrm>
            <a:off x="457141" y="3560321"/>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04</a:t>
            </a:r>
          </a:p>
        </p:txBody>
      </p:sp>
      <p:sp>
        <p:nvSpPr>
          <p:cNvPr id="19" name="Text Placeholder 10">
            <a:extLst>
              <a:ext uri="{FF2B5EF4-FFF2-40B4-BE49-F238E27FC236}">
                <a16:creationId xmlns:a16="http://schemas.microsoft.com/office/drawing/2014/main" id="{B75C3B9E-57FA-1FE0-BBA3-7BF6FD2930EF}"/>
              </a:ext>
            </a:extLst>
          </p:cNvPr>
          <p:cNvSpPr>
            <a:spLocks noGrp="1"/>
          </p:cNvSpPr>
          <p:nvPr>
            <p:ph type="body" sz="quarter" idx="19" hasCustomPrompt="1"/>
          </p:nvPr>
        </p:nvSpPr>
        <p:spPr>
          <a:xfrm>
            <a:off x="1461129" y="4392276"/>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20" name="Text Placeholder 10">
            <a:extLst>
              <a:ext uri="{FF2B5EF4-FFF2-40B4-BE49-F238E27FC236}">
                <a16:creationId xmlns:a16="http://schemas.microsoft.com/office/drawing/2014/main" id="{78967B63-01A0-ACE9-4DC5-78BD62A155C4}"/>
              </a:ext>
            </a:extLst>
          </p:cNvPr>
          <p:cNvSpPr>
            <a:spLocks noGrp="1"/>
          </p:cNvSpPr>
          <p:nvPr>
            <p:ph type="body" sz="quarter" idx="20" hasCustomPrompt="1"/>
          </p:nvPr>
        </p:nvSpPr>
        <p:spPr>
          <a:xfrm>
            <a:off x="457141" y="4392276"/>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05</a:t>
            </a:r>
          </a:p>
        </p:txBody>
      </p:sp>
      <p:sp>
        <p:nvSpPr>
          <p:cNvPr id="3" name="Copyright© 2022 Accenture. All rights reserved. Accenture Confidential">
            <a:extLst>
              <a:ext uri="{FF2B5EF4-FFF2-40B4-BE49-F238E27FC236}">
                <a16:creationId xmlns:a16="http://schemas.microsoft.com/office/drawing/2014/main" id="{719462C9-1AEF-7946-D126-34917D85D045}"/>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7" name="Group 6">
            <a:extLst>
              <a:ext uri="{FF2B5EF4-FFF2-40B4-BE49-F238E27FC236}">
                <a16:creationId xmlns:a16="http://schemas.microsoft.com/office/drawing/2014/main" id="{94DB85D6-4B28-F446-4ABD-3EA6C06EEC2C}"/>
              </a:ext>
            </a:extLst>
          </p:cNvPr>
          <p:cNvGrpSpPr/>
          <p:nvPr userDrawn="1"/>
        </p:nvGrpSpPr>
        <p:grpSpPr>
          <a:xfrm>
            <a:off x="402063" y="297125"/>
            <a:ext cx="3378629" cy="338554"/>
            <a:chOff x="2653042" y="548831"/>
            <a:chExt cx="3378629" cy="338554"/>
          </a:xfrm>
        </p:grpSpPr>
        <p:sp>
          <p:nvSpPr>
            <p:cNvPr id="8" name="TextBox 7">
              <a:extLst>
                <a:ext uri="{FF2B5EF4-FFF2-40B4-BE49-F238E27FC236}">
                  <a16:creationId xmlns:a16="http://schemas.microsoft.com/office/drawing/2014/main" id="{A035FD44-035F-2456-34D9-63F2E75D0F03}"/>
                </a:ext>
              </a:extLst>
            </p:cNvPr>
            <p:cNvSpPr txBox="1"/>
            <p:nvPr userDrawn="1"/>
          </p:nvSpPr>
          <p:spPr>
            <a:xfrm>
              <a:off x="2925133" y="548831"/>
              <a:ext cx="31065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9" name="Graphic 8">
              <a:extLst>
                <a:ext uri="{FF2B5EF4-FFF2-40B4-BE49-F238E27FC236}">
                  <a16:creationId xmlns:a16="http://schemas.microsoft.com/office/drawing/2014/main" id="{C9803A6F-82C7-194A-1B16-4FECF33F436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403239454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4b_Blank_Wave">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150508"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3" name="Text Placeholder 8">
            <a:extLst>
              <a:ext uri="{FF2B5EF4-FFF2-40B4-BE49-F238E27FC236}">
                <a16:creationId xmlns:a16="http://schemas.microsoft.com/office/drawing/2014/main" id="{900B98B4-48C2-33BC-ADB8-91F6F8F654A0}"/>
              </a:ext>
            </a:extLst>
          </p:cNvPr>
          <p:cNvSpPr txBox="1">
            <a:spLocks/>
          </p:cNvSpPr>
          <p:nvPr userDrawn="1"/>
        </p:nvSpPr>
        <p:spPr>
          <a:xfrm>
            <a:off x="7928764" y="357911"/>
            <a:ext cx="3861173" cy="216982"/>
          </a:xfrm>
          <a:prstGeom prst="rect">
            <a:avLst/>
          </a:prstGeom>
        </p:spPr>
        <p:txBody>
          <a:bodyPr wrap="square" lIns="0" rIns="0">
            <a:spAutoFit/>
          </a:bodyPr>
          <a:lstStyle>
            <a:lvl1pPr marL="0" marR="0" indent="0" algn="r" defTabSz="3468921" latinLnBrk="0">
              <a:lnSpc>
                <a:spcPct val="90000"/>
              </a:lnSpc>
              <a:spcBef>
                <a:spcPts val="1600"/>
              </a:spcBef>
              <a:spcAft>
                <a:spcPts val="0"/>
              </a:spcAft>
              <a:buClrTx/>
              <a:buSzTx/>
              <a:buFontTx/>
              <a:buNone/>
              <a:tabLst/>
              <a:defRPr lang="en-US" sz="1800" b="0" i="0" u="none" strike="noStrike" kern="1200" cap="none" spc="-50" baseline="0" dirty="0" smtClean="0">
                <a:solidFill>
                  <a:schemeClr val="bg1"/>
                </a:solidFill>
                <a:uFillTx/>
                <a:latin typeface="Graphik"/>
                <a:ea typeface="+mn-ea"/>
                <a:cs typeface="+mn-cs"/>
                <a:sym typeface="Graphik"/>
              </a:defRPr>
            </a:lvl1pPr>
            <a:lvl2pPr marL="0" marR="0" indent="0" algn="l" defTabSz="3468921" latinLnBrk="0">
              <a:lnSpc>
                <a:spcPct val="90000"/>
              </a:lnSpc>
              <a:spcBef>
                <a:spcPts val="1600"/>
              </a:spcBef>
              <a:spcAft>
                <a:spcPts val="0"/>
              </a:spcAft>
              <a:buClrTx/>
              <a:buSzTx/>
              <a:buFontTx/>
              <a:buNone/>
              <a:tabLst/>
              <a:defRPr lang="en-US" sz="1800" b="0" i="0" u="none" strike="noStrike" kern="1200" cap="none" spc="-79" baseline="0" dirty="0" smtClean="0">
                <a:solidFill>
                  <a:schemeClr val="bg1"/>
                </a:solidFill>
                <a:uFillTx/>
                <a:latin typeface="Graphik"/>
                <a:ea typeface="+mn-ea"/>
                <a:cs typeface="+mn-cs"/>
                <a:sym typeface="Graphik"/>
              </a:defRPr>
            </a:lvl2pPr>
            <a:lvl3pPr marL="2434693" marR="0" indent="-2434693" algn="l" defTabSz="3468921" latinLnBrk="0">
              <a:lnSpc>
                <a:spcPct val="90000"/>
              </a:lnSpc>
              <a:spcBef>
                <a:spcPts val="1600"/>
              </a:spcBef>
              <a:spcAft>
                <a:spcPts val="0"/>
              </a:spcAft>
              <a:buClrTx/>
              <a:buSzPct val="100000"/>
              <a:buFontTx/>
              <a:buChar char="•"/>
              <a:tabLst/>
              <a:defRPr lang="en-US" sz="1800" b="0" i="0" u="none" strike="noStrike" kern="1200" cap="none" spc="-79" baseline="0" dirty="0" smtClean="0">
                <a:solidFill>
                  <a:schemeClr val="bg1"/>
                </a:solidFill>
                <a:uFillTx/>
                <a:latin typeface="Graphik"/>
                <a:ea typeface="+mn-ea"/>
                <a:cs typeface="+mn-cs"/>
                <a:sym typeface="Graphik"/>
              </a:defRPr>
            </a:lvl3pPr>
            <a:lvl4pPr marL="2457492" marR="0" indent="-2263837" algn="l" defTabSz="3468921" latinLnBrk="0">
              <a:lnSpc>
                <a:spcPct val="90000"/>
              </a:lnSpc>
              <a:spcBef>
                <a:spcPts val="1600"/>
              </a:spcBef>
              <a:spcAft>
                <a:spcPts val="0"/>
              </a:spcAft>
              <a:buClrTx/>
              <a:buSzPct val="100000"/>
              <a:buFontTx/>
              <a:buChar char="–"/>
              <a:tabLst/>
              <a:defRPr lang="en-US" sz="1800" b="0" i="0" u="none" strike="noStrike" kern="1200" cap="none" spc="-79" baseline="0" dirty="0" smtClean="0">
                <a:solidFill>
                  <a:schemeClr val="bg1"/>
                </a:solidFill>
                <a:uFillTx/>
                <a:latin typeface="Graphik"/>
                <a:ea typeface="+mn-ea"/>
                <a:cs typeface="+mn-cs"/>
                <a:sym typeface="Graphik"/>
              </a:defRPr>
            </a:lvl4pPr>
            <a:lvl5pPr marL="2737303" marR="0" indent="-2370628" algn="l" defTabSz="3468921" latinLnBrk="0">
              <a:lnSpc>
                <a:spcPct val="90000"/>
              </a:lnSpc>
              <a:spcBef>
                <a:spcPts val="1600"/>
              </a:spcBef>
              <a:spcAft>
                <a:spcPts val="0"/>
              </a:spcAft>
              <a:buClrTx/>
              <a:buSzPct val="100000"/>
              <a:buFontTx/>
              <a:buChar char="•"/>
              <a:tabLst/>
              <a:defRPr lang="en-US" sz="1800" b="0" i="0" u="none" strike="noStrike" kern="1200" cap="none" spc="-79" baseline="0" dirty="0">
                <a:solidFill>
                  <a:schemeClr val="bg1"/>
                </a:solidFill>
                <a:uFillTx/>
                <a:latin typeface="Graphik"/>
                <a:ea typeface="+mn-ea"/>
                <a:cs typeface="+mn-cs"/>
                <a:sym typeface="Graphik"/>
              </a:defRPr>
            </a:lvl5pPr>
            <a:lvl6pPr marL="2168715" marR="0" indent="-1829033" algn="l" defTabSz="3468921" latinLnBrk="0">
              <a:lnSpc>
                <a:spcPct val="90000"/>
              </a:lnSpc>
              <a:spcBef>
                <a:spcPts val="1600"/>
              </a:spcBef>
              <a:spcAft>
                <a:spcPts val="0"/>
              </a:spcAft>
              <a:buClrTx/>
              <a:buSzPct val="100000"/>
              <a:buFontTx/>
              <a:buChar char="•"/>
              <a:tabLst/>
              <a:defRPr sz="14799" b="0" i="0" u="none" strike="noStrike" cap="none" spc="-887" baseline="0">
                <a:solidFill>
                  <a:srgbClr val="FFFFFF"/>
                </a:solidFill>
                <a:uFillTx/>
                <a:latin typeface="+mn-lt"/>
                <a:ea typeface="+mn-ea"/>
                <a:cs typeface="+mn-cs"/>
                <a:sym typeface="Graphik"/>
              </a:defRPr>
            </a:lvl6pPr>
            <a:lvl7pPr marL="0" marR="0" indent="0" algn="l" defTabSz="3468921" latinLnBrk="0">
              <a:lnSpc>
                <a:spcPct val="90000"/>
              </a:lnSpc>
              <a:spcBef>
                <a:spcPts val="1600"/>
              </a:spcBef>
              <a:spcAft>
                <a:spcPts val="0"/>
              </a:spcAft>
              <a:buClrTx/>
              <a:buSzTx/>
              <a:buFontTx/>
              <a:buNone/>
              <a:tabLst/>
              <a:defRPr sz="14799" b="0" i="0" u="none" strike="noStrike" cap="none" spc="-887" baseline="0">
                <a:solidFill>
                  <a:srgbClr val="FFFFFF"/>
                </a:solidFill>
                <a:uFillTx/>
                <a:latin typeface="+mn-lt"/>
                <a:ea typeface="+mn-ea"/>
                <a:cs typeface="+mn-cs"/>
                <a:sym typeface="Graphik"/>
              </a:defRPr>
            </a:lvl7pPr>
            <a:lvl8pPr marL="0" marR="0" indent="0" algn="l" defTabSz="3468921" latinLnBrk="0">
              <a:lnSpc>
                <a:spcPct val="90000"/>
              </a:lnSpc>
              <a:spcBef>
                <a:spcPts val="1600"/>
              </a:spcBef>
              <a:spcAft>
                <a:spcPts val="0"/>
              </a:spcAft>
              <a:buClrTx/>
              <a:buSzTx/>
              <a:buFontTx/>
              <a:buNone/>
              <a:tabLst/>
              <a:defRPr sz="14799" b="0" i="0" u="none" strike="noStrike" cap="none" spc="-887" baseline="0">
                <a:solidFill>
                  <a:srgbClr val="FFFFFF"/>
                </a:solidFill>
                <a:uFillTx/>
                <a:latin typeface="+mn-lt"/>
                <a:ea typeface="+mn-ea"/>
                <a:cs typeface="+mn-cs"/>
                <a:sym typeface="Graphik"/>
              </a:defRPr>
            </a:lvl8pPr>
            <a:lvl9pPr marL="0" marR="0" indent="0" algn="l" defTabSz="3468921" latinLnBrk="0">
              <a:lnSpc>
                <a:spcPct val="90000"/>
              </a:lnSpc>
              <a:spcBef>
                <a:spcPts val="1600"/>
              </a:spcBef>
              <a:spcAft>
                <a:spcPts val="0"/>
              </a:spcAft>
              <a:buClrTx/>
              <a:buSzTx/>
              <a:buFontTx/>
              <a:buNone/>
              <a:tabLst/>
              <a:defRPr sz="14799" b="0" i="0" u="none" strike="noStrike" cap="none" spc="-887" baseline="0">
                <a:solidFill>
                  <a:srgbClr val="FFFFFF"/>
                </a:solidFill>
                <a:uFillTx/>
                <a:latin typeface="+mn-lt"/>
                <a:ea typeface="+mn-ea"/>
                <a:cs typeface="+mn-cs"/>
                <a:sym typeface="Graphik"/>
              </a:defRPr>
            </a:lvl9pPr>
          </a:lstStyle>
          <a:p>
            <a:pPr marL="0" marR="0" lvl="0" indent="0" algn="r" defTabSz="1734114" eaLnBrk="1" fontAlgn="auto" latinLnBrk="0" hangingPunct="1">
              <a:lnSpc>
                <a:spcPct val="90000"/>
              </a:lnSpc>
              <a:spcBef>
                <a:spcPts val="800"/>
              </a:spcBef>
              <a:spcAft>
                <a:spcPts val="0"/>
              </a:spcAft>
              <a:buClrTx/>
              <a:buSzTx/>
              <a:buFontTx/>
              <a:buNone/>
              <a:tabLst/>
              <a:defRPr/>
            </a:pPr>
            <a:r>
              <a:rPr kumimoji="0" lang="en-US" sz="900" b="0" i="0" u="none" strike="noStrike" kern="1200" cap="none" spc="-25" normalizeH="0" baseline="0" noProof="0">
                <a:ln>
                  <a:noFill/>
                </a:ln>
                <a:solidFill>
                  <a:srgbClr val="FFFFFF"/>
                </a:solidFill>
                <a:effectLst/>
                <a:uLnTx/>
                <a:uFillTx/>
                <a:latin typeface="Graphik"/>
                <a:sym typeface="Graphik"/>
              </a:rPr>
              <a:t>Section or page label goes here</a:t>
            </a:r>
          </a:p>
        </p:txBody>
      </p:sp>
      <p:sp>
        <p:nvSpPr>
          <p:cNvPr id="2" name="Copyright© 2022 Accenture. All rights reserved. Accenture Confidential">
            <a:extLst>
              <a:ext uri="{FF2B5EF4-FFF2-40B4-BE49-F238E27FC236}">
                <a16:creationId xmlns:a16="http://schemas.microsoft.com/office/drawing/2014/main" id="{88D0C28B-8B2C-563C-49D9-380983F475F1}"/>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4" name="Group 3">
            <a:extLst>
              <a:ext uri="{FF2B5EF4-FFF2-40B4-BE49-F238E27FC236}">
                <a16:creationId xmlns:a16="http://schemas.microsoft.com/office/drawing/2014/main" id="{87F09796-3D03-C087-5EC8-DF475616487F}"/>
              </a:ext>
            </a:extLst>
          </p:cNvPr>
          <p:cNvGrpSpPr/>
          <p:nvPr userDrawn="1"/>
        </p:nvGrpSpPr>
        <p:grpSpPr>
          <a:xfrm>
            <a:off x="402063" y="297125"/>
            <a:ext cx="3299499" cy="338554"/>
            <a:chOff x="2653042" y="548831"/>
            <a:chExt cx="3299499" cy="338554"/>
          </a:xfrm>
        </p:grpSpPr>
        <p:sp>
          <p:nvSpPr>
            <p:cNvPr id="6" name="TextBox 5">
              <a:extLst>
                <a:ext uri="{FF2B5EF4-FFF2-40B4-BE49-F238E27FC236}">
                  <a16:creationId xmlns:a16="http://schemas.microsoft.com/office/drawing/2014/main" id="{224EE62E-6280-D187-2161-46A283636566}"/>
                </a:ext>
              </a:extLst>
            </p:cNvPr>
            <p:cNvSpPr txBox="1"/>
            <p:nvPr userDrawn="1"/>
          </p:nvSpPr>
          <p:spPr>
            <a:xfrm>
              <a:off x="2925133" y="548831"/>
              <a:ext cx="30274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7" name="Graphic 6">
              <a:extLst>
                <a:ext uri="{FF2B5EF4-FFF2-40B4-BE49-F238E27FC236}">
                  <a16:creationId xmlns:a16="http://schemas.microsoft.com/office/drawing/2014/main" id="{62FB7AD4-9179-035C-1EFB-D80792A15E2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275378814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tandard_Black">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9FCE1B-AA96-F5C9-EC06-CD572E06B327}"/>
              </a:ext>
            </a:extLst>
          </p:cNvPr>
          <p:cNvSpPr/>
          <p:nvPr userDrawn="1"/>
        </p:nvSpPr>
        <p:spPr>
          <a:xfrm>
            <a:off x="6096000" y="1"/>
            <a:ext cx="6096000" cy="6858000"/>
          </a:xfrm>
          <a:prstGeom prst="rect">
            <a:avLst/>
          </a:prstGeom>
          <a:gradFill>
            <a:gsLst>
              <a:gs pos="0">
                <a:srgbClr val="B277DF">
                  <a:alpha val="20000"/>
                </a:srgbClr>
              </a:gs>
              <a:gs pos="100000">
                <a:srgbClr val="6CB3FF">
                  <a:alpha val="2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Pentagon 1">
            <a:extLst>
              <a:ext uri="{FF2B5EF4-FFF2-40B4-BE49-F238E27FC236}">
                <a16:creationId xmlns:a16="http://schemas.microsoft.com/office/drawing/2014/main" id="{E63458DA-5346-72DE-F8E4-A9B44EF516A0}"/>
              </a:ext>
            </a:extLst>
          </p:cNvPr>
          <p:cNvSpPr/>
          <p:nvPr userDrawn="1"/>
        </p:nvSpPr>
        <p:spPr>
          <a:xfrm>
            <a:off x="0" y="0"/>
            <a:ext cx="7704667" cy="6858000"/>
          </a:xfrm>
          <a:prstGeom prst="homePlate">
            <a:avLst>
              <a:gd name="adj" fmla="val 17778"/>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2" y="802641"/>
            <a:ext cx="5046192" cy="553870"/>
          </a:xfrm>
          <a:prstGeom prst="rect">
            <a:avLst/>
          </a:prstGeom>
          <a:ln w="12700">
            <a:miter lim="400000"/>
          </a:ln>
        </p:spPr>
        <p:txBody>
          <a:bodyPr wrap="square"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457760" cy="338554"/>
            <a:chOff x="2653042" y="548831"/>
            <a:chExt cx="3457760"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1856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10243248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spTree>
    <p:extLst>
      <p:ext uri="{BB962C8B-B14F-4D97-AF65-F5344CB8AC3E}">
        <p14:creationId xmlns:p14="http://schemas.microsoft.com/office/powerpoint/2010/main" val="291326319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tandard_Black">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98047-03EB-E3C1-31BB-7AC5AC8A4093}"/>
              </a:ext>
            </a:extLst>
          </p:cNvPr>
          <p:cNvPicPr>
            <a:picLocks noChangeAspect="1"/>
          </p:cNvPicPr>
          <p:nvPr userDrawn="1"/>
        </p:nvPicPr>
        <p:blipFill>
          <a:blip r:embed="rId2">
            <a:alphaModFix amt="38000"/>
            <a:extLst>
              <a:ext uri="{BEBA8EAE-BF5A-486C-A8C5-ECC9F3942E4B}">
                <a14:imgProps xmlns:a14="http://schemas.microsoft.com/office/drawing/2010/main">
                  <a14:imgLayer r:embed="rId3">
                    <a14:imgEffect>
                      <a14:saturation sat="400000"/>
                    </a14:imgEffect>
                    <a14:imgEffect>
                      <a14:brightnessContrast bright="-5000"/>
                    </a14:imgEffect>
                  </a14:imgLayer>
                </a14:imgProps>
              </a:ext>
            </a:extLst>
          </a:blip>
          <a:srcRect t="19913" b="58042"/>
          <a:stretch>
            <a:fillRect/>
          </a:stretch>
        </p:blipFill>
        <p:spPr>
          <a:xfrm>
            <a:off x="0" y="-1"/>
            <a:ext cx="12217585" cy="4040083"/>
          </a:xfrm>
          <a:prstGeom prst="rect">
            <a:avLst/>
          </a:prstGeom>
        </p:spPr>
      </p:pic>
      <p:sp>
        <p:nvSpPr>
          <p:cNvPr id="5" name="Rectangular Callout 4">
            <a:extLst>
              <a:ext uri="{FF2B5EF4-FFF2-40B4-BE49-F238E27FC236}">
                <a16:creationId xmlns:a16="http://schemas.microsoft.com/office/drawing/2014/main" id="{2D52D617-C04B-4F13-162E-BC9A0FF1E79C}"/>
              </a:ext>
            </a:extLst>
          </p:cNvPr>
          <p:cNvSpPr/>
          <p:nvPr userDrawn="1"/>
        </p:nvSpPr>
        <p:spPr>
          <a:xfrm>
            <a:off x="0" y="0"/>
            <a:ext cx="12217585" cy="3683733"/>
          </a:xfrm>
          <a:prstGeom prst="wedgeRectCallout">
            <a:avLst>
              <a:gd name="adj1" fmla="val 22055"/>
              <a:gd name="adj2" fmla="val -26842"/>
            </a:avLst>
          </a:prstGeom>
          <a:gradFill>
            <a:gsLst>
              <a:gs pos="0">
                <a:schemeClr val="accent3">
                  <a:lumMod val="50000"/>
                  <a:alpha val="50000"/>
                </a:schemeClr>
              </a:gs>
              <a:gs pos="100000">
                <a:schemeClr val="accent3">
                  <a:lumMod val="50000"/>
                  <a:alpha val="0"/>
                </a:scheme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a:lnSpc>
                <a:spcPct val="120000"/>
              </a:lnSpc>
              <a:spcAft>
                <a:spcPts val="800"/>
              </a:spcAft>
              <a:defRPr/>
            </a:pPr>
            <a:endParaRPr lang="en-US" sz="1050" kern="0">
              <a:solidFill>
                <a:srgbClr val="FFFFFF"/>
              </a:solidFill>
              <a:latin typeface="Graphik" panose="020B0503030202060203" pitchFamily="34" charset="77"/>
            </a:endParaRPr>
          </a:p>
        </p:txBody>
      </p:sp>
      <p:sp>
        <p:nvSpPr>
          <p:cNvPr id="6" name="Rectangular Callout 5">
            <a:extLst>
              <a:ext uri="{FF2B5EF4-FFF2-40B4-BE49-F238E27FC236}">
                <a16:creationId xmlns:a16="http://schemas.microsoft.com/office/drawing/2014/main" id="{B64ECD97-BF04-8300-2774-5A4FC0A2AC43}"/>
              </a:ext>
            </a:extLst>
          </p:cNvPr>
          <p:cNvSpPr/>
          <p:nvPr userDrawn="1"/>
        </p:nvSpPr>
        <p:spPr>
          <a:xfrm>
            <a:off x="0" y="4040084"/>
            <a:ext cx="12217585" cy="2817912"/>
          </a:xfrm>
          <a:prstGeom prst="wedgeRectCallout">
            <a:avLst>
              <a:gd name="adj1" fmla="val 22055"/>
              <a:gd name="adj2" fmla="val -26842"/>
            </a:avLst>
          </a:prstGeom>
          <a:gradFill>
            <a:gsLst>
              <a:gs pos="0">
                <a:srgbClr val="B277DF">
                  <a:alpha val="24740"/>
                </a:srgbClr>
              </a:gs>
              <a:gs pos="100000">
                <a:srgbClr val="6CB3FF">
                  <a:alpha val="14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a:lnSpc>
                <a:spcPct val="120000"/>
              </a:lnSpc>
              <a:spcAft>
                <a:spcPts val="800"/>
              </a:spcAft>
              <a:defRPr/>
            </a:pPr>
            <a:endParaRPr lang="en-US" sz="1050" kern="0">
              <a:solidFill>
                <a:srgbClr val="FFFFFF"/>
              </a:solidFill>
              <a:latin typeface="Graphik" panose="020B0503030202060203" pitchFamily="34" charset="77"/>
            </a:endParaRPr>
          </a:p>
        </p:txBody>
      </p:sp>
      <p:cxnSp>
        <p:nvCxnSpPr>
          <p:cNvPr id="7" name="Straight Connector 6">
            <a:extLst>
              <a:ext uri="{FF2B5EF4-FFF2-40B4-BE49-F238E27FC236}">
                <a16:creationId xmlns:a16="http://schemas.microsoft.com/office/drawing/2014/main" id="{53CA2F7D-0DE1-B6B2-C1CD-7645ECAD2C09}"/>
              </a:ext>
            </a:extLst>
          </p:cNvPr>
          <p:cNvCxnSpPr/>
          <p:nvPr userDrawn="1"/>
        </p:nvCxnSpPr>
        <p:spPr>
          <a:xfrm>
            <a:off x="0" y="4040084"/>
            <a:ext cx="12192000"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448968" cy="338554"/>
            <a:chOff x="2653042" y="548831"/>
            <a:chExt cx="3448968"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1768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30723643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ver">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647400"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Text Placeholder 3">
            <a:extLst>
              <a:ext uri="{FF2B5EF4-FFF2-40B4-BE49-F238E27FC236}">
                <a16:creationId xmlns:a16="http://schemas.microsoft.com/office/drawing/2014/main" id="{97FBF3B7-6809-C029-235A-744F6EBC07C0}"/>
              </a:ext>
            </a:extLst>
          </p:cNvPr>
          <p:cNvSpPr>
            <a:spLocks noGrp="1"/>
          </p:cNvSpPr>
          <p:nvPr>
            <p:ph type="body" sz="quarter" idx="10" hasCustomPrompt="1"/>
          </p:nvPr>
        </p:nvSpPr>
        <p:spPr>
          <a:xfrm>
            <a:off x="457141" y="2690336"/>
            <a:ext cx="6002349" cy="1477071"/>
          </a:xfrm>
          <a:prstGeom prst="rect">
            <a:avLst/>
          </a:prstGeom>
          <a:ln w="12700">
            <a:miter lim="400000"/>
          </a:ln>
        </p:spPr>
        <p:txBody>
          <a:bodyPr lIns="0" tIns="0" rIns="0" bIns="0">
            <a:spAutoFit/>
          </a:bodyPr>
          <a:lstStyle>
            <a:lvl1pPr>
              <a:lnSpc>
                <a:spcPts val="5359"/>
              </a:lnSpc>
              <a:spcAft>
                <a:spcPts val="300"/>
              </a:spcAft>
              <a:defRPr lang="en-US" sz="4799" kern="0" spc="-200" baseline="0" dirty="0">
                <a:latin typeface="Graphik"/>
                <a:ea typeface="Graphik"/>
                <a:cs typeface="Graphik"/>
              </a:defRPr>
            </a:lvl1pPr>
          </a:lstStyle>
          <a:p>
            <a:pPr lvl="0" defTabSz="457109" rtl="0" eaLnBrk="1" hangingPunct="0">
              <a:lnSpc>
                <a:spcPct val="100000"/>
              </a:lnSpc>
              <a:spcBef>
                <a:spcPts val="0"/>
              </a:spcBef>
            </a:pPr>
            <a:r>
              <a:rPr lang="en-US"/>
              <a:t>Title text goes here that wraps to 2 lines</a:t>
            </a:r>
          </a:p>
        </p:txBody>
      </p:sp>
      <p:sp>
        <p:nvSpPr>
          <p:cNvPr id="3" name="Text Placeholder 3">
            <a:extLst>
              <a:ext uri="{FF2B5EF4-FFF2-40B4-BE49-F238E27FC236}">
                <a16:creationId xmlns:a16="http://schemas.microsoft.com/office/drawing/2014/main" id="{3AD2860F-9EA0-BEF1-B23E-F8E456ACB061}"/>
              </a:ext>
            </a:extLst>
          </p:cNvPr>
          <p:cNvSpPr>
            <a:spLocks noGrp="1"/>
          </p:cNvSpPr>
          <p:nvPr>
            <p:ph type="body" sz="quarter" idx="11" hasCustomPrompt="1"/>
          </p:nvPr>
        </p:nvSpPr>
        <p:spPr>
          <a:xfrm>
            <a:off x="457141" y="4432689"/>
            <a:ext cx="6002349" cy="369332"/>
          </a:xfrm>
          <a:prstGeom prst="rect">
            <a:avLst/>
          </a:prstGeom>
          <a:ln w="12700">
            <a:miter lim="400000"/>
          </a:ln>
        </p:spPr>
        <p:txBody>
          <a:bodyPr lIns="0" tIns="0" rIns="0" bIns="0">
            <a:spAutoFit/>
          </a:bodyPr>
          <a:lstStyle>
            <a:lvl1pPr>
              <a:defRPr lang="en-US" sz="2400" kern="0" spc="-100" baseline="0" dirty="0">
                <a:solidFill>
                  <a:schemeClr val="tx2"/>
                </a:solidFill>
                <a:latin typeface="Graphik"/>
                <a:ea typeface="Graphik"/>
                <a:cs typeface="Graphik"/>
              </a:defRPr>
            </a:lvl1pPr>
          </a:lstStyle>
          <a:p>
            <a:pPr lvl="0" defTabSz="457109" rtl="0" eaLnBrk="1" hangingPunct="0">
              <a:lnSpc>
                <a:spcPct val="100000"/>
              </a:lnSpc>
              <a:spcBef>
                <a:spcPts val="0"/>
              </a:spcBef>
            </a:pPr>
            <a:r>
              <a:rPr lang="en-US"/>
              <a:t>Subtitle text goes here</a:t>
            </a:r>
          </a:p>
        </p:txBody>
      </p:sp>
      <p:grpSp>
        <p:nvGrpSpPr>
          <p:cNvPr id="8" name="Group 7">
            <a:extLst>
              <a:ext uri="{FF2B5EF4-FFF2-40B4-BE49-F238E27FC236}">
                <a16:creationId xmlns:a16="http://schemas.microsoft.com/office/drawing/2014/main" id="{B32B08A8-DB5A-D742-7DD3-1C1A317D79C3}"/>
              </a:ext>
            </a:extLst>
          </p:cNvPr>
          <p:cNvGrpSpPr/>
          <p:nvPr userDrawn="1"/>
        </p:nvGrpSpPr>
        <p:grpSpPr>
          <a:xfrm>
            <a:off x="457141" y="2136333"/>
            <a:ext cx="5132001" cy="338554"/>
            <a:chOff x="2653042" y="548831"/>
            <a:chExt cx="5132001" cy="338554"/>
          </a:xfrm>
        </p:grpSpPr>
        <p:sp>
          <p:nvSpPr>
            <p:cNvPr id="6" name="TextBox 5">
              <a:extLst>
                <a:ext uri="{FF2B5EF4-FFF2-40B4-BE49-F238E27FC236}">
                  <a16:creationId xmlns:a16="http://schemas.microsoft.com/office/drawing/2014/main" id="{58D0ED8D-132E-5A8E-8E3F-88A2C8D8569C}"/>
                </a:ext>
              </a:extLst>
            </p:cNvPr>
            <p:cNvSpPr txBox="1"/>
            <p:nvPr userDrawn="1"/>
          </p:nvSpPr>
          <p:spPr>
            <a:xfrm>
              <a:off x="2925133" y="548831"/>
              <a:ext cx="48599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7" name="Graphic 6">
              <a:extLst>
                <a:ext uri="{FF2B5EF4-FFF2-40B4-BE49-F238E27FC236}">
                  <a16:creationId xmlns:a16="http://schemas.microsoft.com/office/drawing/2014/main" id="{B07C0B72-D9FD-F9CE-9A4E-B6C5E7B189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206339078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C">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914052A-0DA6-9521-E4C3-C40002E6DE0D}"/>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150508"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sp>
        <p:nvSpPr>
          <p:cNvPr id="11" name="Text Placeholder 10">
            <a:extLst>
              <a:ext uri="{FF2B5EF4-FFF2-40B4-BE49-F238E27FC236}">
                <a16:creationId xmlns:a16="http://schemas.microsoft.com/office/drawing/2014/main" id="{4C242CB9-F0C4-745A-C518-943986067694}"/>
              </a:ext>
            </a:extLst>
          </p:cNvPr>
          <p:cNvSpPr>
            <a:spLocks noGrp="1"/>
          </p:cNvSpPr>
          <p:nvPr>
            <p:ph type="body" sz="quarter" idx="11" hasCustomPrompt="1"/>
          </p:nvPr>
        </p:nvSpPr>
        <p:spPr>
          <a:xfrm>
            <a:off x="1461129" y="1079215"/>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2" name="Text Placeholder 10">
            <a:extLst>
              <a:ext uri="{FF2B5EF4-FFF2-40B4-BE49-F238E27FC236}">
                <a16:creationId xmlns:a16="http://schemas.microsoft.com/office/drawing/2014/main" id="{84C46E57-F8AB-B4ED-1700-E1E149541EEF}"/>
              </a:ext>
            </a:extLst>
          </p:cNvPr>
          <p:cNvSpPr>
            <a:spLocks noGrp="1"/>
          </p:cNvSpPr>
          <p:nvPr>
            <p:ph type="body" sz="quarter" idx="12" hasCustomPrompt="1"/>
          </p:nvPr>
        </p:nvSpPr>
        <p:spPr>
          <a:xfrm>
            <a:off x="457141" y="1079215"/>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01</a:t>
            </a:r>
          </a:p>
        </p:txBody>
      </p:sp>
      <p:sp>
        <p:nvSpPr>
          <p:cNvPr id="13" name="Text Placeholder 10">
            <a:extLst>
              <a:ext uri="{FF2B5EF4-FFF2-40B4-BE49-F238E27FC236}">
                <a16:creationId xmlns:a16="http://schemas.microsoft.com/office/drawing/2014/main" id="{74F0830D-0515-3327-9A86-8012411940A9}"/>
              </a:ext>
            </a:extLst>
          </p:cNvPr>
          <p:cNvSpPr>
            <a:spLocks noGrp="1"/>
          </p:cNvSpPr>
          <p:nvPr>
            <p:ph type="body" sz="quarter" idx="13" hasCustomPrompt="1"/>
          </p:nvPr>
        </p:nvSpPr>
        <p:spPr>
          <a:xfrm>
            <a:off x="1461129" y="1888762"/>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4" name="Text Placeholder 10">
            <a:extLst>
              <a:ext uri="{FF2B5EF4-FFF2-40B4-BE49-F238E27FC236}">
                <a16:creationId xmlns:a16="http://schemas.microsoft.com/office/drawing/2014/main" id="{9971CF3D-8140-F43F-CCA1-42601EB714CF}"/>
              </a:ext>
            </a:extLst>
          </p:cNvPr>
          <p:cNvSpPr>
            <a:spLocks noGrp="1"/>
          </p:cNvSpPr>
          <p:nvPr>
            <p:ph type="body" sz="quarter" idx="14" hasCustomPrompt="1"/>
          </p:nvPr>
        </p:nvSpPr>
        <p:spPr>
          <a:xfrm>
            <a:off x="457141" y="1888762"/>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02</a:t>
            </a:r>
          </a:p>
        </p:txBody>
      </p:sp>
      <p:sp>
        <p:nvSpPr>
          <p:cNvPr id="15" name="Text Placeholder 10">
            <a:extLst>
              <a:ext uri="{FF2B5EF4-FFF2-40B4-BE49-F238E27FC236}">
                <a16:creationId xmlns:a16="http://schemas.microsoft.com/office/drawing/2014/main" id="{A8C08A90-B4AD-5807-ACEB-C70547CF286A}"/>
              </a:ext>
            </a:extLst>
          </p:cNvPr>
          <p:cNvSpPr>
            <a:spLocks noGrp="1"/>
          </p:cNvSpPr>
          <p:nvPr>
            <p:ph type="body" sz="quarter" idx="15" hasCustomPrompt="1"/>
          </p:nvPr>
        </p:nvSpPr>
        <p:spPr>
          <a:xfrm>
            <a:off x="1461129" y="2720873"/>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6" name="Text Placeholder 10">
            <a:extLst>
              <a:ext uri="{FF2B5EF4-FFF2-40B4-BE49-F238E27FC236}">
                <a16:creationId xmlns:a16="http://schemas.microsoft.com/office/drawing/2014/main" id="{460C0126-C7EA-0004-850B-1F25C2AC351F}"/>
              </a:ext>
            </a:extLst>
          </p:cNvPr>
          <p:cNvSpPr>
            <a:spLocks noGrp="1"/>
          </p:cNvSpPr>
          <p:nvPr>
            <p:ph type="body" sz="quarter" idx="16" hasCustomPrompt="1"/>
          </p:nvPr>
        </p:nvSpPr>
        <p:spPr>
          <a:xfrm>
            <a:off x="457141" y="2720873"/>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03</a:t>
            </a:r>
          </a:p>
        </p:txBody>
      </p:sp>
      <p:sp>
        <p:nvSpPr>
          <p:cNvPr id="17" name="Text Placeholder 10">
            <a:extLst>
              <a:ext uri="{FF2B5EF4-FFF2-40B4-BE49-F238E27FC236}">
                <a16:creationId xmlns:a16="http://schemas.microsoft.com/office/drawing/2014/main" id="{CBB6B993-72B3-4C3C-8653-974366A641ED}"/>
              </a:ext>
            </a:extLst>
          </p:cNvPr>
          <p:cNvSpPr>
            <a:spLocks noGrp="1"/>
          </p:cNvSpPr>
          <p:nvPr>
            <p:ph type="body" sz="quarter" idx="17" hasCustomPrompt="1"/>
          </p:nvPr>
        </p:nvSpPr>
        <p:spPr>
          <a:xfrm>
            <a:off x="1461129" y="3560321"/>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8" name="Text Placeholder 10">
            <a:extLst>
              <a:ext uri="{FF2B5EF4-FFF2-40B4-BE49-F238E27FC236}">
                <a16:creationId xmlns:a16="http://schemas.microsoft.com/office/drawing/2014/main" id="{5F9EABCF-55F7-127E-8560-B8BFED607D0B}"/>
              </a:ext>
            </a:extLst>
          </p:cNvPr>
          <p:cNvSpPr>
            <a:spLocks noGrp="1"/>
          </p:cNvSpPr>
          <p:nvPr>
            <p:ph type="body" sz="quarter" idx="18" hasCustomPrompt="1"/>
          </p:nvPr>
        </p:nvSpPr>
        <p:spPr>
          <a:xfrm>
            <a:off x="457141" y="3560321"/>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04</a:t>
            </a:r>
          </a:p>
        </p:txBody>
      </p:sp>
      <p:sp>
        <p:nvSpPr>
          <p:cNvPr id="19" name="Text Placeholder 10">
            <a:extLst>
              <a:ext uri="{FF2B5EF4-FFF2-40B4-BE49-F238E27FC236}">
                <a16:creationId xmlns:a16="http://schemas.microsoft.com/office/drawing/2014/main" id="{B75C3B9E-57FA-1FE0-BBA3-7BF6FD2930EF}"/>
              </a:ext>
            </a:extLst>
          </p:cNvPr>
          <p:cNvSpPr>
            <a:spLocks noGrp="1"/>
          </p:cNvSpPr>
          <p:nvPr>
            <p:ph type="body" sz="quarter" idx="19" hasCustomPrompt="1"/>
          </p:nvPr>
        </p:nvSpPr>
        <p:spPr>
          <a:xfrm>
            <a:off x="1461129" y="4392276"/>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20" name="Text Placeholder 10">
            <a:extLst>
              <a:ext uri="{FF2B5EF4-FFF2-40B4-BE49-F238E27FC236}">
                <a16:creationId xmlns:a16="http://schemas.microsoft.com/office/drawing/2014/main" id="{78967B63-01A0-ACE9-4DC5-78BD62A155C4}"/>
              </a:ext>
            </a:extLst>
          </p:cNvPr>
          <p:cNvSpPr>
            <a:spLocks noGrp="1"/>
          </p:cNvSpPr>
          <p:nvPr>
            <p:ph type="body" sz="quarter" idx="20" hasCustomPrompt="1"/>
          </p:nvPr>
        </p:nvSpPr>
        <p:spPr>
          <a:xfrm>
            <a:off x="457141" y="4392276"/>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05</a:t>
            </a:r>
          </a:p>
        </p:txBody>
      </p:sp>
      <p:sp>
        <p:nvSpPr>
          <p:cNvPr id="3" name="Copyright© 2022 Accenture. All rights reserved. Accenture Confidential">
            <a:extLst>
              <a:ext uri="{FF2B5EF4-FFF2-40B4-BE49-F238E27FC236}">
                <a16:creationId xmlns:a16="http://schemas.microsoft.com/office/drawing/2014/main" id="{719462C9-1AEF-7946-D126-34917D85D045}"/>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7" name="Group 6">
            <a:extLst>
              <a:ext uri="{FF2B5EF4-FFF2-40B4-BE49-F238E27FC236}">
                <a16:creationId xmlns:a16="http://schemas.microsoft.com/office/drawing/2014/main" id="{94DB85D6-4B28-F446-4ABD-3EA6C06EEC2C}"/>
              </a:ext>
            </a:extLst>
          </p:cNvPr>
          <p:cNvGrpSpPr/>
          <p:nvPr userDrawn="1"/>
        </p:nvGrpSpPr>
        <p:grpSpPr>
          <a:xfrm>
            <a:off x="402063" y="297125"/>
            <a:ext cx="4498709" cy="338554"/>
            <a:chOff x="2653042" y="548831"/>
            <a:chExt cx="4498709" cy="338554"/>
          </a:xfrm>
        </p:grpSpPr>
        <p:sp>
          <p:nvSpPr>
            <p:cNvPr id="8" name="TextBox 7">
              <a:extLst>
                <a:ext uri="{FF2B5EF4-FFF2-40B4-BE49-F238E27FC236}">
                  <a16:creationId xmlns:a16="http://schemas.microsoft.com/office/drawing/2014/main" id="{A035FD44-035F-2456-34D9-63F2E75D0F03}"/>
                </a:ext>
              </a:extLst>
            </p:cNvPr>
            <p:cNvSpPr txBox="1"/>
            <p:nvPr userDrawn="1"/>
          </p:nvSpPr>
          <p:spPr>
            <a:xfrm>
              <a:off x="2925132" y="548831"/>
              <a:ext cx="42266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9" name="Graphic 8">
              <a:extLst>
                <a:ext uri="{FF2B5EF4-FFF2-40B4-BE49-F238E27FC236}">
                  <a16:creationId xmlns:a16="http://schemas.microsoft.com/office/drawing/2014/main" id="{C9803A6F-82C7-194A-1B16-4FECF33F436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331273834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4b_Blank_Wave">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150508" y="6493839"/>
            <a:ext cx="310662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Copyright© 2022 Accenture. All rights reserved. Accenture Confidential">
            <a:extLst>
              <a:ext uri="{FF2B5EF4-FFF2-40B4-BE49-F238E27FC236}">
                <a16:creationId xmlns:a16="http://schemas.microsoft.com/office/drawing/2014/main" id="{88D0C28B-8B2C-563C-49D9-380983F475F1}"/>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4" name="Group 3">
            <a:extLst>
              <a:ext uri="{FF2B5EF4-FFF2-40B4-BE49-F238E27FC236}">
                <a16:creationId xmlns:a16="http://schemas.microsoft.com/office/drawing/2014/main" id="{87F09796-3D03-C087-5EC8-DF475616487F}"/>
              </a:ext>
            </a:extLst>
          </p:cNvPr>
          <p:cNvGrpSpPr/>
          <p:nvPr userDrawn="1"/>
        </p:nvGrpSpPr>
        <p:grpSpPr>
          <a:xfrm>
            <a:off x="402063" y="297125"/>
            <a:ext cx="4786385" cy="338554"/>
            <a:chOff x="2653042" y="548831"/>
            <a:chExt cx="4786385" cy="338554"/>
          </a:xfrm>
        </p:grpSpPr>
        <p:sp>
          <p:nvSpPr>
            <p:cNvPr id="6" name="TextBox 5">
              <a:extLst>
                <a:ext uri="{FF2B5EF4-FFF2-40B4-BE49-F238E27FC236}">
                  <a16:creationId xmlns:a16="http://schemas.microsoft.com/office/drawing/2014/main" id="{224EE62E-6280-D187-2161-46A283636566}"/>
                </a:ext>
              </a:extLst>
            </p:cNvPr>
            <p:cNvSpPr txBox="1"/>
            <p:nvPr userDrawn="1"/>
          </p:nvSpPr>
          <p:spPr>
            <a:xfrm>
              <a:off x="2925132" y="548831"/>
              <a:ext cx="45142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7" name="Graphic 6">
              <a:extLst>
                <a:ext uri="{FF2B5EF4-FFF2-40B4-BE49-F238E27FC236}">
                  <a16:creationId xmlns:a16="http://schemas.microsoft.com/office/drawing/2014/main" id="{62FB7AD4-9179-035C-1EFB-D80792A15E2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50495424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spTree>
    <p:extLst>
      <p:ext uri="{BB962C8B-B14F-4D97-AF65-F5344CB8AC3E}">
        <p14:creationId xmlns:p14="http://schemas.microsoft.com/office/powerpoint/2010/main" val="28747483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ecutive Summary">
    <p:bg>
      <p:bgPr>
        <a:solidFill>
          <a:srgbClr val="000000"/>
        </a:solidFill>
        <a:effectLst/>
      </p:bgPr>
    </p:bg>
    <p:spTree>
      <p:nvGrpSpPr>
        <p:cNvPr id="1" name=""/>
        <p:cNvGrpSpPr/>
        <p:nvPr/>
      </p:nvGrpSpPr>
      <p:grpSpPr>
        <a:xfrm>
          <a:off x="0" y="0"/>
          <a:ext cx="0" cy="0"/>
          <a:chOff x="0" y="0"/>
          <a:chExt cx="0" cy="0"/>
        </a:xfrm>
      </p:grpSpPr>
      <p:sp>
        <p:nvSpPr>
          <p:cNvPr id="6" name="Rectangular Callout 5">
            <a:extLst>
              <a:ext uri="{FF2B5EF4-FFF2-40B4-BE49-F238E27FC236}">
                <a16:creationId xmlns:a16="http://schemas.microsoft.com/office/drawing/2014/main" id="{0F6C5F5A-9541-3EF6-C7B8-3D0942C369A3}"/>
              </a:ext>
            </a:extLst>
          </p:cNvPr>
          <p:cNvSpPr/>
          <p:nvPr userDrawn="1"/>
        </p:nvSpPr>
        <p:spPr>
          <a:xfrm>
            <a:off x="397401" y="1751413"/>
            <a:ext cx="11406924" cy="603225"/>
          </a:xfrm>
          <a:prstGeom prst="wedgeRectCallout">
            <a:avLst>
              <a:gd name="adj1" fmla="val 22055"/>
              <a:gd name="adj2" fmla="val -26842"/>
            </a:avLst>
          </a:prstGeom>
          <a:gradFill>
            <a:gsLst>
              <a:gs pos="0">
                <a:srgbClr val="B277DF">
                  <a:alpha val="20000"/>
                </a:srgbClr>
              </a:gs>
              <a:gs pos="100000">
                <a:srgbClr val="6CB3FF">
                  <a:alpha val="2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a:lnSpc>
                <a:spcPct val="120000"/>
              </a:lnSpc>
              <a:spcAft>
                <a:spcPts val="800"/>
              </a:spcAft>
              <a:defRPr/>
            </a:pPr>
            <a:endParaRPr lang="en-US" sz="1050" kern="0">
              <a:solidFill>
                <a:srgbClr val="FFFFFF"/>
              </a:solidFill>
              <a:latin typeface="Graphik" panose="020B0503030202060203" pitchFamily="34" charset="77"/>
            </a:endParaRPr>
          </a:p>
        </p:txBody>
      </p: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630830" cy="338554"/>
            <a:chOff x="2653042" y="548831"/>
            <a:chExt cx="3630830"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3587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
        <p:nvSpPr>
          <p:cNvPr id="5" name="Text Placeholder 4">
            <a:extLst>
              <a:ext uri="{FF2B5EF4-FFF2-40B4-BE49-F238E27FC236}">
                <a16:creationId xmlns:a16="http://schemas.microsoft.com/office/drawing/2014/main" id="{82B55B59-A3FD-7485-7C04-884D3C1CA9B6}"/>
              </a:ext>
            </a:extLst>
          </p:cNvPr>
          <p:cNvSpPr>
            <a:spLocks noGrp="1"/>
          </p:cNvSpPr>
          <p:nvPr>
            <p:ph type="body" sz="quarter" idx="12"/>
          </p:nvPr>
        </p:nvSpPr>
        <p:spPr>
          <a:xfrm>
            <a:off x="582660" y="1866811"/>
            <a:ext cx="11103925" cy="417492"/>
          </a:xfrm>
          <a:prstGeom prst="rect">
            <a:avLst/>
          </a:prstGeom>
        </p:spPr>
        <p:txBody>
          <a:bodyPr lIns="0" rIns="0" anchor="ctr"/>
          <a:lstStyle>
            <a:lvl1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text styles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Second level</a:t>
            </a:r>
          </a:p>
        </p:txBody>
      </p:sp>
      <p:sp>
        <p:nvSpPr>
          <p:cNvPr id="7" name="Shape 5">
            <a:extLst>
              <a:ext uri="{FF2B5EF4-FFF2-40B4-BE49-F238E27FC236}">
                <a16:creationId xmlns:a16="http://schemas.microsoft.com/office/drawing/2014/main" id="{95D9F871-4ED8-16BA-5350-9477EF979406}"/>
              </a:ext>
            </a:extLst>
          </p:cNvPr>
          <p:cNvSpPr/>
          <p:nvPr userDrawn="1"/>
        </p:nvSpPr>
        <p:spPr>
          <a:xfrm>
            <a:off x="375294" y="5520639"/>
            <a:ext cx="11375725" cy="710594"/>
          </a:xfrm>
          <a:prstGeom prst="rect">
            <a:avLst/>
          </a:prstGeom>
          <a:solidFill>
            <a:srgbClr val="ECCCFF">
              <a:alpha val="39959"/>
            </a:srgbClr>
          </a:solidFill>
          <a:ln w="6350">
            <a:noFill/>
            <a:prstDash val="solid"/>
          </a:ln>
          <a:effectLst>
            <a:outerShdw blurRad="101600" dist="25400" dir="8100000" algn="bl" rotWithShape="0">
              <a:srgbClr val="000000">
                <a:alpha val="8000"/>
              </a:srgbClr>
            </a:outerShdw>
          </a:effectLst>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Graphik"/>
              <a:ea typeface="+mn-ea"/>
              <a:cs typeface="+mn-cs"/>
            </a:endParaRPr>
          </a:p>
        </p:txBody>
      </p:sp>
      <p:sp>
        <p:nvSpPr>
          <p:cNvPr id="8" name="Shape 6">
            <a:extLst>
              <a:ext uri="{FF2B5EF4-FFF2-40B4-BE49-F238E27FC236}">
                <a16:creationId xmlns:a16="http://schemas.microsoft.com/office/drawing/2014/main" id="{EAC28216-47AB-F914-4EEB-636C2D7A3474}"/>
              </a:ext>
            </a:extLst>
          </p:cNvPr>
          <p:cNvSpPr/>
          <p:nvPr userDrawn="1"/>
        </p:nvSpPr>
        <p:spPr>
          <a:xfrm>
            <a:off x="381337" y="5482631"/>
            <a:ext cx="11359095" cy="45720"/>
          </a:xfrm>
          <a:prstGeom prst="rect">
            <a:avLst/>
          </a:prstGeom>
          <a:solidFill>
            <a:srgbClr val="FFDBED"/>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Graphik"/>
              <a:ea typeface="+mn-ea"/>
              <a:cs typeface="+mn-cs"/>
            </a:endParaRPr>
          </a:p>
        </p:txBody>
      </p:sp>
      <p:sp>
        <p:nvSpPr>
          <p:cNvPr id="15" name="Text 62">
            <a:extLst>
              <a:ext uri="{FF2B5EF4-FFF2-40B4-BE49-F238E27FC236}">
                <a16:creationId xmlns:a16="http://schemas.microsoft.com/office/drawing/2014/main" id="{5B37F3BB-B3B5-D146-1971-BF058E04BB58}"/>
              </a:ext>
            </a:extLst>
          </p:cNvPr>
          <p:cNvSpPr/>
          <p:nvPr userDrawn="1"/>
        </p:nvSpPr>
        <p:spPr>
          <a:xfrm>
            <a:off x="2529881" y="8160080"/>
            <a:ext cx="496960"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CLI</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16" name="Text 62">
            <a:extLst>
              <a:ext uri="{FF2B5EF4-FFF2-40B4-BE49-F238E27FC236}">
                <a16:creationId xmlns:a16="http://schemas.microsoft.com/office/drawing/2014/main" id="{5733D871-619C-A9D1-EEF0-84C9D0D6EBB4}"/>
              </a:ext>
            </a:extLst>
          </p:cNvPr>
          <p:cNvSpPr/>
          <p:nvPr userDrawn="1"/>
        </p:nvSpPr>
        <p:spPr>
          <a:xfrm>
            <a:off x="3122966" y="8149779"/>
            <a:ext cx="496960"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TUI</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17" name="Text 62">
            <a:extLst>
              <a:ext uri="{FF2B5EF4-FFF2-40B4-BE49-F238E27FC236}">
                <a16:creationId xmlns:a16="http://schemas.microsoft.com/office/drawing/2014/main" id="{06A41CE2-4F50-6EA9-CD4C-5EF3DDB0AD61}"/>
              </a:ext>
            </a:extLst>
          </p:cNvPr>
          <p:cNvSpPr/>
          <p:nvPr userDrawn="1"/>
        </p:nvSpPr>
        <p:spPr>
          <a:xfrm>
            <a:off x="3716052" y="8149779"/>
            <a:ext cx="496960"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SDKs</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18" name="Text 62">
            <a:extLst>
              <a:ext uri="{FF2B5EF4-FFF2-40B4-BE49-F238E27FC236}">
                <a16:creationId xmlns:a16="http://schemas.microsoft.com/office/drawing/2014/main" id="{30820BC2-E039-0C9F-D672-0C95AB9D324A}"/>
              </a:ext>
            </a:extLst>
          </p:cNvPr>
          <p:cNvSpPr/>
          <p:nvPr userDrawn="1"/>
        </p:nvSpPr>
        <p:spPr>
          <a:xfrm>
            <a:off x="4307958" y="8148086"/>
            <a:ext cx="648043"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Studio</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19" name="Text 62">
            <a:extLst>
              <a:ext uri="{FF2B5EF4-FFF2-40B4-BE49-F238E27FC236}">
                <a16:creationId xmlns:a16="http://schemas.microsoft.com/office/drawing/2014/main" id="{D656E04D-CFBF-23F8-C4CA-A0AC9E463DE1}"/>
              </a:ext>
            </a:extLst>
          </p:cNvPr>
          <p:cNvSpPr/>
          <p:nvPr userDrawn="1"/>
        </p:nvSpPr>
        <p:spPr>
          <a:xfrm>
            <a:off x="5050947" y="8148086"/>
            <a:ext cx="827339"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Templates</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20" name="Text 62">
            <a:extLst>
              <a:ext uri="{FF2B5EF4-FFF2-40B4-BE49-F238E27FC236}">
                <a16:creationId xmlns:a16="http://schemas.microsoft.com/office/drawing/2014/main" id="{C5D41DE3-B4B7-D18E-0EE1-876933FF2E8C}"/>
              </a:ext>
            </a:extLst>
          </p:cNvPr>
          <p:cNvSpPr/>
          <p:nvPr userDrawn="1"/>
        </p:nvSpPr>
        <p:spPr>
          <a:xfrm>
            <a:off x="5973232" y="8148086"/>
            <a:ext cx="1012557"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Agent Gallery</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21" name="Text 62">
            <a:extLst>
              <a:ext uri="{FF2B5EF4-FFF2-40B4-BE49-F238E27FC236}">
                <a16:creationId xmlns:a16="http://schemas.microsoft.com/office/drawing/2014/main" id="{15C3492B-AA5F-9279-97B2-7E1287C30146}"/>
              </a:ext>
            </a:extLst>
          </p:cNvPr>
          <p:cNvSpPr/>
          <p:nvPr userDrawn="1"/>
        </p:nvSpPr>
        <p:spPr>
          <a:xfrm>
            <a:off x="7052513" y="8148086"/>
            <a:ext cx="1012557"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err="1">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Jumpstarters</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22" name="Text 62">
            <a:extLst>
              <a:ext uri="{FF2B5EF4-FFF2-40B4-BE49-F238E27FC236}">
                <a16:creationId xmlns:a16="http://schemas.microsoft.com/office/drawing/2014/main" id="{9631381A-70B9-D29A-70A7-8CC09C556B3C}"/>
              </a:ext>
            </a:extLst>
          </p:cNvPr>
          <p:cNvSpPr/>
          <p:nvPr userDrawn="1"/>
        </p:nvSpPr>
        <p:spPr>
          <a:xfrm>
            <a:off x="8156272" y="8143191"/>
            <a:ext cx="1505847" cy="238202"/>
          </a:xfrm>
          <a:prstGeom prst="rect">
            <a:avLst/>
          </a:prstGeom>
          <a:solidFill>
            <a:schemeClr val="accent1">
              <a:lumMod val="20000"/>
              <a:lumOff val="8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cs typeface="Calibri" pitchFamily="34" charset="-120"/>
              </a:rPr>
              <a:t>Governance Console</a:t>
            </a:r>
            <a:endParaRPr kumimoji="0" lang="en-US" sz="900" u="none" strike="noStrike" kern="1200" cap="none" spc="0" normalizeH="0" baseline="0" noProof="0">
              <a:ln>
                <a:noFill/>
              </a:ln>
              <a:solidFill>
                <a:srgbClr val="230E3B"/>
              </a:solidFill>
              <a:effectLst/>
              <a:uLnTx/>
              <a:uFillTx/>
              <a:latin typeface="Source Code Pro Medium" panose="020B0509030403020204" pitchFamily="49" charset="0"/>
              <a:ea typeface="Source Code Pro Medium" panose="020B0509030403020204" pitchFamily="49" charset="0"/>
            </a:endParaRPr>
          </a:p>
        </p:txBody>
      </p:sp>
      <p:sp>
        <p:nvSpPr>
          <p:cNvPr id="23" name="Rectangle 22">
            <a:extLst>
              <a:ext uri="{FF2B5EF4-FFF2-40B4-BE49-F238E27FC236}">
                <a16:creationId xmlns:a16="http://schemas.microsoft.com/office/drawing/2014/main" id="{5B9BB2B5-5BE3-DDE0-FA0E-92D2BD1FA269}"/>
              </a:ext>
            </a:extLst>
          </p:cNvPr>
          <p:cNvSpPr/>
          <p:nvPr userDrawn="1"/>
        </p:nvSpPr>
        <p:spPr>
          <a:xfrm>
            <a:off x="379832" y="2569692"/>
            <a:ext cx="3657600" cy="2743200"/>
          </a:xfrm>
          <a:prstGeom prst="rect">
            <a:avLst/>
          </a:prstGeom>
          <a:solidFill>
            <a:srgbClr val="501B48">
              <a:alpha val="4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AB2AD544-61B7-8D9E-2ECF-56694C929A13}"/>
              </a:ext>
            </a:extLst>
          </p:cNvPr>
          <p:cNvSpPr/>
          <p:nvPr userDrawn="1"/>
        </p:nvSpPr>
        <p:spPr>
          <a:xfrm>
            <a:off x="4236626" y="2569692"/>
            <a:ext cx="3657600" cy="2743200"/>
          </a:xfrm>
          <a:prstGeom prst="rect">
            <a:avLst/>
          </a:prstGeom>
          <a:solidFill>
            <a:srgbClr val="985FFF">
              <a:alpha val="16831"/>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F1A45293-8857-4049-6BEA-A3F2191A9203}"/>
              </a:ext>
            </a:extLst>
          </p:cNvPr>
          <p:cNvSpPr/>
          <p:nvPr userDrawn="1"/>
        </p:nvSpPr>
        <p:spPr>
          <a:xfrm>
            <a:off x="8093419" y="2569692"/>
            <a:ext cx="3657600" cy="2743200"/>
          </a:xfrm>
          <a:prstGeom prst="rect">
            <a:avLst/>
          </a:prstGeom>
          <a:solidFill>
            <a:srgbClr val="001453">
              <a:alpha val="4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Shape 6">
            <a:extLst>
              <a:ext uri="{FF2B5EF4-FFF2-40B4-BE49-F238E27FC236}">
                <a16:creationId xmlns:a16="http://schemas.microsoft.com/office/drawing/2014/main" id="{F07F62C0-C995-7867-4177-04A1193E9C2E}"/>
              </a:ext>
            </a:extLst>
          </p:cNvPr>
          <p:cNvSpPr/>
          <p:nvPr userDrawn="1"/>
        </p:nvSpPr>
        <p:spPr>
          <a:xfrm>
            <a:off x="375293" y="2520624"/>
            <a:ext cx="3657600" cy="45720"/>
          </a:xfrm>
          <a:prstGeom prst="rect">
            <a:avLst/>
          </a:prstGeom>
          <a:solidFill>
            <a:srgbClr val="FF5FB8"/>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sp>
        <p:nvSpPr>
          <p:cNvPr id="36" name="Text 62">
            <a:extLst>
              <a:ext uri="{FF2B5EF4-FFF2-40B4-BE49-F238E27FC236}">
                <a16:creationId xmlns:a16="http://schemas.microsoft.com/office/drawing/2014/main" id="{33DAC14D-2937-6C97-FA3D-E80B8A2750E9}"/>
              </a:ext>
            </a:extLst>
          </p:cNvPr>
          <p:cNvSpPr/>
          <p:nvPr userDrawn="1"/>
        </p:nvSpPr>
        <p:spPr>
          <a:xfrm>
            <a:off x="582660" y="7026403"/>
            <a:ext cx="1139855" cy="238202"/>
          </a:xfrm>
          <a:prstGeom prst="rect">
            <a:avLst/>
          </a:prstGeom>
          <a:solidFill>
            <a:schemeClr val="accent6">
              <a:lumMod val="25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Observability</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37" name="Text 62">
            <a:extLst>
              <a:ext uri="{FF2B5EF4-FFF2-40B4-BE49-F238E27FC236}">
                <a16:creationId xmlns:a16="http://schemas.microsoft.com/office/drawing/2014/main" id="{D53F1530-2E38-CEBB-9E0E-41C70C9F03E2}"/>
              </a:ext>
            </a:extLst>
          </p:cNvPr>
          <p:cNvSpPr/>
          <p:nvPr userDrawn="1"/>
        </p:nvSpPr>
        <p:spPr>
          <a:xfrm>
            <a:off x="1825626" y="7029621"/>
            <a:ext cx="1794344" cy="238202"/>
          </a:xfrm>
          <a:prstGeom prst="rect">
            <a:avLst/>
          </a:prstGeom>
          <a:solidFill>
            <a:schemeClr val="accent6">
              <a:lumMod val="25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Human approval controls</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38" name="Text 62">
            <a:extLst>
              <a:ext uri="{FF2B5EF4-FFF2-40B4-BE49-F238E27FC236}">
                <a16:creationId xmlns:a16="http://schemas.microsoft.com/office/drawing/2014/main" id="{F1B15991-CF7A-3172-A2F5-72D547D0B020}"/>
              </a:ext>
            </a:extLst>
          </p:cNvPr>
          <p:cNvSpPr/>
          <p:nvPr userDrawn="1"/>
        </p:nvSpPr>
        <p:spPr>
          <a:xfrm>
            <a:off x="582661" y="7353536"/>
            <a:ext cx="1155730" cy="234667"/>
          </a:xfrm>
          <a:prstGeom prst="rect">
            <a:avLst/>
          </a:prstGeom>
          <a:solidFill>
            <a:schemeClr val="accent6">
              <a:lumMod val="25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Cost controls</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39" name="Text 62">
            <a:extLst>
              <a:ext uri="{FF2B5EF4-FFF2-40B4-BE49-F238E27FC236}">
                <a16:creationId xmlns:a16="http://schemas.microsoft.com/office/drawing/2014/main" id="{D4282FD0-8546-6594-1743-903E43611ABB}"/>
              </a:ext>
            </a:extLst>
          </p:cNvPr>
          <p:cNvSpPr/>
          <p:nvPr userDrawn="1"/>
        </p:nvSpPr>
        <p:spPr>
          <a:xfrm>
            <a:off x="1841817" y="7351768"/>
            <a:ext cx="987452" cy="238202"/>
          </a:xfrm>
          <a:prstGeom prst="rect">
            <a:avLst/>
          </a:prstGeom>
          <a:solidFill>
            <a:schemeClr val="accent6">
              <a:lumMod val="25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Run history</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0" name="Text 62">
            <a:extLst>
              <a:ext uri="{FF2B5EF4-FFF2-40B4-BE49-F238E27FC236}">
                <a16:creationId xmlns:a16="http://schemas.microsoft.com/office/drawing/2014/main" id="{9DB622CB-BF14-B95C-00A9-FAF854DF70A1}"/>
              </a:ext>
            </a:extLst>
          </p:cNvPr>
          <p:cNvSpPr/>
          <p:nvPr userDrawn="1"/>
        </p:nvSpPr>
        <p:spPr>
          <a:xfrm>
            <a:off x="588400" y="7678558"/>
            <a:ext cx="1583681" cy="238202"/>
          </a:xfrm>
          <a:prstGeom prst="rect">
            <a:avLst/>
          </a:prstGeom>
          <a:solidFill>
            <a:schemeClr val="accent6">
              <a:lumMod val="25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Automated audit log</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1" name="Text 62">
            <a:extLst>
              <a:ext uri="{FF2B5EF4-FFF2-40B4-BE49-F238E27FC236}">
                <a16:creationId xmlns:a16="http://schemas.microsoft.com/office/drawing/2014/main" id="{8F056C35-AB90-4017-E31D-DDD08F75BBA8}"/>
              </a:ext>
            </a:extLst>
          </p:cNvPr>
          <p:cNvSpPr/>
          <p:nvPr userDrawn="1"/>
        </p:nvSpPr>
        <p:spPr>
          <a:xfrm>
            <a:off x="4404162" y="7026403"/>
            <a:ext cx="1498797" cy="238202"/>
          </a:xfrm>
          <a:prstGeom prst="rect">
            <a:avLst/>
          </a:prstGeom>
          <a:solidFill>
            <a:schemeClr val="accent2">
              <a:lumMod val="5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Sandboxed execution</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2" name="Text 62">
            <a:extLst>
              <a:ext uri="{FF2B5EF4-FFF2-40B4-BE49-F238E27FC236}">
                <a16:creationId xmlns:a16="http://schemas.microsoft.com/office/drawing/2014/main" id="{9809C155-A561-D6B9-1277-0E983506A6C4}"/>
              </a:ext>
            </a:extLst>
          </p:cNvPr>
          <p:cNvSpPr/>
          <p:nvPr userDrawn="1"/>
        </p:nvSpPr>
        <p:spPr>
          <a:xfrm>
            <a:off x="5996781" y="7029621"/>
            <a:ext cx="1282211" cy="238202"/>
          </a:xfrm>
          <a:prstGeom prst="rect">
            <a:avLst/>
          </a:prstGeom>
          <a:solidFill>
            <a:schemeClr val="accent2">
              <a:lumMod val="5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Policy controls</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3" name="Text 62">
            <a:extLst>
              <a:ext uri="{FF2B5EF4-FFF2-40B4-BE49-F238E27FC236}">
                <a16:creationId xmlns:a16="http://schemas.microsoft.com/office/drawing/2014/main" id="{59F8E8D7-30EF-81B5-10C3-DC433B32E894}"/>
              </a:ext>
            </a:extLst>
          </p:cNvPr>
          <p:cNvSpPr/>
          <p:nvPr userDrawn="1"/>
        </p:nvSpPr>
        <p:spPr>
          <a:xfrm>
            <a:off x="4404162" y="7353536"/>
            <a:ext cx="1583681" cy="234667"/>
          </a:xfrm>
          <a:prstGeom prst="rect">
            <a:avLst/>
          </a:prstGeom>
          <a:solidFill>
            <a:schemeClr val="accent2">
              <a:lumMod val="5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Data egress controls</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4" name="Text 62">
            <a:extLst>
              <a:ext uri="{FF2B5EF4-FFF2-40B4-BE49-F238E27FC236}">
                <a16:creationId xmlns:a16="http://schemas.microsoft.com/office/drawing/2014/main" id="{C954BBBA-1EDC-3FAD-E3CB-FA9ADFE220D0}"/>
              </a:ext>
            </a:extLst>
          </p:cNvPr>
          <p:cNvSpPr/>
          <p:nvPr userDrawn="1"/>
        </p:nvSpPr>
        <p:spPr>
          <a:xfrm>
            <a:off x="6081140" y="7351768"/>
            <a:ext cx="1502977" cy="238202"/>
          </a:xfrm>
          <a:prstGeom prst="rect">
            <a:avLst/>
          </a:prstGeom>
          <a:solidFill>
            <a:schemeClr val="accent2">
              <a:lumMod val="5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One-command deploy</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5" name="Text 62">
            <a:extLst>
              <a:ext uri="{FF2B5EF4-FFF2-40B4-BE49-F238E27FC236}">
                <a16:creationId xmlns:a16="http://schemas.microsoft.com/office/drawing/2014/main" id="{608719EA-7FC1-6C77-5B31-284776A29BF0}"/>
              </a:ext>
            </a:extLst>
          </p:cNvPr>
          <p:cNvSpPr/>
          <p:nvPr userDrawn="1"/>
        </p:nvSpPr>
        <p:spPr>
          <a:xfrm>
            <a:off x="4409903" y="7678558"/>
            <a:ext cx="1468384" cy="238202"/>
          </a:xfrm>
          <a:prstGeom prst="rect">
            <a:avLst/>
          </a:prstGeom>
          <a:solidFill>
            <a:schemeClr val="accent2">
              <a:lumMod val="50000"/>
            </a:schemeClr>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chemeClr val="accent2">
                    <a:lumMod val="20000"/>
                    <a:lumOff val="80000"/>
                  </a:schemeClr>
                </a:solidFill>
                <a:latin typeface="Source Code Pro Medium" panose="020B0509030403020204" pitchFamily="49" charset="0"/>
                <a:ea typeface="Source Code Pro Medium" panose="020B0509030403020204" pitchFamily="49" charset="0"/>
                <a:cs typeface="Calibri" pitchFamily="34" charset="-120"/>
              </a:rPr>
              <a:t>Governance console</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6" name="Text 62">
            <a:extLst>
              <a:ext uri="{FF2B5EF4-FFF2-40B4-BE49-F238E27FC236}">
                <a16:creationId xmlns:a16="http://schemas.microsoft.com/office/drawing/2014/main" id="{A53B0FCB-6172-59F5-86BD-7C27B2719835}"/>
              </a:ext>
            </a:extLst>
          </p:cNvPr>
          <p:cNvSpPr/>
          <p:nvPr userDrawn="1"/>
        </p:nvSpPr>
        <p:spPr>
          <a:xfrm>
            <a:off x="8294675" y="7026403"/>
            <a:ext cx="1498797" cy="238202"/>
          </a:xfrm>
          <a:prstGeom prst="rect">
            <a:avLst/>
          </a:prstGeom>
          <a:solidFill>
            <a:srgbClr val="030EEA"/>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Self-hosted models</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7" name="Text 62">
            <a:extLst>
              <a:ext uri="{FF2B5EF4-FFF2-40B4-BE49-F238E27FC236}">
                <a16:creationId xmlns:a16="http://schemas.microsoft.com/office/drawing/2014/main" id="{D516C55B-698C-4AA0-1277-29236E991ECD}"/>
              </a:ext>
            </a:extLst>
          </p:cNvPr>
          <p:cNvSpPr/>
          <p:nvPr userDrawn="1"/>
        </p:nvSpPr>
        <p:spPr>
          <a:xfrm>
            <a:off x="9887294" y="7029621"/>
            <a:ext cx="1282211" cy="238202"/>
          </a:xfrm>
          <a:prstGeom prst="rect">
            <a:avLst/>
          </a:prstGeom>
          <a:solidFill>
            <a:srgbClr val="030EEA"/>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Auto-scaling</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8" name="Text 62">
            <a:extLst>
              <a:ext uri="{FF2B5EF4-FFF2-40B4-BE49-F238E27FC236}">
                <a16:creationId xmlns:a16="http://schemas.microsoft.com/office/drawing/2014/main" id="{C1696A59-7606-8447-0C41-0531903578F4}"/>
              </a:ext>
            </a:extLst>
          </p:cNvPr>
          <p:cNvSpPr/>
          <p:nvPr userDrawn="1"/>
        </p:nvSpPr>
        <p:spPr>
          <a:xfrm>
            <a:off x="8294675" y="7680412"/>
            <a:ext cx="1772351" cy="234667"/>
          </a:xfrm>
          <a:prstGeom prst="rect">
            <a:avLst/>
          </a:prstGeom>
          <a:solidFill>
            <a:srgbClr val="030EEA"/>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cs typeface="Calibri" pitchFamily="34" charset="-120"/>
              </a:rPr>
              <a:t>Performance dashboards</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49" name="Text 62">
            <a:extLst>
              <a:ext uri="{FF2B5EF4-FFF2-40B4-BE49-F238E27FC236}">
                <a16:creationId xmlns:a16="http://schemas.microsoft.com/office/drawing/2014/main" id="{8BB78835-51A6-E458-D6C0-330B90685ACD}"/>
              </a:ext>
            </a:extLst>
          </p:cNvPr>
          <p:cNvSpPr/>
          <p:nvPr userDrawn="1"/>
        </p:nvSpPr>
        <p:spPr>
          <a:xfrm>
            <a:off x="8294675" y="7351768"/>
            <a:ext cx="2016777" cy="238202"/>
          </a:xfrm>
          <a:prstGeom prst="rect">
            <a:avLst/>
          </a:prstGeom>
          <a:solidFill>
            <a:srgbClr val="030EEA"/>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a:solidFill>
                  <a:schemeClr val="accent2">
                    <a:lumMod val="20000"/>
                    <a:lumOff val="80000"/>
                  </a:schemeClr>
                </a:solidFill>
                <a:latin typeface="Source Code Pro Medium" panose="020B0509030403020204" pitchFamily="49" charset="0"/>
                <a:ea typeface="Source Code Pro Medium" panose="020B0509030403020204" pitchFamily="49" charset="0"/>
                <a:cs typeface="Calibri" pitchFamily="34" charset="-120"/>
              </a:rPr>
              <a:t>Standard API compatibility</a:t>
            </a:r>
            <a:endParaRPr kumimoji="0" lang="en-US" sz="900" u="none" strike="noStrike" kern="1200" cap="none" spc="0" normalizeH="0" baseline="0" noProof="0">
              <a:ln>
                <a:noFill/>
              </a:ln>
              <a:solidFill>
                <a:schemeClr val="accent2">
                  <a:lumMod val="20000"/>
                  <a:lumOff val="80000"/>
                </a:schemeClr>
              </a:solidFill>
              <a:effectLst/>
              <a:uLnTx/>
              <a:uFillTx/>
              <a:latin typeface="Source Code Pro Medium" panose="020B0509030403020204" pitchFamily="49" charset="0"/>
              <a:ea typeface="Source Code Pro Medium" panose="020B0509030403020204" pitchFamily="49" charset="0"/>
            </a:endParaRPr>
          </a:p>
        </p:txBody>
      </p:sp>
      <p:sp>
        <p:nvSpPr>
          <p:cNvPr id="51" name="Shape 6">
            <a:extLst>
              <a:ext uri="{FF2B5EF4-FFF2-40B4-BE49-F238E27FC236}">
                <a16:creationId xmlns:a16="http://schemas.microsoft.com/office/drawing/2014/main" id="{DCAC414B-286E-E2A9-7E9B-F1E59642BB44}"/>
              </a:ext>
            </a:extLst>
          </p:cNvPr>
          <p:cNvSpPr/>
          <p:nvPr userDrawn="1"/>
        </p:nvSpPr>
        <p:spPr>
          <a:xfrm flipV="1">
            <a:off x="4232085" y="2518318"/>
            <a:ext cx="3657600" cy="45719"/>
          </a:xfrm>
          <a:prstGeom prst="rect">
            <a:avLst/>
          </a:prstGeom>
          <a:solidFill>
            <a:srgbClr val="A679FF"/>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sp>
        <p:nvSpPr>
          <p:cNvPr id="52" name="Shape 6">
            <a:extLst>
              <a:ext uri="{FF2B5EF4-FFF2-40B4-BE49-F238E27FC236}">
                <a16:creationId xmlns:a16="http://schemas.microsoft.com/office/drawing/2014/main" id="{F994D333-8469-414E-3D47-DD6C770814DC}"/>
              </a:ext>
            </a:extLst>
          </p:cNvPr>
          <p:cNvSpPr/>
          <p:nvPr userDrawn="1"/>
        </p:nvSpPr>
        <p:spPr>
          <a:xfrm flipV="1">
            <a:off x="8093419" y="2515217"/>
            <a:ext cx="3657600" cy="45719"/>
          </a:xfrm>
          <a:prstGeom prst="rect">
            <a:avLst/>
          </a:prstGeom>
          <a:solidFill>
            <a:srgbClr val="5A8BFF"/>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sp>
        <p:nvSpPr>
          <p:cNvPr id="54" name="Text Placeholder 4">
            <a:extLst>
              <a:ext uri="{FF2B5EF4-FFF2-40B4-BE49-F238E27FC236}">
                <a16:creationId xmlns:a16="http://schemas.microsoft.com/office/drawing/2014/main" id="{32AFE397-122B-2DE0-C4C9-58D73817F490}"/>
              </a:ext>
            </a:extLst>
          </p:cNvPr>
          <p:cNvSpPr>
            <a:spLocks noGrp="1"/>
          </p:cNvSpPr>
          <p:nvPr>
            <p:ph type="body" sz="quarter" idx="14"/>
          </p:nvPr>
        </p:nvSpPr>
        <p:spPr>
          <a:xfrm>
            <a:off x="582661" y="3247455"/>
            <a:ext cx="3338709" cy="417492"/>
          </a:xfrm>
          <a:prstGeom prst="rect">
            <a:avLst/>
          </a:prstGeom>
        </p:spPr>
        <p:txBody>
          <a:bodyPr lIns="0" tIns="0" rIns="0" anchor="t"/>
          <a:lstStyle>
            <a:lvl1pPr>
              <a:defRPr lang="en-US" sz="1100" kern="1200" spc="0" dirty="0" smtClean="0">
                <a:solidFill>
                  <a:schemeClr val="bg1">
                    <a:lumMod val="85000"/>
                  </a:schemeClr>
                </a:solidFill>
                <a:latin typeface="Graphik Light" panose="020B0403030202060203" pitchFamily="34" charset="77"/>
                <a:ea typeface="+mn-ea"/>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Click to edit Master text styles</a:t>
            </a:r>
          </a:p>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Second level</a:t>
            </a:r>
          </a:p>
        </p:txBody>
      </p:sp>
      <p:sp>
        <p:nvSpPr>
          <p:cNvPr id="55" name="Text Placeholder 4">
            <a:extLst>
              <a:ext uri="{FF2B5EF4-FFF2-40B4-BE49-F238E27FC236}">
                <a16:creationId xmlns:a16="http://schemas.microsoft.com/office/drawing/2014/main" id="{3F188C85-33A7-386D-1FA2-4F421CFB76D4}"/>
              </a:ext>
            </a:extLst>
          </p:cNvPr>
          <p:cNvSpPr>
            <a:spLocks noGrp="1"/>
          </p:cNvSpPr>
          <p:nvPr>
            <p:ph type="body" sz="quarter" idx="15"/>
          </p:nvPr>
        </p:nvSpPr>
        <p:spPr>
          <a:xfrm>
            <a:off x="2109291" y="5685295"/>
            <a:ext cx="9500049" cy="417492"/>
          </a:xfrm>
          <a:prstGeom prst="rect">
            <a:avLst/>
          </a:prstGeom>
        </p:spPr>
        <p:txBody>
          <a:bodyPr lIns="0" rIns="0" anchor="ctr"/>
          <a:lstStyle>
            <a:lvl1pPr>
              <a:defRPr lang="en-US" sz="1100" kern="1200" spc="0" dirty="0" smtClean="0">
                <a:solidFill>
                  <a:schemeClr val="bg1">
                    <a:lumMod val="85000"/>
                  </a:schemeClr>
                </a:solidFill>
                <a:latin typeface="Graphik Light" panose="020B0403030202060203" pitchFamily="34" charset="77"/>
                <a:ea typeface="+mn-ea"/>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Click to edit Master text styles</a:t>
            </a:r>
          </a:p>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Second level</a:t>
            </a:r>
          </a:p>
        </p:txBody>
      </p:sp>
      <p:sp>
        <p:nvSpPr>
          <p:cNvPr id="56" name="Text Placeholder 4">
            <a:extLst>
              <a:ext uri="{FF2B5EF4-FFF2-40B4-BE49-F238E27FC236}">
                <a16:creationId xmlns:a16="http://schemas.microsoft.com/office/drawing/2014/main" id="{254A2409-F9F4-07B4-6DB2-218376F639FD}"/>
              </a:ext>
            </a:extLst>
          </p:cNvPr>
          <p:cNvSpPr>
            <a:spLocks noGrp="1"/>
          </p:cNvSpPr>
          <p:nvPr>
            <p:ph type="body" sz="quarter" idx="16"/>
          </p:nvPr>
        </p:nvSpPr>
        <p:spPr>
          <a:xfrm>
            <a:off x="582661" y="5666098"/>
            <a:ext cx="1351648" cy="215444"/>
          </a:xfrm>
          <a:prstGeom prst="rect">
            <a:avLst/>
          </a:prstGeom>
          <a:noFill/>
          <a:ln/>
        </p:spPr>
        <p:txBody>
          <a:bodyPr wrap="square" lIns="0" tIns="0" rIns="0" bIns="0" rtlCol="0" anchor="t">
            <a:noAutofit/>
          </a:bodyPr>
          <a:lstStyle>
            <a:lvl1pPr>
              <a:defRPr lang="en-US" sz="1400" kern="1200" spc="0" dirty="0" smtClean="0">
                <a:solidFill>
                  <a:schemeClr val="bg1"/>
                </a:solidFill>
                <a:latin typeface="Graphik" panose="020B0503030202060203" pitchFamily="34" charset="77"/>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defTabSz="914400" rtl="0" eaLnBrk="1" fontAlgn="auto" hangingPunct="1">
              <a:lnSpc>
                <a:spcPct val="100000"/>
              </a:lnSpc>
              <a:spcBef>
                <a:spcPts val="0"/>
              </a:spcBef>
            </a:pPr>
            <a:r>
              <a:rPr lang="en-US"/>
              <a:t>Click to edit</a:t>
            </a:r>
          </a:p>
        </p:txBody>
      </p:sp>
      <p:sp>
        <p:nvSpPr>
          <p:cNvPr id="57" name="Text Placeholder 4">
            <a:extLst>
              <a:ext uri="{FF2B5EF4-FFF2-40B4-BE49-F238E27FC236}">
                <a16:creationId xmlns:a16="http://schemas.microsoft.com/office/drawing/2014/main" id="{412C22FE-9C16-F3D5-EC5B-7B43D6A2C2D8}"/>
              </a:ext>
            </a:extLst>
          </p:cNvPr>
          <p:cNvSpPr>
            <a:spLocks noGrp="1"/>
          </p:cNvSpPr>
          <p:nvPr>
            <p:ph type="body" sz="quarter" idx="17"/>
          </p:nvPr>
        </p:nvSpPr>
        <p:spPr>
          <a:xfrm>
            <a:off x="582660" y="2956252"/>
            <a:ext cx="3338709" cy="236243"/>
          </a:xfrm>
          <a:prstGeom prst="rect">
            <a:avLst/>
          </a:prstGeom>
          <a:noFill/>
          <a:ln/>
        </p:spPr>
        <p:txBody>
          <a:bodyPr wrap="square" lIns="0" tIns="0" rIns="0" bIns="0" rtlCol="0" anchor="t">
            <a:noAutofit/>
          </a:bodyPr>
          <a:lstStyle>
            <a:lvl1pPr>
              <a:defRPr lang="en-US" sz="1400" kern="1200" spc="0" dirty="0" smtClean="0">
                <a:solidFill>
                  <a:schemeClr val="bg1"/>
                </a:solidFill>
                <a:latin typeface="Source Code Pro" panose="020B0509030403020204" pitchFamily="49" charset="0"/>
                <a:ea typeface="Source Code Pro"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algn="l" defTabSz="914400" rtl="0" eaLnBrk="1" fontAlgn="auto" latinLnBrk="0" hangingPunct="1">
              <a:lnSpc>
                <a:spcPct val="100000"/>
              </a:lnSpc>
              <a:spcBef>
                <a:spcPts val="0"/>
              </a:spcBef>
              <a:spcAft>
                <a:spcPts val="300"/>
              </a:spcAft>
              <a:buClrTx/>
              <a:buSzPct val="100000"/>
              <a:tabLst/>
              <a:defRPr/>
            </a:pPr>
            <a:r>
              <a:rPr lang="en-US"/>
              <a:t>Click to edit</a:t>
            </a:r>
          </a:p>
        </p:txBody>
      </p:sp>
      <p:sp>
        <p:nvSpPr>
          <p:cNvPr id="58" name="Text Placeholder 4">
            <a:extLst>
              <a:ext uri="{FF2B5EF4-FFF2-40B4-BE49-F238E27FC236}">
                <a16:creationId xmlns:a16="http://schemas.microsoft.com/office/drawing/2014/main" id="{2859EBEA-117F-28E6-BF2C-E61B1FB60417}"/>
              </a:ext>
            </a:extLst>
          </p:cNvPr>
          <p:cNvSpPr>
            <a:spLocks noGrp="1"/>
          </p:cNvSpPr>
          <p:nvPr>
            <p:ph type="body" sz="quarter" idx="18" hasCustomPrompt="1"/>
          </p:nvPr>
        </p:nvSpPr>
        <p:spPr>
          <a:xfrm>
            <a:off x="582660" y="2665516"/>
            <a:ext cx="3338709" cy="236243"/>
          </a:xfrm>
          <a:prstGeom prst="rect">
            <a:avLst/>
          </a:prstGeom>
          <a:noFill/>
          <a:ln/>
        </p:spPr>
        <p:txBody>
          <a:bodyPr wrap="square" lIns="0" tIns="0" rIns="0" bIns="0" rtlCol="0" anchor="ctr">
            <a:noAutofit/>
          </a:bodyPr>
          <a:lstStyle>
            <a:lvl1pPr>
              <a:defRPr lang="en-US" sz="1050" b="1" kern="1200" spc="0" dirty="0" smtClean="0">
                <a:solidFill>
                  <a:srgbClr val="FF5FB8"/>
                </a:solidFill>
                <a:latin typeface="Source Code Pro Semibold" panose="020B0509030403020204" pitchFamily="49" charset="0"/>
                <a:ea typeface="Source Code Pro Semibold"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algn="l" defTabSz="914400" rtl="0" eaLnBrk="1" fontAlgn="auto" latinLnBrk="0" hangingPunct="1">
              <a:lnSpc>
                <a:spcPct val="100000"/>
              </a:lnSpc>
              <a:spcBef>
                <a:spcPts val="0"/>
              </a:spcBef>
              <a:spcAft>
                <a:spcPts val="300"/>
              </a:spcAft>
              <a:buClrTx/>
              <a:buSzPct val="100000"/>
              <a:tabLst/>
              <a:defRPr/>
            </a:pPr>
            <a:r>
              <a:rPr lang="en-US"/>
              <a:t>CLICK TO EDIT</a:t>
            </a:r>
          </a:p>
        </p:txBody>
      </p:sp>
      <p:sp>
        <p:nvSpPr>
          <p:cNvPr id="59" name="Text Placeholder 4">
            <a:extLst>
              <a:ext uri="{FF2B5EF4-FFF2-40B4-BE49-F238E27FC236}">
                <a16:creationId xmlns:a16="http://schemas.microsoft.com/office/drawing/2014/main" id="{5964193B-FCB1-B054-720A-4CACD5A2337E}"/>
              </a:ext>
            </a:extLst>
          </p:cNvPr>
          <p:cNvSpPr>
            <a:spLocks noGrp="1"/>
          </p:cNvSpPr>
          <p:nvPr>
            <p:ph type="body" sz="quarter" idx="19"/>
          </p:nvPr>
        </p:nvSpPr>
        <p:spPr>
          <a:xfrm>
            <a:off x="4398523" y="3247455"/>
            <a:ext cx="3338709" cy="417492"/>
          </a:xfrm>
          <a:prstGeom prst="rect">
            <a:avLst/>
          </a:prstGeom>
        </p:spPr>
        <p:txBody>
          <a:bodyPr lIns="0" tIns="0" rIns="0" anchor="t"/>
          <a:lstStyle>
            <a:lvl1pPr>
              <a:defRPr lang="en-US" sz="1100" kern="1200" spc="0" dirty="0" smtClean="0">
                <a:solidFill>
                  <a:schemeClr val="bg1">
                    <a:lumMod val="85000"/>
                  </a:schemeClr>
                </a:solidFill>
                <a:latin typeface="Graphik Light" panose="020B0403030202060203" pitchFamily="34" charset="77"/>
                <a:ea typeface="+mn-ea"/>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Click to edit Master text styles</a:t>
            </a:r>
          </a:p>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Second level</a:t>
            </a:r>
          </a:p>
        </p:txBody>
      </p:sp>
      <p:sp>
        <p:nvSpPr>
          <p:cNvPr id="60" name="Text Placeholder 4">
            <a:extLst>
              <a:ext uri="{FF2B5EF4-FFF2-40B4-BE49-F238E27FC236}">
                <a16:creationId xmlns:a16="http://schemas.microsoft.com/office/drawing/2014/main" id="{3BC3D124-33CD-F348-94DB-E556372707E8}"/>
              </a:ext>
            </a:extLst>
          </p:cNvPr>
          <p:cNvSpPr>
            <a:spLocks noGrp="1"/>
          </p:cNvSpPr>
          <p:nvPr>
            <p:ph type="body" sz="quarter" idx="20"/>
          </p:nvPr>
        </p:nvSpPr>
        <p:spPr>
          <a:xfrm>
            <a:off x="4398522" y="2956252"/>
            <a:ext cx="3338709" cy="236243"/>
          </a:xfrm>
          <a:prstGeom prst="rect">
            <a:avLst/>
          </a:prstGeom>
          <a:noFill/>
          <a:ln/>
        </p:spPr>
        <p:txBody>
          <a:bodyPr wrap="square" lIns="0" tIns="0" rIns="0" bIns="0" rtlCol="0" anchor="t">
            <a:noAutofit/>
          </a:bodyPr>
          <a:lstStyle>
            <a:lvl1pPr>
              <a:defRPr lang="en-US" sz="1400" kern="1200" spc="0" dirty="0" smtClean="0">
                <a:solidFill>
                  <a:schemeClr val="bg1"/>
                </a:solidFill>
                <a:latin typeface="Source Code Pro" panose="020B0509030403020204" pitchFamily="49" charset="0"/>
                <a:ea typeface="Source Code Pro"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algn="l" defTabSz="914400" rtl="0" eaLnBrk="1" fontAlgn="auto" latinLnBrk="0" hangingPunct="1">
              <a:lnSpc>
                <a:spcPct val="100000"/>
              </a:lnSpc>
              <a:spcBef>
                <a:spcPts val="0"/>
              </a:spcBef>
              <a:spcAft>
                <a:spcPts val="300"/>
              </a:spcAft>
              <a:buClrTx/>
              <a:buSzPct val="100000"/>
              <a:tabLst/>
              <a:defRPr/>
            </a:pPr>
            <a:r>
              <a:rPr lang="en-US"/>
              <a:t>Click to edit</a:t>
            </a:r>
          </a:p>
        </p:txBody>
      </p:sp>
      <p:sp>
        <p:nvSpPr>
          <p:cNvPr id="61" name="Text Placeholder 4">
            <a:extLst>
              <a:ext uri="{FF2B5EF4-FFF2-40B4-BE49-F238E27FC236}">
                <a16:creationId xmlns:a16="http://schemas.microsoft.com/office/drawing/2014/main" id="{911B0AA6-EAEE-4C8E-44E1-B60C16D3828C}"/>
              </a:ext>
            </a:extLst>
          </p:cNvPr>
          <p:cNvSpPr>
            <a:spLocks noGrp="1"/>
          </p:cNvSpPr>
          <p:nvPr>
            <p:ph type="body" sz="quarter" idx="21" hasCustomPrompt="1"/>
          </p:nvPr>
        </p:nvSpPr>
        <p:spPr>
          <a:xfrm>
            <a:off x="4398522" y="2665516"/>
            <a:ext cx="3338709" cy="236243"/>
          </a:xfrm>
          <a:prstGeom prst="rect">
            <a:avLst/>
          </a:prstGeom>
          <a:noFill/>
          <a:ln/>
        </p:spPr>
        <p:txBody>
          <a:bodyPr wrap="square" lIns="0" tIns="0" rIns="0" bIns="0" rtlCol="0" anchor="ctr">
            <a:noAutofit/>
          </a:bodyPr>
          <a:lstStyle>
            <a:lvl1pPr>
              <a:defRPr lang="en-US" sz="1050" b="1" kern="1200" spc="0" dirty="0" smtClean="0">
                <a:solidFill>
                  <a:srgbClr val="A779FF"/>
                </a:solidFill>
                <a:latin typeface="Source Code Pro Semibold" panose="020B0509030403020204" pitchFamily="49" charset="0"/>
                <a:ea typeface="Source Code Pro Semibold"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algn="l" defTabSz="914400" rtl="0" eaLnBrk="1" fontAlgn="auto" latinLnBrk="0" hangingPunct="1">
              <a:lnSpc>
                <a:spcPct val="100000"/>
              </a:lnSpc>
              <a:spcBef>
                <a:spcPts val="0"/>
              </a:spcBef>
              <a:spcAft>
                <a:spcPts val="300"/>
              </a:spcAft>
              <a:buClrTx/>
              <a:buSzPct val="100000"/>
              <a:tabLst/>
              <a:defRPr/>
            </a:pPr>
            <a:r>
              <a:rPr lang="en-US"/>
              <a:t>CLICK TO EDIT</a:t>
            </a:r>
          </a:p>
        </p:txBody>
      </p:sp>
      <p:sp>
        <p:nvSpPr>
          <p:cNvPr id="62" name="Text Placeholder 4">
            <a:extLst>
              <a:ext uri="{FF2B5EF4-FFF2-40B4-BE49-F238E27FC236}">
                <a16:creationId xmlns:a16="http://schemas.microsoft.com/office/drawing/2014/main" id="{FB0D3160-8224-49B9-2BD3-B6DCEA1B8DC9}"/>
              </a:ext>
            </a:extLst>
          </p:cNvPr>
          <p:cNvSpPr>
            <a:spLocks noGrp="1"/>
          </p:cNvSpPr>
          <p:nvPr>
            <p:ph type="body" sz="quarter" idx="22"/>
          </p:nvPr>
        </p:nvSpPr>
        <p:spPr>
          <a:xfrm>
            <a:off x="8249554" y="3247455"/>
            <a:ext cx="3338709" cy="417492"/>
          </a:xfrm>
          <a:prstGeom prst="rect">
            <a:avLst/>
          </a:prstGeom>
        </p:spPr>
        <p:txBody>
          <a:bodyPr lIns="0" tIns="0" rIns="0" anchor="t"/>
          <a:lstStyle>
            <a:lvl1pPr>
              <a:defRPr lang="en-US" sz="1100" kern="1200" spc="0" dirty="0" smtClean="0">
                <a:solidFill>
                  <a:schemeClr val="bg1">
                    <a:lumMod val="85000"/>
                  </a:schemeClr>
                </a:solidFill>
                <a:latin typeface="Graphik Light" panose="020B0403030202060203" pitchFamily="34" charset="77"/>
                <a:ea typeface="+mn-ea"/>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Click to edit Master text styles</a:t>
            </a:r>
          </a:p>
          <a:p>
            <a:pPr marL="0" marR="0" lvl="0" indent="0" algn="l" defTabSz="914400" rtl="0" eaLnBrk="1" fontAlgn="auto" latinLnBrk="0" hangingPunct="1">
              <a:lnSpc>
                <a:spcPct val="100000"/>
              </a:lnSpc>
              <a:spcBef>
                <a:spcPts val="0"/>
              </a:spcBef>
              <a:spcAft>
                <a:spcPts val="300"/>
              </a:spcAft>
              <a:buClrTx/>
              <a:buSzPct val="100000"/>
              <a:buFontTx/>
              <a:buNone/>
              <a:tabLst/>
              <a:defRPr/>
            </a:pPr>
            <a:r>
              <a:rPr lang="en-US"/>
              <a:t>Second level</a:t>
            </a:r>
          </a:p>
        </p:txBody>
      </p:sp>
      <p:sp>
        <p:nvSpPr>
          <p:cNvPr id="63" name="Text Placeholder 4">
            <a:extLst>
              <a:ext uri="{FF2B5EF4-FFF2-40B4-BE49-F238E27FC236}">
                <a16:creationId xmlns:a16="http://schemas.microsoft.com/office/drawing/2014/main" id="{3F970FCE-4217-2BFE-E16C-00D1915A1608}"/>
              </a:ext>
            </a:extLst>
          </p:cNvPr>
          <p:cNvSpPr>
            <a:spLocks noGrp="1"/>
          </p:cNvSpPr>
          <p:nvPr>
            <p:ph type="body" sz="quarter" idx="23"/>
          </p:nvPr>
        </p:nvSpPr>
        <p:spPr>
          <a:xfrm>
            <a:off x="8249553" y="2956252"/>
            <a:ext cx="3338709" cy="236243"/>
          </a:xfrm>
          <a:prstGeom prst="rect">
            <a:avLst/>
          </a:prstGeom>
          <a:noFill/>
          <a:ln/>
        </p:spPr>
        <p:txBody>
          <a:bodyPr wrap="square" lIns="0" tIns="0" rIns="0" bIns="0" rtlCol="0" anchor="t">
            <a:noAutofit/>
          </a:bodyPr>
          <a:lstStyle>
            <a:lvl1pPr>
              <a:defRPr lang="en-US" sz="1400" kern="1200" spc="0" dirty="0" smtClean="0">
                <a:solidFill>
                  <a:schemeClr val="bg1"/>
                </a:solidFill>
                <a:latin typeface="Source Code Pro" panose="020B0509030403020204" pitchFamily="49" charset="0"/>
                <a:ea typeface="Source Code Pro"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algn="l" defTabSz="914400" rtl="0" eaLnBrk="1" fontAlgn="auto" latinLnBrk="0" hangingPunct="1">
              <a:lnSpc>
                <a:spcPct val="100000"/>
              </a:lnSpc>
              <a:spcBef>
                <a:spcPts val="0"/>
              </a:spcBef>
              <a:spcAft>
                <a:spcPts val="300"/>
              </a:spcAft>
              <a:buClrTx/>
              <a:buSzPct val="100000"/>
              <a:tabLst/>
              <a:defRPr/>
            </a:pPr>
            <a:r>
              <a:rPr lang="en-US"/>
              <a:t>Click to edit</a:t>
            </a:r>
          </a:p>
        </p:txBody>
      </p:sp>
      <p:sp>
        <p:nvSpPr>
          <p:cNvPr id="64" name="Text Placeholder 4">
            <a:extLst>
              <a:ext uri="{FF2B5EF4-FFF2-40B4-BE49-F238E27FC236}">
                <a16:creationId xmlns:a16="http://schemas.microsoft.com/office/drawing/2014/main" id="{B7647372-A9EB-A59B-1868-646D839E9635}"/>
              </a:ext>
            </a:extLst>
          </p:cNvPr>
          <p:cNvSpPr>
            <a:spLocks noGrp="1"/>
          </p:cNvSpPr>
          <p:nvPr>
            <p:ph type="body" sz="quarter" idx="24" hasCustomPrompt="1"/>
          </p:nvPr>
        </p:nvSpPr>
        <p:spPr>
          <a:xfrm>
            <a:off x="8249553" y="2665516"/>
            <a:ext cx="3338709" cy="236243"/>
          </a:xfrm>
          <a:prstGeom prst="rect">
            <a:avLst/>
          </a:prstGeom>
          <a:noFill/>
          <a:ln/>
        </p:spPr>
        <p:txBody>
          <a:bodyPr wrap="square" lIns="0" tIns="0" rIns="0" bIns="0" rtlCol="0" anchor="ctr">
            <a:noAutofit/>
          </a:bodyPr>
          <a:lstStyle>
            <a:lvl1pPr>
              <a:defRPr lang="en-US" sz="1050" b="1" kern="1200" spc="0" dirty="0" smtClean="0">
                <a:solidFill>
                  <a:srgbClr val="5A8BFF"/>
                </a:solidFill>
                <a:latin typeface="Source Code Pro Semibold" panose="020B0509030403020204" pitchFamily="49" charset="0"/>
                <a:ea typeface="Source Code Pro Semibold"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marL="0" marR="0" lvl="0" algn="l" defTabSz="914400" rtl="0" eaLnBrk="1" fontAlgn="auto" latinLnBrk="0" hangingPunct="1">
              <a:lnSpc>
                <a:spcPct val="100000"/>
              </a:lnSpc>
              <a:spcBef>
                <a:spcPts val="0"/>
              </a:spcBef>
              <a:spcAft>
                <a:spcPts val="300"/>
              </a:spcAft>
              <a:buClrTx/>
              <a:buSzPct val="100000"/>
              <a:tabLst/>
              <a:defRPr/>
            </a:pPr>
            <a:r>
              <a:rPr lang="en-US"/>
              <a:t>CLICK TO EDIT</a:t>
            </a:r>
          </a:p>
        </p:txBody>
      </p:sp>
      <p:sp>
        <p:nvSpPr>
          <p:cNvPr id="65" name="Text Placeholder 4">
            <a:extLst>
              <a:ext uri="{FF2B5EF4-FFF2-40B4-BE49-F238E27FC236}">
                <a16:creationId xmlns:a16="http://schemas.microsoft.com/office/drawing/2014/main" id="{6C23AB09-0945-BADD-A4DA-6EBCF594C01A}"/>
              </a:ext>
            </a:extLst>
          </p:cNvPr>
          <p:cNvSpPr>
            <a:spLocks noGrp="1"/>
          </p:cNvSpPr>
          <p:nvPr>
            <p:ph type="body" sz="quarter" idx="25"/>
          </p:nvPr>
        </p:nvSpPr>
        <p:spPr>
          <a:xfrm>
            <a:off x="538108" y="4918215"/>
            <a:ext cx="1173078" cy="230832"/>
          </a:xfrm>
          <a:prstGeom prst="rect">
            <a:avLst/>
          </a:prstGeom>
          <a:solidFill>
            <a:schemeClr val="accent6">
              <a:lumMod val="25000"/>
            </a:schemeClr>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66" name="Text Placeholder 4">
            <a:extLst>
              <a:ext uri="{FF2B5EF4-FFF2-40B4-BE49-F238E27FC236}">
                <a16:creationId xmlns:a16="http://schemas.microsoft.com/office/drawing/2014/main" id="{78DAF25B-97EE-7B59-F9E7-EE6C425F12CE}"/>
              </a:ext>
            </a:extLst>
          </p:cNvPr>
          <p:cNvSpPr>
            <a:spLocks noGrp="1"/>
          </p:cNvSpPr>
          <p:nvPr>
            <p:ph type="body" sz="quarter" idx="26"/>
          </p:nvPr>
        </p:nvSpPr>
        <p:spPr>
          <a:xfrm>
            <a:off x="1825626" y="4918215"/>
            <a:ext cx="1173078" cy="230832"/>
          </a:xfrm>
          <a:prstGeom prst="rect">
            <a:avLst/>
          </a:prstGeom>
          <a:solidFill>
            <a:schemeClr val="accent6">
              <a:lumMod val="25000"/>
            </a:schemeClr>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67" name="Text Placeholder 4">
            <a:extLst>
              <a:ext uri="{FF2B5EF4-FFF2-40B4-BE49-F238E27FC236}">
                <a16:creationId xmlns:a16="http://schemas.microsoft.com/office/drawing/2014/main" id="{D8DE75CE-C0B0-3D8A-2BA1-EC5B41C5A6F3}"/>
              </a:ext>
            </a:extLst>
          </p:cNvPr>
          <p:cNvSpPr>
            <a:spLocks noGrp="1"/>
          </p:cNvSpPr>
          <p:nvPr>
            <p:ph type="body" sz="quarter" idx="27"/>
          </p:nvPr>
        </p:nvSpPr>
        <p:spPr>
          <a:xfrm>
            <a:off x="538108" y="4566523"/>
            <a:ext cx="1173078" cy="230832"/>
          </a:xfrm>
          <a:prstGeom prst="rect">
            <a:avLst/>
          </a:prstGeom>
          <a:solidFill>
            <a:schemeClr val="accent6">
              <a:lumMod val="25000"/>
            </a:schemeClr>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68" name="Text Placeholder 4">
            <a:extLst>
              <a:ext uri="{FF2B5EF4-FFF2-40B4-BE49-F238E27FC236}">
                <a16:creationId xmlns:a16="http://schemas.microsoft.com/office/drawing/2014/main" id="{2ADE2596-0BB0-04C5-2370-62034B18880D}"/>
              </a:ext>
            </a:extLst>
          </p:cNvPr>
          <p:cNvSpPr>
            <a:spLocks noGrp="1"/>
          </p:cNvSpPr>
          <p:nvPr>
            <p:ph type="body" sz="quarter" idx="28"/>
          </p:nvPr>
        </p:nvSpPr>
        <p:spPr>
          <a:xfrm>
            <a:off x="1825626" y="4566523"/>
            <a:ext cx="1173078" cy="230832"/>
          </a:xfrm>
          <a:prstGeom prst="rect">
            <a:avLst/>
          </a:prstGeom>
          <a:solidFill>
            <a:schemeClr val="accent6">
              <a:lumMod val="25000"/>
            </a:schemeClr>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0" name="Text Placeholder 4">
            <a:extLst>
              <a:ext uri="{FF2B5EF4-FFF2-40B4-BE49-F238E27FC236}">
                <a16:creationId xmlns:a16="http://schemas.microsoft.com/office/drawing/2014/main" id="{E8CF3085-D485-CDEF-29D7-5CE7746B23E2}"/>
              </a:ext>
            </a:extLst>
          </p:cNvPr>
          <p:cNvSpPr>
            <a:spLocks noGrp="1"/>
          </p:cNvSpPr>
          <p:nvPr>
            <p:ph type="body" sz="quarter" idx="29"/>
          </p:nvPr>
        </p:nvSpPr>
        <p:spPr>
          <a:xfrm>
            <a:off x="538108" y="4233668"/>
            <a:ext cx="1173078" cy="230832"/>
          </a:xfrm>
          <a:prstGeom prst="rect">
            <a:avLst/>
          </a:prstGeom>
          <a:solidFill>
            <a:schemeClr val="accent6">
              <a:lumMod val="25000"/>
            </a:schemeClr>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1" name="Text Placeholder 4">
            <a:extLst>
              <a:ext uri="{FF2B5EF4-FFF2-40B4-BE49-F238E27FC236}">
                <a16:creationId xmlns:a16="http://schemas.microsoft.com/office/drawing/2014/main" id="{F0D866BD-F41B-1BBA-E45A-361A0D52CBDB}"/>
              </a:ext>
            </a:extLst>
          </p:cNvPr>
          <p:cNvSpPr>
            <a:spLocks noGrp="1"/>
          </p:cNvSpPr>
          <p:nvPr>
            <p:ph type="body" sz="quarter" idx="30"/>
          </p:nvPr>
        </p:nvSpPr>
        <p:spPr>
          <a:xfrm>
            <a:off x="1825626" y="4233668"/>
            <a:ext cx="1173078" cy="230832"/>
          </a:xfrm>
          <a:prstGeom prst="rect">
            <a:avLst/>
          </a:prstGeom>
          <a:solidFill>
            <a:schemeClr val="accent6">
              <a:lumMod val="25000"/>
            </a:schemeClr>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2" name="Text Placeholder 4">
            <a:extLst>
              <a:ext uri="{FF2B5EF4-FFF2-40B4-BE49-F238E27FC236}">
                <a16:creationId xmlns:a16="http://schemas.microsoft.com/office/drawing/2014/main" id="{0A7B8714-FBFE-D9C8-0287-9AC31283317F}"/>
              </a:ext>
            </a:extLst>
          </p:cNvPr>
          <p:cNvSpPr>
            <a:spLocks noGrp="1"/>
          </p:cNvSpPr>
          <p:nvPr>
            <p:ph type="body" sz="quarter" idx="31"/>
          </p:nvPr>
        </p:nvSpPr>
        <p:spPr>
          <a:xfrm>
            <a:off x="4397931" y="4918215"/>
            <a:ext cx="1173078" cy="230832"/>
          </a:xfrm>
          <a:prstGeom prst="rect">
            <a:avLst/>
          </a:prstGeom>
          <a:solidFill>
            <a:srgbClr val="A779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3" name="Text Placeholder 4">
            <a:extLst>
              <a:ext uri="{FF2B5EF4-FFF2-40B4-BE49-F238E27FC236}">
                <a16:creationId xmlns:a16="http://schemas.microsoft.com/office/drawing/2014/main" id="{A0699832-E1C2-A9D0-C1CB-D5CD6E405A6E}"/>
              </a:ext>
            </a:extLst>
          </p:cNvPr>
          <p:cNvSpPr>
            <a:spLocks noGrp="1"/>
          </p:cNvSpPr>
          <p:nvPr>
            <p:ph type="body" sz="quarter" idx="32"/>
          </p:nvPr>
        </p:nvSpPr>
        <p:spPr>
          <a:xfrm>
            <a:off x="5685449" y="4918215"/>
            <a:ext cx="1173078" cy="230832"/>
          </a:xfrm>
          <a:prstGeom prst="rect">
            <a:avLst/>
          </a:prstGeom>
          <a:solidFill>
            <a:srgbClr val="A779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4" name="Text Placeholder 4">
            <a:extLst>
              <a:ext uri="{FF2B5EF4-FFF2-40B4-BE49-F238E27FC236}">
                <a16:creationId xmlns:a16="http://schemas.microsoft.com/office/drawing/2014/main" id="{B387F1D3-7235-14A4-C80B-9B44A16E082E}"/>
              </a:ext>
            </a:extLst>
          </p:cNvPr>
          <p:cNvSpPr>
            <a:spLocks noGrp="1"/>
          </p:cNvSpPr>
          <p:nvPr>
            <p:ph type="body" sz="quarter" idx="33"/>
          </p:nvPr>
        </p:nvSpPr>
        <p:spPr>
          <a:xfrm>
            <a:off x="4397931" y="4566523"/>
            <a:ext cx="1173078" cy="230832"/>
          </a:xfrm>
          <a:prstGeom prst="rect">
            <a:avLst/>
          </a:prstGeom>
          <a:solidFill>
            <a:srgbClr val="A779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5" name="Text Placeholder 4">
            <a:extLst>
              <a:ext uri="{FF2B5EF4-FFF2-40B4-BE49-F238E27FC236}">
                <a16:creationId xmlns:a16="http://schemas.microsoft.com/office/drawing/2014/main" id="{FB2DCEC2-4665-EAB8-84DB-60F5253AC9B7}"/>
              </a:ext>
            </a:extLst>
          </p:cNvPr>
          <p:cNvSpPr>
            <a:spLocks noGrp="1"/>
          </p:cNvSpPr>
          <p:nvPr>
            <p:ph type="body" sz="quarter" idx="34"/>
          </p:nvPr>
        </p:nvSpPr>
        <p:spPr>
          <a:xfrm>
            <a:off x="5685449" y="4566523"/>
            <a:ext cx="1173078" cy="230832"/>
          </a:xfrm>
          <a:prstGeom prst="rect">
            <a:avLst/>
          </a:prstGeom>
          <a:solidFill>
            <a:srgbClr val="A779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6" name="Text Placeholder 4">
            <a:extLst>
              <a:ext uri="{FF2B5EF4-FFF2-40B4-BE49-F238E27FC236}">
                <a16:creationId xmlns:a16="http://schemas.microsoft.com/office/drawing/2014/main" id="{3896065D-1CD6-66F0-9CD5-5EC17861741A}"/>
              </a:ext>
            </a:extLst>
          </p:cNvPr>
          <p:cNvSpPr>
            <a:spLocks noGrp="1"/>
          </p:cNvSpPr>
          <p:nvPr>
            <p:ph type="body" sz="quarter" idx="35"/>
          </p:nvPr>
        </p:nvSpPr>
        <p:spPr>
          <a:xfrm>
            <a:off x="4397931" y="4233668"/>
            <a:ext cx="1173078" cy="230832"/>
          </a:xfrm>
          <a:prstGeom prst="rect">
            <a:avLst/>
          </a:prstGeom>
          <a:solidFill>
            <a:srgbClr val="A779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7" name="Text Placeholder 4">
            <a:extLst>
              <a:ext uri="{FF2B5EF4-FFF2-40B4-BE49-F238E27FC236}">
                <a16:creationId xmlns:a16="http://schemas.microsoft.com/office/drawing/2014/main" id="{76CF86A5-50ED-94BF-1D67-CAB48CCB579A}"/>
              </a:ext>
            </a:extLst>
          </p:cNvPr>
          <p:cNvSpPr>
            <a:spLocks noGrp="1"/>
          </p:cNvSpPr>
          <p:nvPr>
            <p:ph type="body" sz="quarter" idx="36"/>
          </p:nvPr>
        </p:nvSpPr>
        <p:spPr>
          <a:xfrm>
            <a:off x="5685449" y="4233668"/>
            <a:ext cx="1173078" cy="230832"/>
          </a:xfrm>
          <a:prstGeom prst="rect">
            <a:avLst/>
          </a:prstGeom>
          <a:solidFill>
            <a:srgbClr val="A779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8" name="Text Placeholder 4">
            <a:extLst>
              <a:ext uri="{FF2B5EF4-FFF2-40B4-BE49-F238E27FC236}">
                <a16:creationId xmlns:a16="http://schemas.microsoft.com/office/drawing/2014/main" id="{C7C820C5-4F0B-37C5-45E0-B51ED688BCDD}"/>
              </a:ext>
            </a:extLst>
          </p:cNvPr>
          <p:cNvSpPr>
            <a:spLocks noGrp="1"/>
          </p:cNvSpPr>
          <p:nvPr>
            <p:ph type="body" sz="quarter" idx="37"/>
          </p:nvPr>
        </p:nvSpPr>
        <p:spPr>
          <a:xfrm>
            <a:off x="8248962" y="4918215"/>
            <a:ext cx="1173078" cy="230832"/>
          </a:xfrm>
          <a:prstGeom prst="rect">
            <a:avLst/>
          </a:prstGeom>
          <a:solidFill>
            <a:srgbClr val="5A8B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79" name="Text Placeholder 4">
            <a:extLst>
              <a:ext uri="{FF2B5EF4-FFF2-40B4-BE49-F238E27FC236}">
                <a16:creationId xmlns:a16="http://schemas.microsoft.com/office/drawing/2014/main" id="{A102D1A5-CFFB-A0F5-D22E-C228B01183BB}"/>
              </a:ext>
            </a:extLst>
          </p:cNvPr>
          <p:cNvSpPr>
            <a:spLocks noGrp="1"/>
          </p:cNvSpPr>
          <p:nvPr>
            <p:ph type="body" sz="quarter" idx="38"/>
          </p:nvPr>
        </p:nvSpPr>
        <p:spPr>
          <a:xfrm>
            <a:off x="9536480" y="4918215"/>
            <a:ext cx="1173078" cy="230832"/>
          </a:xfrm>
          <a:prstGeom prst="rect">
            <a:avLst/>
          </a:prstGeom>
          <a:solidFill>
            <a:srgbClr val="5A8B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80" name="Text Placeholder 4">
            <a:extLst>
              <a:ext uri="{FF2B5EF4-FFF2-40B4-BE49-F238E27FC236}">
                <a16:creationId xmlns:a16="http://schemas.microsoft.com/office/drawing/2014/main" id="{169FB6C8-F25A-F81A-ADB0-BAF439D86474}"/>
              </a:ext>
            </a:extLst>
          </p:cNvPr>
          <p:cNvSpPr>
            <a:spLocks noGrp="1"/>
          </p:cNvSpPr>
          <p:nvPr>
            <p:ph type="body" sz="quarter" idx="39"/>
          </p:nvPr>
        </p:nvSpPr>
        <p:spPr>
          <a:xfrm>
            <a:off x="8248962" y="4566523"/>
            <a:ext cx="1173078" cy="230832"/>
          </a:xfrm>
          <a:prstGeom prst="rect">
            <a:avLst/>
          </a:prstGeom>
          <a:solidFill>
            <a:srgbClr val="5A8B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81" name="Text Placeholder 4">
            <a:extLst>
              <a:ext uri="{FF2B5EF4-FFF2-40B4-BE49-F238E27FC236}">
                <a16:creationId xmlns:a16="http://schemas.microsoft.com/office/drawing/2014/main" id="{31A150B9-C890-5D6D-407F-11E57392BE71}"/>
              </a:ext>
            </a:extLst>
          </p:cNvPr>
          <p:cNvSpPr>
            <a:spLocks noGrp="1"/>
          </p:cNvSpPr>
          <p:nvPr>
            <p:ph type="body" sz="quarter" idx="40"/>
          </p:nvPr>
        </p:nvSpPr>
        <p:spPr>
          <a:xfrm>
            <a:off x="9536480" y="4566523"/>
            <a:ext cx="1173078" cy="230832"/>
          </a:xfrm>
          <a:prstGeom prst="rect">
            <a:avLst/>
          </a:prstGeom>
          <a:solidFill>
            <a:srgbClr val="5A8B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82" name="Text Placeholder 4">
            <a:extLst>
              <a:ext uri="{FF2B5EF4-FFF2-40B4-BE49-F238E27FC236}">
                <a16:creationId xmlns:a16="http://schemas.microsoft.com/office/drawing/2014/main" id="{34EC0440-817A-1831-AB87-9731783D3660}"/>
              </a:ext>
            </a:extLst>
          </p:cNvPr>
          <p:cNvSpPr>
            <a:spLocks noGrp="1"/>
          </p:cNvSpPr>
          <p:nvPr>
            <p:ph type="body" sz="quarter" idx="41"/>
          </p:nvPr>
        </p:nvSpPr>
        <p:spPr>
          <a:xfrm>
            <a:off x="8248962" y="4233668"/>
            <a:ext cx="1173078" cy="230832"/>
          </a:xfrm>
          <a:prstGeom prst="rect">
            <a:avLst/>
          </a:prstGeom>
          <a:solidFill>
            <a:srgbClr val="5A8B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
        <p:nvSpPr>
          <p:cNvPr id="83" name="Text Placeholder 4">
            <a:extLst>
              <a:ext uri="{FF2B5EF4-FFF2-40B4-BE49-F238E27FC236}">
                <a16:creationId xmlns:a16="http://schemas.microsoft.com/office/drawing/2014/main" id="{7ADF153D-EF5D-D24D-B83A-68E446E53A6D}"/>
              </a:ext>
            </a:extLst>
          </p:cNvPr>
          <p:cNvSpPr>
            <a:spLocks noGrp="1"/>
          </p:cNvSpPr>
          <p:nvPr>
            <p:ph type="body" sz="quarter" idx="42"/>
          </p:nvPr>
        </p:nvSpPr>
        <p:spPr>
          <a:xfrm>
            <a:off x="9536480" y="4233668"/>
            <a:ext cx="1173078" cy="230832"/>
          </a:xfrm>
          <a:prstGeom prst="rect">
            <a:avLst/>
          </a:prstGeom>
          <a:solidFill>
            <a:srgbClr val="5A8BFF"/>
          </a:solidFill>
          <a:ln/>
        </p:spPr>
        <p:txBody>
          <a:bodyPr wrap="none" lIns="137160" tIns="45720" rIns="137160" bIns="45720" rtlCol="0" anchor="ctr">
            <a:spAutoFit/>
          </a:bodyPr>
          <a:lstStyle>
            <a:lvl1pPr>
              <a:defRPr kumimoji="0" lang="en-US" sz="900" kern="1200" spc="0" normalizeH="0" dirty="0" smtClean="0">
                <a:ln>
                  <a:noFill/>
                </a:ln>
                <a:solidFill>
                  <a:schemeClr val="accent2">
                    <a:lumMod val="20000"/>
                    <a:lumOff val="80000"/>
                  </a:schemeClr>
                </a:solidFill>
                <a:effectLst/>
                <a:uLnTx/>
                <a:latin typeface="Source Code Pro Medium" panose="020B0509030403020204" pitchFamily="49" charset="0"/>
                <a:ea typeface="Source Code Pro Medium" panose="020B0509030403020204" pitchFamily="49" charset="0"/>
                <a:cs typeface="Calibri" pitchFamily="34" charset="-120"/>
              </a:defRPr>
            </a:lvl1pPr>
            <a:lvl2pPr>
              <a:defRPr kumimoji="0" lang="en-US" sz="1100" u="none" strike="noStrike" kern="1200" cap="none" spc="0" normalizeH="0" baseline="0" dirty="0" smtClean="0">
                <a:ln>
                  <a:noFill/>
                </a:ln>
                <a:solidFill>
                  <a:schemeClr val="bg1"/>
                </a:solidFill>
                <a:effectLst/>
                <a:uLnTx/>
                <a:uFillTx/>
                <a:latin typeface="Graphik" panose="020B0503030202060203" pitchFamily="34" charset="77"/>
                <a:ea typeface="Calibri" pitchFamily="34" charset="-122"/>
                <a:cs typeface="Calibri" pitchFamily="34" charset="-120"/>
              </a:defRPr>
            </a:lvl2pPr>
            <a:lvl3pPr>
              <a:defRPr sz="1200"/>
            </a:lvl3pPr>
            <a:lvl4pPr>
              <a:defRPr sz="1200"/>
            </a:lvl4pPr>
            <a:lvl5pPr>
              <a:buNone/>
              <a:defRPr sz="1200"/>
            </a:lvl5pPr>
          </a:lstStyle>
          <a:p>
            <a:pPr lvl="0" algn="ctr" defTabSz="914400" rtl="0" eaLnBrk="1" fontAlgn="auto" hangingPunct="1">
              <a:lnSpc>
                <a:spcPct val="100000"/>
              </a:lnSpc>
              <a:spcBef>
                <a:spcPts val="0"/>
              </a:spcBef>
            </a:pPr>
            <a:r>
              <a:rPr lang="en-US"/>
              <a:t>Click to edit</a:t>
            </a:r>
          </a:p>
        </p:txBody>
      </p:sp>
    </p:spTree>
    <p:extLst>
      <p:ext uri="{BB962C8B-B14F-4D97-AF65-F5344CB8AC3E}">
        <p14:creationId xmlns:p14="http://schemas.microsoft.com/office/powerpoint/2010/main" val="231158797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ver">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647400" y="6493839"/>
            <a:ext cx="310662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Text Placeholder 3">
            <a:extLst>
              <a:ext uri="{FF2B5EF4-FFF2-40B4-BE49-F238E27FC236}">
                <a16:creationId xmlns:a16="http://schemas.microsoft.com/office/drawing/2014/main" id="{97FBF3B7-6809-C029-235A-744F6EBC07C0}"/>
              </a:ext>
            </a:extLst>
          </p:cNvPr>
          <p:cNvSpPr>
            <a:spLocks noGrp="1"/>
          </p:cNvSpPr>
          <p:nvPr>
            <p:ph type="body" sz="quarter" idx="10" hasCustomPrompt="1"/>
          </p:nvPr>
        </p:nvSpPr>
        <p:spPr>
          <a:xfrm>
            <a:off x="457141" y="2690336"/>
            <a:ext cx="6002349" cy="1477071"/>
          </a:xfrm>
          <a:prstGeom prst="rect">
            <a:avLst/>
          </a:prstGeom>
          <a:ln w="12700">
            <a:miter lim="400000"/>
          </a:ln>
        </p:spPr>
        <p:txBody>
          <a:bodyPr lIns="0" tIns="0" rIns="0" bIns="0">
            <a:spAutoFit/>
          </a:bodyPr>
          <a:lstStyle>
            <a:lvl1pPr>
              <a:lnSpc>
                <a:spcPts val="5359"/>
              </a:lnSpc>
              <a:spcAft>
                <a:spcPts val="300"/>
              </a:spcAft>
              <a:defRPr lang="en-US" sz="4799" kern="0" spc="-200" baseline="0" dirty="0">
                <a:latin typeface="Graphik"/>
                <a:ea typeface="Graphik"/>
                <a:cs typeface="Graphik"/>
              </a:defRPr>
            </a:lvl1pPr>
          </a:lstStyle>
          <a:p>
            <a:pPr lvl="0" defTabSz="457109" rtl="0" eaLnBrk="1" hangingPunct="0">
              <a:lnSpc>
                <a:spcPct val="100000"/>
              </a:lnSpc>
              <a:spcBef>
                <a:spcPts val="0"/>
              </a:spcBef>
            </a:pPr>
            <a:r>
              <a:rPr lang="en-US"/>
              <a:t>Title text goes here that wraps to 2 lines</a:t>
            </a:r>
          </a:p>
        </p:txBody>
      </p:sp>
      <p:sp>
        <p:nvSpPr>
          <p:cNvPr id="3" name="Text Placeholder 3">
            <a:extLst>
              <a:ext uri="{FF2B5EF4-FFF2-40B4-BE49-F238E27FC236}">
                <a16:creationId xmlns:a16="http://schemas.microsoft.com/office/drawing/2014/main" id="{3AD2860F-9EA0-BEF1-B23E-F8E456ACB061}"/>
              </a:ext>
            </a:extLst>
          </p:cNvPr>
          <p:cNvSpPr>
            <a:spLocks noGrp="1"/>
          </p:cNvSpPr>
          <p:nvPr>
            <p:ph type="body" sz="quarter" idx="11" hasCustomPrompt="1"/>
          </p:nvPr>
        </p:nvSpPr>
        <p:spPr>
          <a:xfrm>
            <a:off x="457141" y="4432689"/>
            <a:ext cx="6002349" cy="369332"/>
          </a:xfrm>
          <a:prstGeom prst="rect">
            <a:avLst/>
          </a:prstGeom>
          <a:ln w="12700">
            <a:miter lim="400000"/>
          </a:ln>
        </p:spPr>
        <p:txBody>
          <a:bodyPr lIns="0" tIns="0" rIns="0" bIns="0">
            <a:spAutoFit/>
          </a:bodyPr>
          <a:lstStyle>
            <a:lvl1pPr>
              <a:defRPr lang="en-US" sz="2400" kern="0" spc="-100" baseline="0" dirty="0">
                <a:solidFill>
                  <a:schemeClr val="tx2"/>
                </a:solidFill>
                <a:latin typeface="Graphik"/>
                <a:ea typeface="Graphik"/>
                <a:cs typeface="Graphik"/>
              </a:defRPr>
            </a:lvl1pPr>
          </a:lstStyle>
          <a:p>
            <a:pPr lvl="0" defTabSz="457109" rtl="0" eaLnBrk="1" hangingPunct="0">
              <a:lnSpc>
                <a:spcPct val="100000"/>
              </a:lnSpc>
              <a:spcBef>
                <a:spcPts val="0"/>
              </a:spcBef>
            </a:pPr>
            <a:r>
              <a:rPr lang="en-US"/>
              <a:t>Subtitle text goes here</a:t>
            </a:r>
          </a:p>
        </p:txBody>
      </p:sp>
    </p:spTree>
    <p:extLst>
      <p:ext uri="{BB962C8B-B14F-4D97-AF65-F5344CB8AC3E}">
        <p14:creationId xmlns:p14="http://schemas.microsoft.com/office/powerpoint/2010/main" val="111297543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5351465" cy="338554"/>
            <a:chOff x="2653042" y="548831"/>
            <a:chExt cx="5351465"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5079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5581448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sp>
        <p:nvSpPr>
          <p:cNvPr id="2" name="5-Point Star 1">
            <a:extLst>
              <a:ext uri="{FF2B5EF4-FFF2-40B4-BE49-F238E27FC236}">
                <a16:creationId xmlns:a16="http://schemas.microsoft.com/office/drawing/2014/main" id="{E81424D9-A00B-7B21-5654-B1921D849EB3}"/>
              </a:ext>
            </a:extLst>
          </p:cNvPr>
          <p:cNvSpPr/>
          <p:nvPr userDrawn="1"/>
        </p:nvSpPr>
        <p:spPr>
          <a:xfrm>
            <a:off x="9820320" y="1767155"/>
            <a:ext cx="1121658" cy="1304818"/>
          </a:xfrm>
          <a:prstGeom prst="star5">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527361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4817209" cy="338554"/>
            <a:chOff x="2653042" y="548831"/>
            <a:chExt cx="4817209"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45451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
        <p:nvSpPr>
          <p:cNvPr id="2" name="5-Point Star 1">
            <a:extLst>
              <a:ext uri="{FF2B5EF4-FFF2-40B4-BE49-F238E27FC236}">
                <a16:creationId xmlns:a16="http://schemas.microsoft.com/office/drawing/2014/main" id="{6D4E4F1D-5CC7-A50C-1A75-6DCFAB628ABD}"/>
              </a:ext>
            </a:extLst>
          </p:cNvPr>
          <p:cNvSpPr/>
          <p:nvPr userDrawn="1"/>
        </p:nvSpPr>
        <p:spPr>
          <a:xfrm>
            <a:off x="9820320" y="1767155"/>
            <a:ext cx="1121658" cy="1304818"/>
          </a:xfrm>
          <a:prstGeom prst="star5">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0926260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1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5351465" cy="338554"/>
            <a:chOff x="2653042" y="548831"/>
            <a:chExt cx="5351465"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5079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275532193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6_Standard_Black">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670F93-4144-CD11-FA34-947138F5F9C2}"/>
              </a:ext>
            </a:extLst>
          </p:cNvPr>
          <p:cNvSpPr/>
          <p:nvPr userDrawn="1"/>
        </p:nvSpPr>
        <p:spPr>
          <a:xfrm>
            <a:off x="4190495" y="1"/>
            <a:ext cx="8001505" cy="6858000"/>
          </a:xfrm>
          <a:prstGeom prst="rect">
            <a:avLst/>
          </a:prstGeom>
          <a:gradFill>
            <a:gsLst>
              <a:gs pos="0">
                <a:srgbClr val="B277DF">
                  <a:alpha val="40000"/>
                </a:srgbClr>
              </a:gs>
              <a:gs pos="100000">
                <a:srgbClr val="6CB3FF">
                  <a:alpha val="4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Pentagon 1">
            <a:extLst>
              <a:ext uri="{FF2B5EF4-FFF2-40B4-BE49-F238E27FC236}">
                <a16:creationId xmlns:a16="http://schemas.microsoft.com/office/drawing/2014/main" id="{E63458DA-5346-72DE-F8E4-A9B44EF516A0}"/>
              </a:ext>
            </a:extLst>
          </p:cNvPr>
          <p:cNvSpPr/>
          <p:nvPr userDrawn="1"/>
        </p:nvSpPr>
        <p:spPr>
          <a:xfrm>
            <a:off x="0" y="0"/>
            <a:ext cx="7526701" cy="6858000"/>
          </a:xfrm>
          <a:prstGeom prst="homePlate">
            <a:avLst>
              <a:gd name="adj" fmla="val 17778"/>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2" y="802641"/>
            <a:ext cx="5046192" cy="553870"/>
          </a:xfrm>
          <a:prstGeom prst="rect">
            <a:avLst/>
          </a:prstGeom>
          <a:ln w="12700">
            <a:miter lim="400000"/>
          </a:ln>
        </p:spPr>
        <p:txBody>
          <a:bodyPr wrap="square"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4379487" cy="338554"/>
            <a:chOff x="2653042" y="548831"/>
            <a:chExt cx="4379487"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41073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137561762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5351465" cy="338554"/>
            <a:chOff x="2653042" y="548831"/>
            <a:chExt cx="5351465"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5079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82046692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53635" y="297125"/>
            <a:ext cx="4755928" cy="215444"/>
            <a:chOff x="2704614" y="548831"/>
            <a:chExt cx="4755928" cy="21544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866410" y="548831"/>
              <a:ext cx="459413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04614" y="573388"/>
              <a:ext cx="168946" cy="171995"/>
            </a:xfrm>
            <a:prstGeom prst="rect">
              <a:avLst/>
            </a:prstGeom>
          </p:spPr>
        </p:pic>
      </p:grpSp>
    </p:spTree>
    <p:extLst>
      <p:ext uri="{BB962C8B-B14F-4D97-AF65-F5344CB8AC3E}">
        <p14:creationId xmlns:p14="http://schemas.microsoft.com/office/powerpoint/2010/main" val="16082013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5351465" cy="338554"/>
            <a:chOff x="2653042" y="548831"/>
            <a:chExt cx="5351465"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5079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261834046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3576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OC">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914052A-0DA6-9521-E4C3-C40002E6DE0D}"/>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150508"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sp>
        <p:nvSpPr>
          <p:cNvPr id="11" name="Text Placeholder 10">
            <a:extLst>
              <a:ext uri="{FF2B5EF4-FFF2-40B4-BE49-F238E27FC236}">
                <a16:creationId xmlns:a16="http://schemas.microsoft.com/office/drawing/2014/main" id="{4C242CB9-F0C4-745A-C518-943986067694}"/>
              </a:ext>
            </a:extLst>
          </p:cNvPr>
          <p:cNvSpPr>
            <a:spLocks noGrp="1"/>
          </p:cNvSpPr>
          <p:nvPr>
            <p:ph type="body" sz="quarter" idx="11" hasCustomPrompt="1"/>
          </p:nvPr>
        </p:nvSpPr>
        <p:spPr>
          <a:xfrm>
            <a:off x="1461129" y="1079215"/>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2" name="Text Placeholder 10">
            <a:extLst>
              <a:ext uri="{FF2B5EF4-FFF2-40B4-BE49-F238E27FC236}">
                <a16:creationId xmlns:a16="http://schemas.microsoft.com/office/drawing/2014/main" id="{84C46E57-F8AB-B4ED-1700-E1E149541EEF}"/>
              </a:ext>
            </a:extLst>
          </p:cNvPr>
          <p:cNvSpPr>
            <a:spLocks noGrp="1"/>
          </p:cNvSpPr>
          <p:nvPr>
            <p:ph type="body" sz="quarter" idx="12" hasCustomPrompt="1"/>
          </p:nvPr>
        </p:nvSpPr>
        <p:spPr>
          <a:xfrm>
            <a:off x="457141" y="1079215"/>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01</a:t>
            </a:r>
          </a:p>
        </p:txBody>
      </p:sp>
      <p:sp>
        <p:nvSpPr>
          <p:cNvPr id="13" name="Text Placeholder 10">
            <a:extLst>
              <a:ext uri="{FF2B5EF4-FFF2-40B4-BE49-F238E27FC236}">
                <a16:creationId xmlns:a16="http://schemas.microsoft.com/office/drawing/2014/main" id="{74F0830D-0515-3327-9A86-8012411940A9}"/>
              </a:ext>
            </a:extLst>
          </p:cNvPr>
          <p:cNvSpPr>
            <a:spLocks noGrp="1"/>
          </p:cNvSpPr>
          <p:nvPr>
            <p:ph type="body" sz="quarter" idx="13" hasCustomPrompt="1"/>
          </p:nvPr>
        </p:nvSpPr>
        <p:spPr>
          <a:xfrm>
            <a:off x="1461129" y="1888762"/>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4" name="Text Placeholder 10">
            <a:extLst>
              <a:ext uri="{FF2B5EF4-FFF2-40B4-BE49-F238E27FC236}">
                <a16:creationId xmlns:a16="http://schemas.microsoft.com/office/drawing/2014/main" id="{9971CF3D-8140-F43F-CCA1-42601EB714CF}"/>
              </a:ext>
            </a:extLst>
          </p:cNvPr>
          <p:cNvSpPr>
            <a:spLocks noGrp="1"/>
          </p:cNvSpPr>
          <p:nvPr>
            <p:ph type="body" sz="quarter" idx="14" hasCustomPrompt="1"/>
          </p:nvPr>
        </p:nvSpPr>
        <p:spPr>
          <a:xfrm>
            <a:off x="457141" y="1888762"/>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02</a:t>
            </a:r>
          </a:p>
        </p:txBody>
      </p:sp>
      <p:sp>
        <p:nvSpPr>
          <p:cNvPr id="15" name="Text Placeholder 10">
            <a:extLst>
              <a:ext uri="{FF2B5EF4-FFF2-40B4-BE49-F238E27FC236}">
                <a16:creationId xmlns:a16="http://schemas.microsoft.com/office/drawing/2014/main" id="{A8C08A90-B4AD-5807-ACEB-C70547CF286A}"/>
              </a:ext>
            </a:extLst>
          </p:cNvPr>
          <p:cNvSpPr>
            <a:spLocks noGrp="1"/>
          </p:cNvSpPr>
          <p:nvPr>
            <p:ph type="body" sz="quarter" idx="15" hasCustomPrompt="1"/>
          </p:nvPr>
        </p:nvSpPr>
        <p:spPr>
          <a:xfrm>
            <a:off x="1461129" y="2720873"/>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6" name="Text Placeholder 10">
            <a:extLst>
              <a:ext uri="{FF2B5EF4-FFF2-40B4-BE49-F238E27FC236}">
                <a16:creationId xmlns:a16="http://schemas.microsoft.com/office/drawing/2014/main" id="{460C0126-C7EA-0004-850B-1F25C2AC351F}"/>
              </a:ext>
            </a:extLst>
          </p:cNvPr>
          <p:cNvSpPr>
            <a:spLocks noGrp="1"/>
          </p:cNvSpPr>
          <p:nvPr>
            <p:ph type="body" sz="quarter" idx="16" hasCustomPrompt="1"/>
          </p:nvPr>
        </p:nvSpPr>
        <p:spPr>
          <a:xfrm>
            <a:off x="457141" y="2720873"/>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03</a:t>
            </a:r>
          </a:p>
        </p:txBody>
      </p:sp>
      <p:sp>
        <p:nvSpPr>
          <p:cNvPr id="17" name="Text Placeholder 10">
            <a:extLst>
              <a:ext uri="{FF2B5EF4-FFF2-40B4-BE49-F238E27FC236}">
                <a16:creationId xmlns:a16="http://schemas.microsoft.com/office/drawing/2014/main" id="{CBB6B993-72B3-4C3C-8653-974366A641ED}"/>
              </a:ext>
            </a:extLst>
          </p:cNvPr>
          <p:cNvSpPr>
            <a:spLocks noGrp="1"/>
          </p:cNvSpPr>
          <p:nvPr>
            <p:ph type="body" sz="quarter" idx="17" hasCustomPrompt="1"/>
          </p:nvPr>
        </p:nvSpPr>
        <p:spPr>
          <a:xfrm>
            <a:off x="1461129" y="3560321"/>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18" name="Text Placeholder 10">
            <a:extLst>
              <a:ext uri="{FF2B5EF4-FFF2-40B4-BE49-F238E27FC236}">
                <a16:creationId xmlns:a16="http://schemas.microsoft.com/office/drawing/2014/main" id="{5F9EABCF-55F7-127E-8560-B8BFED607D0B}"/>
              </a:ext>
            </a:extLst>
          </p:cNvPr>
          <p:cNvSpPr>
            <a:spLocks noGrp="1"/>
          </p:cNvSpPr>
          <p:nvPr>
            <p:ph type="body" sz="quarter" idx="18" hasCustomPrompt="1"/>
          </p:nvPr>
        </p:nvSpPr>
        <p:spPr>
          <a:xfrm>
            <a:off x="457141" y="3560321"/>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04</a:t>
            </a:r>
          </a:p>
        </p:txBody>
      </p:sp>
      <p:sp>
        <p:nvSpPr>
          <p:cNvPr id="19" name="Text Placeholder 10">
            <a:extLst>
              <a:ext uri="{FF2B5EF4-FFF2-40B4-BE49-F238E27FC236}">
                <a16:creationId xmlns:a16="http://schemas.microsoft.com/office/drawing/2014/main" id="{B75C3B9E-57FA-1FE0-BBA3-7BF6FD2930EF}"/>
              </a:ext>
            </a:extLst>
          </p:cNvPr>
          <p:cNvSpPr>
            <a:spLocks noGrp="1"/>
          </p:cNvSpPr>
          <p:nvPr>
            <p:ph type="body" sz="quarter" idx="19" hasCustomPrompt="1"/>
          </p:nvPr>
        </p:nvSpPr>
        <p:spPr>
          <a:xfrm>
            <a:off x="1461129" y="4392276"/>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Section title</a:t>
            </a:r>
          </a:p>
        </p:txBody>
      </p:sp>
      <p:sp>
        <p:nvSpPr>
          <p:cNvPr id="20" name="Text Placeholder 10">
            <a:extLst>
              <a:ext uri="{FF2B5EF4-FFF2-40B4-BE49-F238E27FC236}">
                <a16:creationId xmlns:a16="http://schemas.microsoft.com/office/drawing/2014/main" id="{78967B63-01A0-ACE9-4DC5-78BD62A155C4}"/>
              </a:ext>
            </a:extLst>
          </p:cNvPr>
          <p:cNvSpPr>
            <a:spLocks noGrp="1"/>
          </p:cNvSpPr>
          <p:nvPr>
            <p:ph type="body" sz="quarter" idx="20" hasCustomPrompt="1"/>
          </p:nvPr>
        </p:nvSpPr>
        <p:spPr>
          <a:xfrm>
            <a:off x="457141" y="4392276"/>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stStyle>
          <a:p>
            <a:pPr lvl="0"/>
            <a:r>
              <a:rPr lang="en-US"/>
              <a:t>05</a:t>
            </a:r>
          </a:p>
        </p:txBody>
      </p:sp>
      <p:sp>
        <p:nvSpPr>
          <p:cNvPr id="3" name="Copyright© 2022 Accenture. All rights reserved. Accenture Confidential">
            <a:extLst>
              <a:ext uri="{FF2B5EF4-FFF2-40B4-BE49-F238E27FC236}">
                <a16:creationId xmlns:a16="http://schemas.microsoft.com/office/drawing/2014/main" id="{719462C9-1AEF-7946-D126-34917D85D045}"/>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7" name="Group 6">
            <a:extLst>
              <a:ext uri="{FF2B5EF4-FFF2-40B4-BE49-F238E27FC236}">
                <a16:creationId xmlns:a16="http://schemas.microsoft.com/office/drawing/2014/main" id="{94DB85D6-4B28-F446-4ABD-3EA6C06EEC2C}"/>
              </a:ext>
            </a:extLst>
          </p:cNvPr>
          <p:cNvGrpSpPr/>
          <p:nvPr userDrawn="1"/>
        </p:nvGrpSpPr>
        <p:grpSpPr>
          <a:xfrm>
            <a:off x="402063" y="297125"/>
            <a:ext cx="5403119" cy="338554"/>
            <a:chOff x="2653042" y="548831"/>
            <a:chExt cx="5403119" cy="338554"/>
          </a:xfrm>
        </p:grpSpPr>
        <p:sp>
          <p:nvSpPr>
            <p:cNvPr id="8" name="TextBox 7">
              <a:extLst>
                <a:ext uri="{FF2B5EF4-FFF2-40B4-BE49-F238E27FC236}">
                  <a16:creationId xmlns:a16="http://schemas.microsoft.com/office/drawing/2014/main" id="{A035FD44-035F-2456-34D9-63F2E75D0F03}"/>
                </a:ext>
              </a:extLst>
            </p:cNvPr>
            <p:cNvSpPr txBox="1"/>
            <p:nvPr userDrawn="1"/>
          </p:nvSpPr>
          <p:spPr>
            <a:xfrm>
              <a:off x="2925133" y="548831"/>
              <a:ext cx="51310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9" name="Graphic 8">
              <a:extLst>
                <a:ext uri="{FF2B5EF4-FFF2-40B4-BE49-F238E27FC236}">
                  <a16:creationId xmlns:a16="http://schemas.microsoft.com/office/drawing/2014/main" id="{C9803A6F-82C7-194A-1B16-4FECF33F436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333094844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22080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33066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43549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53753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50734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77016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33520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43560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26966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5106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4b_Blank_Wave">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150508" y="6493839"/>
            <a:ext cx="310662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Copyright© 2022 Accenture. All rights reserved. Accenture Confidential">
            <a:extLst>
              <a:ext uri="{FF2B5EF4-FFF2-40B4-BE49-F238E27FC236}">
                <a16:creationId xmlns:a16="http://schemas.microsoft.com/office/drawing/2014/main" id="{88D0C28B-8B2C-563C-49D9-380983F475F1}"/>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4" name="Group 3">
            <a:extLst>
              <a:ext uri="{FF2B5EF4-FFF2-40B4-BE49-F238E27FC236}">
                <a16:creationId xmlns:a16="http://schemas.microsoft.com/office/drawing/2014/main" id="{87F09796-3D03-C087-5EC8-DF475616487F}"/>
              </a:ext>
            </a:extLst>
          </p:cNvPr>
          <p:cNvGrpSpPr/>
          <p:nvPr userDrawn="1"/>
        </p:nvGrpSpPr>
        <p:grpSpPr>
          <a:xfrm>
            <a:off x="402063" y="297125"/>
            <a:ext cx="3255537" cy="338554"/>
            <a:chOff x="2653042" y="548831"/>
            <a:chExt cx="3255537" cy="338554"/>
          </a:xfrm>
        </p:grpSpPr>
        <p:sp>
          <p:nvSpPr>
            <p:cNvPr id="6" name="TextBox 5">
              <a:extLst>
                <a:ext uri="{FF2B5EF4-FFF2-40B4-BE49-F238E27FC236}">
                  <a16:creationId xmlns:a16="http://schemas.microsoft.com/office/drawing/2014/main" id="{224EE62E-6280-D187-2161-46A283636566}"/>
                </a:ext>
              </a:extLst>
            </p:cNvPr>
            <p:cNvSpPr txBox="1"/>
            <p:nvPr userDrawn="1"/>
          </p:nvSpPr>
          <p:spPr>
            <a:xfrm>
              <a:off x="2925133" y="548831"/>
              <a:ext cx="29834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7" name="Graphic 6">
              <a:extLst>
                <a:ext uri="{FF2B5EF4-FFF2-40B4-BE49-F238E27FC236}">
                  <a16:creationId xmlns:a16="http://schemas.microsoft.com/office/drawing/2014/main" id="{62FB7AD4-9179-035C-1EFB-D80792A15E2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3305808329"/>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1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5351465" cy="338554"/>
            <a:chOff x="2653042" y="548831"/>
            <a:chExt cx="5351465"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50793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AI &amp; Data Token Optimization Services</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256533689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over">
    <p:bg>
      <p:bgRef idx="1001">
        <a:schemeClr val="bg1"/>
      </p:bgRef>
    </p:bg>
    <p:spTree>
      <p:nvGrpSpPr>
        <p:cNvPr id="1" name=""/>
        <p:cNvGrpSpPr/>
        <p:nvPr/>
      </p:nvGrpSpPr>
      <p:grpSpPr>
        <a:xfrm>
          <a:off x="0" y="0"/>
          <a:ext cx="0" cy="0"/>
          <a:chOff x="0" y="0"/>
          <a:chExt cx="0" cy="0"/>
        </a:xfrm>
      </p:grpSpPr>
      <p:sp>
        <p:nvSpPr>
          <p:cNvPr id="5" name="Copyright© 2022 Accenture. All rights reserved. Accenture Confidential">
            <a:extLst>
              <a:ext uri="{FF2B5EF4-FFF2-40B4-BE49-F238E27FC236}">
                <a16:creationId xmlns:a16="http://schemas.microsoft.com/office/drawing/2014/main" id="{45259EA2-9127-1845-C1C5-8DC7DBE74E01}"/>
              </a:ext>
            </a:extLst>
          </p:cNvPr>
          <p:cNvSpPr txBox="1"/>
          <p:nvPr userDrawn="1"/>
        </p:nvSpPr>
        <p:spPr>
          <a:xfrm>
            <a:off x="8647400"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r>
              <a:rPr kumimoji="0" lang="en-US" sz="700" b="0" i="0" u="none" strike="noStrike" kern="0" cap="none" spc="0" normalizeH="0" baseline="0" noProof="0">
                <a:ln>
                  <a:noFill/>
                </a:ln>
                <a:solidFill>
                  <a:srgbClr val="FFFFFF"/>
                </a:solidFill>
                <a:effectLst/>
                <a:uLnTx/>
                <a:uFillTx/>
                <a:latin typeface="Graphik"/>
                <a:sym typeface="Graphik"/>
              </a:rPr>
              <a:t>Copyright© 2026 Accenture. All rights reserved. Accenture Confidential</a:t>
            </a:r>
          </a:p>
        </p:txBody>
      </p:sp>
      <p:pic>
        <p:nvPicPr>
          <p:cNvPr id="11" name="Picture 10">
            <a:extLst>
              <a:ext uri="{FF2B5EF4-FFF2-40B4-BE49-F238E27FC236}">
                <a16:creationId xmlns:a16="http://schemas.microsoft.com/office/drawing/2014/main" id="{399382D7-4FEA-36EF-A72C-D5C5F5F60582}"/>
              </a:ext>
            </a:extLst>
          </p:cNvPr>
          <p:cNvPicPr>
            <a:picLocks noChangeAspect="1"/>
          </p:cNvPicPr>
          <p:nvPr userDrawn="1"/>
        </p:nvPicPr>
        <p:blipFill>
          <a:blip r:embed="rId2">
            <a:alphaModFix amt="60000"/>
          </a:blip>
          <a:srcRect t="19872"/>
          <a:stretch/>
        </p:blipFill>
        <p:spPr>
          <a:xfrm>
            <a:off x="0" y="782448"/>
            <a:ext cx="12192000" cy="5495942"/>
          </a:xfrm>
          <a:prstGeom prst="rect">
            <a:avLst/>
          </a:prstGeom>
        </p:spPr>
      </p:pic>
      <p:sp>
        <p:nvSpPr>
          <p:cNvPr id="2" name="Text Placeholder 3">
            <a:extLst>
              <a:ext uri="{FF2B5EF4-FFF2-40B4-BE49-F238E27FC236}">
                <a16:creationId xmlns:a16="http://schemas.microsoft.com/office/drawing/2014/main" id="{97FBF3B7-6809-C029-235A-744F6EBC07C0}"/>
              </a:ext>
            </a:extLst>
          </p:cNvPr>
          <p:cNvSpPr>
            <a:spLocks noGrp="1"/>
          </p:cNvSpPr>
          <p:nvPr>
            <p:ph type="body" sz="quarter" idx="10" hasCustomPrompt="1"/>
          </p:nvPr>
        </p:nvSpPr>
        <p:spPr>
          <a:xfrm>
            <a:off x="457141" y="2690336"/>
            <a:ext cx="6002349" cy="1477071"/>
          </a:xfrm>
          <a:prstGeom prst="rect">
            <a:avLst/>
          </a:prstGeom>
          <a:ln w="12700">
            <a:miter lim="400000"/>
          </a:ln>
        </p:spPr>
        <p:txBody>
          <a:bodyPr lIns="0" tIns="0" rIns="0" bIns="0">
            <a:spAutoFit/>
          </a:bodyPr>
          <a:lstStyle>
            <a:lvl1pPr>
              <a:lnSpc>
                <a:spcPts val="5359"/>
              </a:lnSpc>
              <a:spcAft>
                <a:spcPts val="300"/>
              </a:spcAft>
              <a:defRPr lang="en-US" sz="4799" kern="0" spc="-200" baseline="0" dirty="0">
                <a:latin typeface="Graphik"/>
                <a:ea typeface="Graphik"/>
                <a:cs typeface="Graphik"/>
              </a:defRPr>
            </a:lvl1pPr>
          </a:lstStyle>
          <a:p>
            <a:pPr lvl="0" defTabSz="457109" rtl="0" eaLnBrk="1" hangingPunct="0">
              <a:lnSpc>
                <a:spcPct val="100000"/>
              </a:lnSpc>
              <a:spcBef>
                <a:spcPts val="0"/>
              </a:spcBef>
            </a:pPr>
            <a:r>
              <a:rPr lang="en-US"/>
              <a:t>Title text goes here that wraps to 2 lines</a:t>
            </a:r>
          </a:p>
        </p:txBody>
      </p:sp>
      <p:sp>
        <p:nvSpPr>
          <p:cNvPr id="3" name="Text Placeholder 3">
            <a:extLst>
              <a:ext uri="{FF2B5EF4-FFF2-40B4-BE49-F238E27FC236}">
                <a16:creationId xmlns:a16="http://schemas.microsoft.com/office/drawing/2014/main" id="{3AD2860F-9EA0-BEF1-B23E-F8E456ACB061}"/>
              </a:ext>
            </a:extLst>
          </p:cNvPr>
          <p:cNvSpPr>
            <a:spLocks noGrp="1"/>
          </p:cNvSpPr>
          <p:nvPr>
            <p:ph type="body" sz="quarter" idx="11" hasCustomPrompt="1"/>
          </p:nvPr>
        </p:nvSpPr>
        <p:spPr>
          <a:xfrm>
            <a:off x="457141" y="4432689"/>
            <a:ext cx="6002349" cy="369332"/>
          </a:xfrm>
          <a:prstGeom prst="rect">
            <a:avLst/>
          </a:prstGeom>
          <a:ln w="12700">
            <a:miter lim="400000"/>
          </a:ln>
        </p:spPr>
        <p:txBody>
          <a:bodyPr lIns="0" tIns="0" rIns="0" bIns="0">
            <a:spAutoFit/>
          </a:bodyPr>
          <a:lstStyle>
            <a:lvl1pPr>
              <a:defRPr lang="en-US" sz="2400" kern="0" spc="-100" baseline="0" dirty="0">
                <a:solidFill>
                  <a:schemeClr val="tx2"/>
                </a:solidFill>
                <a:latin typeface="Graphik"/>
                <a:ea typeface="Graphik"/>
                <a:cs typeface="Graphik"/>
              </a:defRPr>
            </a:lvl1pPr>
          </a:lstStyle>
          <a:p>
            <a:pPr lvl="0" defTabSz="457109" rtl="0" eaLnBrk="1" hangingPunct="0">
              <a:lnSpc>
                <a:spcPct val="100000"/>
              </a:lnSpc>
              <a:spcBef>
                <a:spcPts val="0"/>
              </a:spcBef>
            </a:pPr>
            <a:r>
              <a:rPr lang="en-US"/>
              <a:t>Subtitle text goes here</a:t>
            </a:r>
          </a:p>
        </p:txBody>
      </p:sp>
    </p:spTree>
    <p:extLst>
      <p:ext uri="{BB962C8B-B14F-4D97-AF65-F5344CB8AC3E}">
        <p14:creationId xmlns:p14="http://schemas.microsoft.com/office/powerpoint/2010/main" val="57001289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andard_Black">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9FCE1B-AA96-F5C9-EC06-CD572E06B327}"/>
              </a:ext>
            </a:extLst>
          </p:cNvPr>
          <p:cNvSpPr/>
          <p:nvPr userDrawn="1"/>
        </p:nvSpPr>
        <p:spPr>
          <a:xfrm>
            <a:off x="4190495" y="1"/>
            <a:ext cx="8001505" cy="6858000"/>
          </a:xfrm>
          <a:prstGeom prst="rect">
            <a:avLst/>
          </a:prstGeom>
          <a:gradFill>
            <a:gsLst>
              <a:gs pos="0">
                <a:srgbClr val="B277DF">
                  <a:alpha val="40000"/>
                </a:srgbClr>
              </a:gs>
              <a:gs pos="100000">
                <a:srgbClr val="6CB3FF">
                  <a:alpha val="4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Pentagon 1">
            <a:extLst>
              <a:ext uri="{FF2B5EF4-FFF2-40B4-BE49-F238E27FC236}">
                <a16:creationId xmlns:a16="http://schemas.microsoft.com/office/drawing/2014/main" id="{E63458DA-5346-72DE-F8E4-A9B44EF516A0}"/>
              </a:ext>
            </a:extLst>
          </p:cNvPr>
          <p:cNvSpPr/>
          <p:nvPr userDrawn="1"/>
        </p:nvSpPr>
        <p:spPr>
          <a:xfrm>
            <a:off x="1" y="0"/>
            <a:ext cx="6595245" cy="6858000"/>
          </a:xfrm>
          <a:prstGeom prst="homePlate">
            <a:avLst>
              <a:gd name="adj" fmla="val 2347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2" y="802641"/>
            <a:ext cx="5046192" cy="553870"/>
          </a:xfrm>
          <a:prstGeom prst="rect">
            <a:avLst/>
          </a:prstGeom>
          <a:ln w="12700">
            <a:miter lim="400000"/>
          </a:ln>
        </p:spPr>
        <p:txBody>
          <a:bodyPr wrap="square"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386369" cy="338554"/>
            <a:chOff x="2653042" y="548831"/>
            <a:chExt cx="3386369"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1142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39032906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andard_Black">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9FCE1B-AA96-F5C9-EC06-CD572E06B327}"/>
              </a:ext>
            </a:extLst>
          </p:cNvPr>
          <p:cNvSpPr/>
          <p:nvPr userDrawn="1"/>
        </p:nvSpPr>
        <p:spPr>
          <a:xfrm>
            <a:off x="6096000" y="1"/>
            <a:ext cx="6096000" cy="6858000"/>
          </a:xfrm>
          <a:prstGeom prst="rect">
            <a:avLst/>
          </a:prstGeom>
          <a:gradFill>
            <a:gsLst>
              <a:gs pos="0">
                <a:srgbClr val="B277DF">
                  <a:alpha val="20000"/>
                </a:srgbClr>
              </a:gs>
              <a:gs pos="100000">
                <a:srgbClr val="6CB3FF">
                  <a:alpha val="2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Pentagon 1">
            <a:extLst>
              <a:ext uri="{FF2B5EF4-FFF2-40B4-BE49-F238E27FC236}">
                <a16:creationId xmlns:a16="http://schemas.microsoft.com/office/drawing/2014/main" id="{E63458DA-5346-72DE-F8E4-A9B44EF516A0}"/>
              </a:ext>
            </a:extLst>
          </p:cNvPr>
          <p:cNvSpPr/>
          <p:nvPr userDrawn="1"/>
        </p:nvSpPr>
        <p:spPr>
          <a:xfrm>
            <a:off x="0" y="0"/>
            <a:ext cx="7704667" cy="6858000"/>
          </a:xfrm>
          <a:prstGeom prst="homePlate">
            <a:avLst>
              <a:gd name="adj" fmla="val 17778"/>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500"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2" y="802641"/>
            <a:ext cx="5046192" cy="553870"/>
          </a:xfrm>
          <a:prstGeom prst="rect">
            <a:avLst/>
          </a:prstGeom>
          <a:ln w="12700">
            <a:miter lim="400000"/>
          </a:ln>
        </p:spPr>
        <p:txBody>
          <a:bodyPr wrap="square"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501722" cy="338554"/>
            <a:chOff x="2653042" y="548831"/>
            <a:chExt cx="3501722"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2296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5838165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spTree>
    <p:extLst>
      <p:ext uri="{BB962C8B-B14F-4D97-AF65-F5344CB8AC3E}">
        <p14:creationId xmlns:p14="http://schemas.microsoft.com/office/powerpoint/2010/main" val="129109700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tandard_Black">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98047-03EB-E3C1-31BB-7AC5AC8A4093}"/>
              </a:ext>
            </a:extLst>
          </p:cNvPr>
          <p:cNvPicPr>
            <a:picLocks noChangeAspect="1"/>
          </p:cNvPicPr>
          <p:nvPr userDrawn="1"/>
        </p:nvPicPr>
        <p:blipFill>
          <a:blip r:embed="rId2">
            <a:alphaModFix amt="38000"/>
            <a:extLst>
              <a:ext uri="{BEBA8EAE-BF5A-486C-A8C5-ECC9F3942E4B}">
                <a14:imgProps xmlns:a14="http://schemas.microsoft.com/office/drawing/2010/main">
                  <a14:imgLayer r:embed="rId3">
                    <a14:imgEffect>
                      <a14:saturation sat="400000"/>
                    </a14:imgEffect>
                    <a14:imgEffect>
                      <a14:brightnessContrast bright="-5000"/>
                    </a14:imgEffect>
                  </a14:imgLayer>
                </a14:imgProps>
              </a:ext>
            </a:extLst>
          </a:blip>
          <a:srcRect t="19913" b="58042"/>
          <a:stretch>
            <a:fillRect/>
          </a:stretch>
        </p:blipFill>
        <p:spPr>
          <a:xfrm>
            <a:off x="0" y="-1"/>
            <a:ext cx="12217585" cy="4040083"/>
          </a:xfrm>
          <a:prstGeom prst="rect">
            <a:avLst/>
          </a:prstGeom>
        </p:spPr>
      </p:pic>
      <p:sp>
        <p:nvSpPr>
          <p:cNvPr id="5" name="Rectangular Callout 4">
            <a:extLst>
              <a:ext uri="{FF2B5EF4-FFF2-40B4-BE49-F238E27FC236}">
                <a16:creationId xmlns:a16="http://schemas.microsoft.com/office/drawing/2014/main" id="{2D52D617-C04B-4F13-162E-BC9A0FF1E79C}"/>
              </a:ext>
            </a:extLst>
          </p:cNvPr>
          <p:cNvSpPr/>
          <p:nvPr userDrawn="1"/>
        </p:nvSpPr>
        <p:spPr>
          <a:xfrm>
            <a:off x="0" y="0"/>
            <a:ext cx="12217585" cy="3683733"/>
          </a:xfrm>
          <a:prstGeom prst="wedgeRectCallout">
            <a:avLst>
              <a:gd name="adj1" fmla="val 22055"/>
              <a:gd name="adj2" fmla="val -26842"/>
            </a:avLst>
          </a:prstGeom>
          <a:gradFill>
            <a:gsLst>
              <a:gs pos="0">
                <a:schemeClr val="accent3">
                  <a:lumMod val="50000"/>
                  <a:alpha val="50000"/>
                </a:schemeClr>
              </a:gs>
              <a:gs pos="100000">
                <a:schemeClr val="accent3">
                  <a:lumMod val="50000"/>
                  <a:alpha val="0"/>
                </a:schemeClr>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a:lnSpc>
                <a:spcPct val="120000"/>
              </a:lnSpc>
              <a:spcAft>
                <a:spcPts val="800"/>
              </a:spcAft>
              <a:defRPr/>
            </a:pPr>
            <a:endParaRPr lang="en-US" sz="1050" kern="0">
              <a:solidFill>
                <a:srgbClr val="FFFFFF"/>
              </a:solidFill>
              <a:latin typeface="Graphik" panose="020B0503030202060203" pitchFamily="34" charset="77"/>
            </a:endParaRPr>
          </a:p>
        </p:txBody>
      </p:sp>
      <p:sp>
        <p:nvSpPr>
          <p:cNvPr id="6" name="Rectangular Callout 5">
            <a:extLst>
              <a:ext uri="{FF2B5EF4-FFF2-40B4-BE49-F238E27FC236}">
                <a16:creationId xmlns:a16="http://schemas.microsoft.com/office/drawing/2014/main" id="{B64ECD97-BF04-8300-2774-5A4FC0A2AC43}"/>
              </a:ext>
            </a:extLst>
          </p:cNvPr>
          <p:cNvSpPr/>
          <p:nvPr userDrawn="1"/>
        </p:nvSpPr>
        <p:spPr>
          <a:xfrm>
            <a:off x="0" y="4040084"/>
            <a:ext cx="12217585" cy="2817912"/>
          </a:xfrm>
          <a:prstGeom prst="wedgeRectCallout">
            <a:avLst>
              <a:gd name="adj1" fmla="val 22055"/>
              <a:gd name="adj2" fmla="val -26842"/>
            </a:avLst>
          </a:prstGeom>
          <a:gradFill>
            <a:gsLst>
              <a:gs pos="0">
                <a:srgbClr val="B277DF">
                  <a:alpha val="24740"/>
                </a:srgbClr>
              </a:gs>
              <a:gs pos="100000">
                <a:srgbClr val="6CB3FF">
                  <a:alpha val="14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a:lnSpc>
                <a:spcPct val="120000"/>
              </a:lnSpc>
              <a:spcAft>
                <a:spcPts val="800"/>
              </a:spcAft>
              <a:defRPr/>
            </a:pPr>
            <a:endParaRPr lang="en-US" sz="1050" kern="0">
              <a:solidFill>
                <a:srgbClr val="FFFFFF"/>
              </a:solidFill>
              <a:latin typeface="Graphik" panose="020B0503030202060203" pitchFamily="34" charset="77"/>
            </a:endParaRPr>
          </a:p>
        </p:txBody>
      </p:sp>
      <p:cxnSp>
        <p:nvCxnSpPr>
          <p:cNvPr id="7" name="Straight Connector 6">
            <a:extLst>
              <a:ext uri="{FF2B5EF4-FFF2-40B4-BE49-F238E27FC236}">
                <a16:creationId xmlns:a16="http://schemas.microsoft.com/office/drawing/2014/main" id="{53CA2F7D-0DE1-B6B2-C1CD-7645ECAD2C09}"/>
              </a:ext>
            </a:extLst>
          </p:cNvPr>
          <p:cNvCxnSpPr/>
          <p:nvPr userDrawn="1"/>
        </p:nvCxnSpPr>
        <p:spPr>
          <a:xfrm>
            <a:off x="0" y="4040084"/>
            <a:ext cx="12192000"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334668" cy="338554"/>
            <a:chOff x="2653042" y="548831"/>
            <a:chExt cx="3334668"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062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11848128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ndard_Black">
    <p:bg>
      <p:bgPr>
        <a:solidFill>
          <a:srgbClr val="00000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F39498-C5BE-7390-F525-F65875012102}"/>
              </a:ext>
            </a:extLst>
          </p:cNvPr>
          <p:cNvSpPr>
            <a:spLocks noGrp="1"/>
          </p:cNvSpPr>
          <p:nvPr>
            <p:ph type="body" sz="quarter" idx="10" hasCustomPrompt="1"/>
          </p:nvPr>
        </p:nvSpPr>
        <p:spPr>
          <a:xfrm>
            <a:off x="457141" y="802641"/>
            <a:ext cx="9363179" cy="553870"/>
          </a:xfrm>
          <a:prstGeom prst="rect">
            <a:avLst/>
          </a:prstGeom>
          <a:ln w="12700">
            <a:miter lim="400000"/>
          </a:ln>
        </p:spPr>
        <p:txBody>
          <a:bodyPr lIns="0" tIns="0" rIns="0" bIns="0">
            <a:spAutoFit/>
          </a:bodyPr>
          <a:lstStyle>
            <a:lvl1pPr>
              <a:defRPr lang="en-US" sz="3599" kern="0" spc="-144" smtClean="0">
                <a:latin typeface="Graphik"/>
                <a:ea typeface="Graphik"/>
                <a:cs typeface="Graphik"/>
              </a:defRPr>
            </a:lvl1pPr>
            <a:lvl2pPr>
              <a:defRPr lang="en-US" sz="900" kern="1200" smtClean="0">
                <a:solidFill>
                  <a:schemeClr val="tx1"/>
                </a:solidFill>
              </a:defRPr>
            </a:lvl2pPr>
            <a:lvl3pPr>
              <a:defRPr lang="en-US" sz="900" kern="1200" smtClean="0">
                <a:solidFill>
                  <a:schemeClr val="tx1"/>
                </a:solidFill>
              </a:defRPr>
            </a:lvl3pPr>
            <a:lvl4pPr>
              <a:defRPr lang="en-US" sz="900" kern="1200" smtClean="0">
                <a:solidFill>
                  <a:schemeClr val="tx1"/>
                </a:solidFill>
              </a:defRPr>
            </a:lvl4pPr>
            <a:lvl5pPr>
              <a:defRPr lang="en-US" sz="900" kern="1200">
                <a:solidFill>
                  <a:schemeClr val="tx1"/>
                </a:solidFill>
              </a:defRPr>
            </a:lvl5pPr>
          </a:lstStyle>
          <a:p>
            <a:pPr lvl="0" defTabSz="457109" rtl="0" eaLnBrk="1" hangingPunct="0">
              <a:lnSpc>
                <a:spcPct val="100000"/>
              </a:lnSpc>
              <a:spcBef>
                <a:spcPts val="0"/>
              </a:spcBef>
            </a:pPr>
            <a:r>
              <a:rPr lang="en-US"/>
              <a:t>Page title goes here</a:t>
            </a:r>
          </a:p>
        </p:txBody>
      </p:sp>
      <p:sp>
        <p:nvSpPr>
          <p:cNvPr id="9" name="Text Placeholder 8">
            <a:extLst>
              <a:ext uri="{FF2B5EF4-FFF2-40B4-BE49-F238E27FC236}">
                <a16:creationId xmlns:a16="http://schemas.microsoft.com/office/drawing/2014/main" id="{DFB8F2DB-AC23-CB5E-A98A-3889A6B39118}"/>
              </a:ext>
            </a:extLst>
          </p:cNvPr>
          <p:cNvSpPr>
            <a:spLocks noGrp="1"/>
          </p:cNvSpPr>
          <p:nvPr>
            <p:ph type="body" sz="quarter" idx="11" hasCustomPrompt="1"/>
          </p:nvPr>
        </p:nvSpPr>
        <p:spPr>
          <a:xfrm>
            <a:off x="7928764" y="357911"/>
            <a:ext cx="3861173" cy="216982"/>
          </a:xfrm>
          <a:prstGeom prst="rect">
            <a:avLst/>
          </a:prstGeom>
        </p:spPr>
        <p:txBody>
          <a:bodyPr wrap="square" lIns="0" rIns="0">
            <a:spAutoFit/>
          </a:bodyPr>
          <a:lstStyle>
            <a:lvl1pPr algn="r">
              <a:defRPr lang="en-US" sz="900" kern="1200" spc="-25" baseline="0" dirty="0" smtClean="0">
                <a:solidFill>
                  <a:schemeClr val="bg1"/>
                </a:solidFill>
                <a:latin typeface="Graphik"/>
                <a:ea typeface="+mn-ea"/>
                <a:cs typeface="+mn-cs"/>
              </a:defRPr>
            </a:lvl1pPr>
            <a:lvl2pPr>
              <a:defRPr lang="en-US" sz="900" kern="1200" spc="-39" dirty="0" smtClean="0">
                <a:solidFill>
                  <a:schemeClr val="bg1"/>
                </a:solidFill>
                <a:latin typeface="Graphik"/>
                <a:ea typeface="+mn-ea"/>
                <a:cs typeface="+mn-cs"/>
              </a:defRPr>
            </a:lvl2pPr>
            <a:lvl3pPr>
              <a:defRPr lang="en-US" sz="900" kern="1200" spc="-39" dirty="0" smtClean="0">
                <a:solidFill>
                  <a:schemeClr val="bg1"/>
                </a:solidFill>
                <a:latin typeface="Graphik"/>
                <a:ea typeface="+mn-ea"/>
                <a:cs typeface="+mn-cs"/>
              </a:defRPr>
            </a:lvl3pPr>
            <a:lvl4pPr>
              <a:defRPr lang="en-US" sz="900" kern="1200" spc="-39" dirty="0" smtClean="0">
                <a:solidFill>
                  <a:schemeClr val="bg1"/>
                </a:solidFill>
                <a:latin typeface="Graphik"/>
                <a:ea typeface="+mn-ea"/>
                <a:cs typeface="+mn-cs"/>
              </a:defRPr>
            </a:lvl4pPr>
            <a:lvl5pPr>
              <a:defRPr lang="en-US" sz="900" kern="1200" spc="-39" dirty="0">
                <a:solidFill>
                  <a:schemeClr val="bg1"/>
                </a:solidFill>
                <a:latin typeface="Graphik"/>
                <a:ea typeface="+mn-ea"/>
                <a:cs typeface="+mn-cs"/>
              </a:defRPr>
            </a:lvl5pPr>
          </a:lstStyle>
          <a:p>
            <a:pPr lvl="0"/>
            <a:r>
              <a:rPr lang="en-US"/>
              <a:t>Section or page label goes here</a:t>
            </a:r>
          </a:p>
        </p:txBody>
      </p:sp>
      <p:sp>
        <p:nvSpPr>
          <p:cNvPr id="4" name="Copyright© 2022 Accenture. All rights reserved. Accenture Confidential">
            <a:extLst>
              <a:ext uri="{FF2B5EF4-FFF2-40B4-BE49-F238E27FC236}">
                <a16:creationId xmlns:a16="http://schemas.microsoft.com/office/drawing/2014/main" id="{EBBBEAD0-326E-376C-7F10-E519A6563ABF}"/>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fld id="{7F08A3D8-DA14-9649-8A2F-392C915EFE52}" type="slidenum">
              <a:rPr kumimoji="0" lang="en-US" sz="700" b="0" i="0" u="none" strike="noStrike" kern="0" cap="none" spc="0" normalizeH="0" baseline="0" noProof="0" smtClean="0">
                <a:ln>
                  <a:noFill/>
                </a:ln>
                <a:solidFill>
                  <a:srgbClr val="FFFFFF"/>
                </a:solidFill>
                <a:effectLst/>
                <a:uLnTx/>
                <a:uFillTx/>
                <a:latin typeface="Graphik"/>
                <a:sym typeface="Graphik"/>
              </a:rPr>
              <a:pPr marL="457109" marR="0" lvl="0" indent="-457109" algn="r" defTabSz="228554" eaLnBrk="1" fontAlgn="auto" latinLnBrk="0" hangingPunct="1">
                <a:lnSpc>
                  <a:spcPct val="100000"/>
                </a:lnSpc>
                <a:spcBef>
                  <a:spcPts val="0"/>
                </a:spcBef>
                <a:spcAft>
                  <a:spcPts val="0"/>
                </a:spcAft>
                <a:buClrTx/>
                <a:buSzTx/>
                <a:buFontTx/>
                <a:buNone/>
                <a:tabLst/>
                <a:defRPr sz="1400">
                  <a:latin typeface="Graphik"/>
                  <a:ea typeface="Graphik"/>
                  <a:cs typeface="Graphik"/>
                  <a:sym typeface="Graphik"/>
                </a:defRPr>
              </a:pPr>
              <a:t>‹#›</a:t>
            </a:fld>
            <a:endParaRPr kumimoji="0" lang="en-US" sz="700" b="0" i="0" u="none" strike="noStrike" kern="0" cap="none" spc="0" normalizeH="0" baseline="0" noProof="0">
              <a:ln>
                <a:noFill/>
              </a:ln>
              <a:solidFill>
                <a:srgbClr val="FFFFFF"/>
              </a:solidFill>
              <a:effectLst/>
              <a:uLnTx/>
              <a:uFillTx/>
              <a:latin typeface="Graphik"/>
              <a:sym typeface="Graphik"/>
            </a:endParaRPr>
          </a:p>
        </p:txBody>
      </p:sp>
      <p:grpSp>
        <p:nvGrpSpPr>
          <p:cNvPr id="10" name="Group 9">
            <a:extLst>
              <a:ext uri="{FF2B5EF4-FFF2-40B4-BE49-F238E27FC236}">
                <a16:creationId xmlns:a16="http://schemas.microsoft.com/office/drawing/2014/main" id="{01C82871-35AE-C333-13D8-4DD2E686DDD3}"/>
              </a:ext>
            </a:extLst>
          </p:cNvPr>
          <p:cNvGrpSpPr/>
          <p:nvPr userDrawn="1"/>
        </p:nvGrpSpPr>
        <p:grpSpPr>
          <a:xfrm>
            <a:off x="402063" y="297125"/>
            <a:ext cx="3387422" cy="338554"/>
            <a:chOff x="2653042" y="548831"/>
            <a:chExt cx="3387422" cy="338554"/>
          </a:xfrm>
        </p:grpSpPr>
        <p:sp>
          <p:nvSpPr>
            <p:cNvPr id="11" name="TextBox 10">
              <a:extLst>
                <a:ext uri="{FF2B5EF4-FFF2-40B4-BE49-F238E27FC236}">
                  <a16:creationId xmlns:a16="http://schemas.microsoft.com/office/drawing/2014/main" id="{84E14960-F73B-8FDB-F610-4F378EF7E539}"/>
                </a:ext>
              </a:extLst>
            </p:cNvPr>
            <p:cNvSpPr txBox="1"/>
            <p:nvPr userDrawn="1"/>
          </p:nvSpPr>
          <p:spPr>
            <a:xfrm>
              <a:off x="2925133" y="548831"/>
              <a:ext cx="31153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Source Code Pro" panose="020B0309030403020204" pitchFamily="34" charset="0"/>
                </a:rPr>
                <a:t>Enterprise Token Economics </a:t>
              </a:r>
            </a:p>
          </p:txBody>
        </p:sp>
        <p:pic>
          <p:nvPicPr>
            <p:cNvPr id="12" name="Graphic 11">
              <a:extLst>
                <a:ext uri="{FF2B5EF4-FFF2-40B4-BE49-F238E27FC236}">
                  <a16:creationId xmlns:a16="http://schemas.microsoft.com/office/drawing/2014/main" id="{DF24431A-40C4-B90D-6DE5-6CB4080912C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653042" y="579609"/>
              <a:ext cx="272091" cy="276999"/>
            </a:xfrm>
            <a:prstGeom prst="rect">
              <a:avLst/>
            </a:prstGeom>
          </p:spPr>
        </p:pic>
      </p:grpSp>
    </p:spTree>
    <p:extLst>
      <p:ext uri="{BB962C8B-B14F-4D97-AF65-F5344CB8AC3E}">
        <p14:creationId xmlns:p14="http://schemas.microsoft.com/office/powerpoint/2010/main" val="179916206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pyright© 2022 Accenture. All rights reserved. Accenture Confidential">
            <a:extLst>
              <a:ext uri="{FF2B5EF4-FFF2-40B4-BE49-F238E27FC236}">
                <a16:creationId xmlns:a16="http://schemas.microsoft.com/office/drawing/2014/main" id="{8FBBF8F7-222A-9B4B-6D3B-05C530F496AC}"/>
              </a:ext>
            </a:extLst>
          </p:cNvPr>
          <p:cNvSpPr txBox="1"/>
          <p:nvPr userDrawn="1"/>
        </p:nvSpPr>
        <p:spPr>
          <a:xfrm>
            <a:off x="8150508" y="6493839"/>
            <a:ext cx="3106620"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457109" indent="-457109" algn="r" defTabSz="228554">
              <a:lnSpc>
                <a:spcPct val="100000"/>
              </a:lnSpc>
              <a:spcBef>
                <a:spcPts val="0"/>
              </a:spcBef>
              <a:defRPr sz="1400">
                <a:latin typeface="Graphik"/>
                <a:ea typeface="Graphik"/>
                <a:cs typeface="Graphik"/>
                <a:sym typeface="Graphik"/>
              </a:defRPr>
            </a:pPr>
            <a:r>
              <a:rPr lang="en-US" sz="700">
                <a:solidFill>
                  <a:schemeClr val="bg1"/>
                </a:solidFill>
              </a:rPr>
              <a:t>Copyright© 2026 Accenture. All rights reserved. Accenture Confidential</a:t>
            </a:r>
          </a:p>
        </p:txBody>
      </p:sp>
      <p:sp>
        <p:nvSpPr>
          <p:cNvPr id="3" name="Copyright© 2022 Accenture. All rights reserved. Accenture Confidential">
            <a:extLst>
              <a:ext uri="{FF2B5EF4-FFF2-40B4-BE49-F238E27FC236}">
                <a16:creationId xmlns:a16="http://schemas.microsoft.com/office/drawing/2014/main" id="{72746CEF-47ED-BDC5-F37F-9CDC475B81BC}"/>
              </a:ext>
            </a:extLst>
          </p:cNvPr>
          <p:cNvSpPr txBox="1"/>
          <p:nvPr userDrawn="1"/>
        </p:nvSpPr>
        <p:spPr>
          <a:xfrm>
            <a:off x="11510144" y="6493839"/>
            <a:ext cx="279793"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457109" indent="-457109" algn="r" defTabSz="228554">
              <a:lnSpc>
                <a:spcPct val="100000"/>
              </a:lnSpc>
              <a:spcBef>
                <a:spcPts val="0"/>
              </a:spcBef>
              <a:defRPr sz="1400">
                <a:latin typeface="Graphik"/>
                <a:ea typeface="Graphik"/>
                <a:cs typeface="Graphik"/>
                <a:sym typeface="Graphik"/>
              </a:defRPr>
            </a:pPr>
            <a:fld id="{7F08A3D8-DA14-9649-8A2F-392C915EFE52}" type="slidenum">
              <a:rPr lang="en-US" sz="700" smtClean="0">
                <a:solidFill>
                  <a:schemeClr val="bg1"/>
                </a:solidFill>
              </a:rPr>
              <a:pPr marL="457109" indent="-457109" algn="r" defTabSz="228554">
                <a:lnSpc>
                  <a:spcPct val="100000"/>
                </a:lnSpc>
                <a:spcBef>
                  <a:spcPts val="0"/>
                </a:spcBef>
                <a:defRPr sz="1400">
                  <a:latin typeface="Graphik"/>
                  <a:ea typeface="Graphik"/>
                  <a:cs typeface="Graphik"/>
                  <a:sym typeface="Graphik"/>
                </a:defRPr>
              </a:pPr>
              <a:t>‹#›</a:t>
            </a:fld>
            <a:endParaRPr lang="en-US" sz="700">
              <a:solidFill>
                <a:schemeClr val="bg1"/>
              </a:solidFill>
            </a:endParaRPr>
          </a:p>
        </p:txBody>
      </p:sp>
    </p:spTree>
    <p:extLst>
      <p:ext uri="{BB962C8B-B14F-4D97-AF65-F5344CB8AC3E}">
        <p14:creationId xmlns:p14="http://schemas.microsoft.com/office/powerpoint/2010/main" val="5823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l" defTabSz="1734114" latinLnBrk="0">
        <a:lnSpc>
          <a:spcPct val="90000"/>
        </a:lnSpc>
        <a:spcBef>
          <a:spcPts val="800"/>
        </a:spcBef>
        <a:spcAft>
          <a:spcPts val="0"/>
        </a:spcAft>
        <a:buClrTx/>
        <a:buSzTx/>
        <a:buFontTx/>
        <a:buNone/>
        <a:tabLst/>
        <a:defRPr sz="7398" b="0" i="0" u="none" strike="noStrike" cap="none" spc="-443" baseline="0" dirty="0">
          <a:solidFill>
            <a:srgbClr val="FFFFFF"/>
          </a:solidFill>
          <a:uFillTx/>
          <a:latin typeface="+mn-lt"/>
          <a:ea typeface="+mn-ea"/>
          <a:cs typeface="+mn-cs"/>
          <a:sym typeface="Graphik"/>
        </a:defRPr>
      </a:lvl1pPr>
      <a:lvl2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2pPr>
      <a:lvl3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3pPr>
      <a:lvl4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4pPr>
      <a:lvl5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5pPr>
      <a:lvl6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6pPr>
      <a:lvl7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7pPr>
      <a:lvl8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8pPr>
      <a:lvl9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9pPr>
    </p:titleStyle>
    <p:bodyStyle>
      <a:lvl1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1pPr>
      <a:lvl2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p:bodyStyle>
    <p:otherStyle>
      <a:lvl1pPr marL="457063" marR="0" indent="-457063"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1pPr>
      <a:lvl2pPr marL="457063" marR="0" indent="-342797"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2pPr>
      <a:lvl3pPr marL="457063" marR="0" indent="-228531"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3pPr>
      <a:lvl4pPr marL="457063" marR="0" indent="-114266"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4pPr>
      <a:lvl5pPr marL="457063" marR="0" indent="0"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5pPr>
      <a:lvl6pPr marL="457063" marR="0" indent="114266"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6pPr>
      <a:lvl7pPr marL="457063" marR="0" indent="228531"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7pPr>
      <a:lvl8pPr marL="457063" marR="0" indent="342797"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8pPr>
      <a:lvl9pPr marL="457063" marR="0" indent="457063"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9pPr>
    </p:otherStyle>
  </p:txStyles>
  <p:extLst>
    <p:ext uri="{27BBF7A9-308A-43DC-89C8-2F10F3537804}">
      <p15:sldGuideLst xmlns:p15="http://schemas.microsoft.com/office/powerpoint/2012/main">
        <p15:guide id="1" orient="horz" pos="648">
          <p15:clr>
            <a:srgbClr val="F26B43"/>
          </p15:clr>
        </p15:guide>
        <p15:guide id="2" orient="horz" pos="1824">
          <p15:clr>
            <a:srgbClr val="F26B43"/>
          </p15:clr>
        </p15:guide>
        <p15:guide id="3" orient="horz" pos="2192">
          <p15:clr>
            <a:srgbClr val="F26B43"/>
          </p15:clr>
        </p15:guide>
        <p15:guide id="4" orient="horz" pos="3368">
          <p15:clr>
            <a:srgbClr val="F26B43"/>
          </p15:clr>
        </p15:guide>
        <p15:guide id="5" orient="horz" pos="3728">
          <p15:clr>
            <a:srgbClr val="F26B43"/>
          </p15:clr>
        </p15:guide>
        <p15:guide id="6" orient="horz" pos="4912">
          <p15:clr>
            <a:srgbClr val="F26B43"/>
          </p15:clr>
        </p15:guide>
        <p15:guide id="7" orient="horz" pos="5272">
          <p15:clr>
            <a:srgbClr val="F26B43"/>
          </p15:clr>
        </p15:guide>
        <p15:guide id="8" orient="horz" pos="6456">
          <p15:clr>
            <a:srgbClr val="F26B43"/>
          </p15:clr>
        </p15:guide>
        <p15:guide id="9" orient="horz" pos="6816">
          <p15:clr>
            <a:srgbClr val="F26B43"/>
          </p15:clr>
        </p15:guide>
        <p15:guide id="10" orient="horz" pos="7992">
          <p15:clr>
            <a:srgbClr val="F26B43"/>
          </p15:clr>
        </p15:guide>
        <p15:guide id="11" pos="1400">
          <p15:clr>
            <a:srgbClr val="F26B43"/>
          </p15:clr>
        </p15:guide>
        <p15:guide id="12" pos="1712">
          <p15:clr>
            <a:srgbClr val="F26B43"/>
          </p15:clr>
        </p15:guide>
        <p15:guide id="13" pos="2624">
          <p15:clr>
            <a:srgbClr val="F26B43"/>
          </p15:clr>
        </p15:guide>
        <p15:guide id="14" pos="2936">
          <p15:clr>
            <a:srgbClr val="F26B43"/>
          </p15:clr>
        </p15:guide>
        <p15:guide id="15" pos="3848">
          <p15:clr>
            <a:srgbClr val="F26B43"/>
          </p15:clr>
        </p15:guide>
        <p15:guide id="16" pos="4168">
          <p15:clr>
            <a:srgbClr val="F26B43"/>
          </p15:clr>
        </p15:guide>
        <p15:guide id="17" pos="5072">
          <p15:clr>
            <a:srgbClr val="F26B43"/>
          </p15:clr>
        </p15:guide>
        <p15:guide id="18" pos="5392">
          <p15:clr>
            <a:srgbClr val="F26B43"/>
          </p15:clr>
        </p15:guide>
        <p15:guide id="19" pos="6296">
          <p15:clr>
            <a:srgbClr val="F26B43"/>
          </p15:clr>
        </p15:guide>
        <p15:guide id="20" pos="6616">
          <p15:clr>
            <a:srgbClr val="F26B43"/>
          </p15:clr>
        </p15:guide>
        <p15:guide id="21" pos="7520">
          <p15:clr>
            <a:srgbClr val="F26B43"/>
          </p15:clr>
        </p15:guide>
        <p15:guide id="22" pos="7840">
          <p15:clr>
            <a:srgbClr val="F26B43"/>
          </p15:clr>
        </p15:guide>
        <p15:guide id="23" pos="8744">
          <p15:clr>
            <a:srgbClr val="F26B43"/>
          </p15:clr>
        </p15:guide>
        <p15:guide id="24" pos="9064">
          <p15:clr>
            <a:srgbClr val="F26B43"/>
          </p15:clr>
        </p15:guide>
        <p15:guide id="25" pos="9968">
          <p15:clr>
            <a:srgbClr val="F26B43"/>
          </p15:clr>
        </p15:guide>
        <p15:guide id="26" pos="10288">
          <p15:clr>
            <a:srgbClr val="F26B43"/>
          </p15:clr>
        </p15:guide>
        <p15:guide id="27" pos="11192">
          <p15:clr>
            <a:srgbClr val="F26B43"/>
          </p15:clr>
        </p15:guide>
        <p15:guide id="28" pos="11512">
          <p15:clr>
            <a:srgbClr val="F26B43"/>
          </p15:clr>
        </p15:guide>
        <p15:guide id="29" pos="12424">
          <p15:clr>
            <a:srgbClr val="F26B43"/>
          </p15:clr>
        </p15:guide>
        <p15:guide id="30" pos="12736">
          <p15:clr>
            <a:srgbClr val="F26B43"/>
          </p15:clr>
        </p15:guide>
        <p15:guide id="31" pos="13960">
          <p15:clr>
            <a:srgbClr val="F26B43"/>
          </p15:clr>
        </p15:guide>
        <p15:guide id="32" pos="13648">
          <p15:clr>
            <a:srgbClr val="F26B43"/>
          </p15:clr>
        </p15:guide>
        <p15:guide id="33" pos="14872">
          <p15:clr>
            <a:srgbClr val="F26B43"/>
          </p15:clr>
        </p15:guide>
        <p15:guide id="34" pos="4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pyright© 2022 Accenture. All rights reserved. Accenture Confidential">
            <a:extLst>
              <a:ext uri="{FF2B5EF4-FFF2-40B4-BE49-F238E27FC236}">
                <a16:creationId xmlns:a16="http://schemas.microsoft.com/office/drawing/2014/main" id="{8FBBF8F7-222A-9B4B-6D3B-05C530F496AC}"/>
              </a:ext>
            </a:extLst>
          </p:cNvPr>
          <p:cNvSpPr txBox="1"/>
          <p:nvPr userDrawn="1"/>
        </p:nvSpPr>
        <p:spPr>
          <a:xfrm>
            <a:off x="8150508" y="6493839"/>
            <a:ext cx="310662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457109" indent="-457109" algn="r" defTabSz="228554">
              <a:lnSpc>
                <a:spcPct val="100000"/>
              </a:lnSpc>
              <a:spcBef>
                <a:spcPts val="0"/>
              </a:spcBef>
              <a:defRPr sz="1400">
                <a:latin typeface="Graphik"/>
                <a:ea typeface="Graphik"/>
                <a:cs typeface="Graphik"/>
                <a:sym typeface="Graphik"/>
              </a:defRPr>
            </a:pPr>
            <a:r>
              <a:rPr lang="en-US" sz="700">
                <a:solidFill>
                  <a:schemeClr val="bg1"/>
                </a:solidFill>
              </a:rPr>
              <a:t>Copyright© 2026 Accenture. All rights reserved. Accenture Confidential</a:t>
            </a:r>
          </a:p>
        </p:txBody>
      </p:sp>
      <p:sp>
        <p:nvSpPr>
          <p:cNvPr id="3" name="Copyright© 2022 Accenture. All rights reserved. Accenture Confidential">
            <a:extLst>
              <a:ext uri="{FF2B5EF4-FFF2-40B4-BE49-F238E27FC236}">
                <a16:creationId xmlns:a16="http://schemas.microsoft.com/office/drawing/2014/main" id="{72746CEF-47ED-BDC5-F37F-9CDC475B81BC}"/>
              </a:ext>
            </a:extLst>
          </p:cNvPr>
          <p:cNvSpPr txBox="1"/>
          <p:nvPr userDrawn="1"/>
        </p:nvSpPr>
        <p:spPr>
          <a:xfrm>
            <a:off x="11510144" y="6493839"/>
            <a:ext cx="279793"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57109" indent="-457109" algn="r" defTabSz="228554">
              <a:lnSpc>
                <a:spcPct val="100000"/>
              </a:lnSpc>
              <a:spcBef>
                <a:spcPts val="0"/>
              </a:spcBef>
              <a:defRPr sz="1400">
                <a:latin typeface="Graphik"/>
                <a:ea typeface="Graphik"/>
                <a:cs typeface="Graphik"/>
                <a:sym typeface="Graphik"/>
              </a:defRPr>
            </a:pPr>
            <a:fld id="{7F08A3D8-DA14-9649-8A2F-392C915EFE52}" type="slidenum">
              <a:rPr lang="en-US" sz="700" smtClean="0">
                <a:solidFill>
                  <a:schemeClr val="bg1"/>
                </a:solidFill>
              </a:rPr>
              <a:pPr marL="457109" indent="-457109" algn="r" defTabSz="228554">
                <a:lnSpc>
                  <a:spcPct val="100000"/>
                </a:lnSpc>
                <a:spcBef>
                  <a:spcPts val="0"/>
                </a:spcBef>
                <a:defRPr sz="1400">
                  <a:latin typeface="Graphik"/>
                  <a:ea typeface="Graphik"/>
                  <a:cs typeface="Graphik"/>
                  <a:sym typeface="Graphik"/>
                </a:defRPr>
              </a:pPr>
              <a:t>‹#›</a:t>
            </a:fld>
            <a:endParaRPr lang="en-US" sz="700">
              <a:solidFill>
                <a:schemeClr val="bg1"/>
              </a:solidFill>
            </a:endParaRPr>
          </a:p>
        </p:txBody>
      </p:sp>
    </p:spTree>
    <p:extLst>
      <p:ext uri="{BB962C8B-B14F-4D97-AF65-F5344CB8AC3E}">
        <p14:creationId xmlns:p14="http://schemas.microsoft.com/office/powerpoint/2010/main" val="134142079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50" r:id="rId15"/>
    <p:sldLayoutId id="2147483759" r:id="rId16"/>
    <p:sldLayoutId id="2147483826" r:id="rId17"/>
    <p:sldLayoutId id="2147483677" r:id="rId18"/>
    <p:sldLayoutId id="2147483833" r:id="rId19"/>
  </p:sldLayoutIdLst>
  <p:transition spd="med"/>
  <p:txStyles>
    <p:titleStyle>
      <a:lvl1pPr marL="0" marR="0" indent="0" algn="l" defTabSz="1734114" latinLnBrk="0">
        <a:lnSpc>
          <a:spcPct val="90000"/>
        </a:lnSpc>
        <a:spcBef>
          <a:spcPts val="800"/>
        </a:spcBef>
        <a:spcAft>
          <a:spcPts val="0"/>
        </a:spcAft>
        <a:buClrTx/>
        <a:buSzTx/>
        <a:buFontTx/>
        <a:buNone/>
        <a:tabLst/>
        <a:defRPr sz="7398" b="0" i="0" u="none" strike="noStrike" cap="none" spc="-443" baseline="0" dirty="0">
          <a:solidFill>
            <a:srgbClr val="FFFFFF"/>
          </a:solidFill>
          <a:uFillTx/>
          <a:latin typeface="+mn-lt"/>
          <a:ea typeface="+mn-ea"/>
          <a:cs typeface="+mn-cs"/>
          <a:sym typeface="Graphik"/>
        </a:defRPr>
      </a:lvl1pPr>
      <a:lvl2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2pPr>
      <a:lvl3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3pPr>
      <a:lvl4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4pPr>
      <a:lvl5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5pPr>
      <a:lvl6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6pPr>
      <a:lvl7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7pPr>
      <a:lvl8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8pPr>
      <a:lvl9pPr marL="0" marR="0" indent="0" algn="l" defTabSz="1734114" latinLnBrk="0">
        <a:lnSpc>
          <a:spcPct val="90000"/>
        </a:lnSpc>
        <a:spcBef>
          <a:spcPts val="800"/>
        </a:spcBef>
        <a:spcAft>
          <a:spcPts val="0"/>
        </a:spcAft>
        <a:buClrTx/>
        <a:buSzTx/>
        <a:buFontTx/>
        <a:buNone/>
        <a:tabLst/>
        <a:defRPr sz="4399" b="0" i="0" u="none" strike="noStrike" cap="none" spc="-132" baseline="0">
          <a:solidFill>
            <a:srgbClr val="000000"/>
          </a:solidFill>
          <a:uFillTx/>
          <a:latin typeface="Graphik-SemiboldItalic"/>
          <a:ea typeface="Graphik-SemiboldItalic"/>
          <a:cs typeface="Graphik-SemiboldItalic"/>
          <a:sym typeface="Graphik Semibold"/>
        </a:defRPr>
      </a:lvl9pPr>
    </p:titleStyle>
    <p:bodyStyle>
      <a:lvl1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1pPr>
      <a:lvl2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p:bodyStyle>
    <p:otherStyle>
      <a:lvl1pPr marL="457063" marR="0" indent="-457063"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1pPr>
      <a:lvl2pPr marL="457063" marR="0" indent="-342797"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2pPr>
      <a:lvl3pPr marL="457063" marR="0" indent="-228531"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3pPr>
      <a:lvl4pPr marL="457063" marR="0" indent="-114266"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4pPr>
      <a:lvl5pPr marL="457063" marR="0" indent="0"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5pPr>
      <a:lvl6pPr marL="457063" marR="0" indent="114266"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6pPr>
      <a:lvl7pPr marL="457063" marR="0" indent="228531"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7pPr>
      <a:lvl8pPr marL="457063" marR="0" indent="342797"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8pPr>
      <a:lvl9pPr marL="457063" marR="0" indent="457063" algn="r" defTabSz="228531"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Graphik"/>
        </a:defRPr>
      </a:lvl9pPr>
    </p:otherStyle>
  </p:txStyles>
  <p:extLst>
    <p:ext uri="{27BBF7A9-308A-43DC-89C8-2F10F3537804}">
      <p15:sldGuideLst xmlns:p15="http://schemas.microsoft.com/office/powerpoint/2012/main">
        <p15:guide id="1" orient="horz" pos="648">
          <p15:clr>
            <a:srgbClr val="F26B43"/>
          </p15:clr>
        </p15:guide>
        <p15:guide id="2" orient="horz" pos="1824">
          <p15:clr>
            <a:srgbClr val="F26B43"/>
          </p15:clr>
        </p15:guide>
        <p15:guide id="3" orient="horz" pos="2192">
          <p15:clr>
            <a:srgbClr val="F26B43"/>
          </p15:clr>
        </p15:guide>
        <p15:guide id="4" orient="horz" pos="3368">
          <p15:clr>
            <a:srgbClr val="F26B43"/>
          </p15:clr>
        </p15:guide>
        <p15:guide id="5" orient="horz" pos="3728">
          <p15:clr>
            <a:srgbClr val="F26B43"/>
          </p15:clr>
        </p15:guide>
        <p15:guide id="6" orient="horz" pos="4912">
          <p15:clr>
            <a:srgbClr val="F26B43"/>
          </p15:clr>
        </p15:guide>
        <p15:guide id="7" orient="horz" pos="5272">
          <p15:clr>
            <a:srgbClr val="F26B43"/>
          </p15:clr>
        </p15:guide>
        <p15:guide id="8" orient="horz" pos="6456">
          <p15:clr>
            <a:srgbClr val="F26B43"/>
          </p15:clr>
        </p15:guide>
        <p15:guide id="9" orient="horz" pos="6816">
          <p15:clr>
            <a:srgbClr val="F26B43"/>
          </p15:clr>
        </p15:guide>
        <p15:guide id="10" orient="horz" pos="7992">
          <p15:clr>
            <a:srgbClr val="F26B43"/>
          </p15:clr>
        </p15:guide>
        <p15:guide id="11" pos="1400">
          <p15:clr>
            <a:srgbClr val="F26B43"/>
          </p15:clr>
        </p15:guide>
        <p15:guide id="12" pos="1712">
          <p15:clr>
            <a:srgbClr val="F26B43"/>
          </p15:clr>
        </p15:guide>
        <p15:guide id="13" pos="2624">
          <p15:clr>
            <a:srgbClr val="F26B43"/>
          </p15:clr>
        </p15:guide>
        <p15:guide id="14" pos="2936">
          <p15:clr>
            <a:srgbClr val="F26B43"/>
          </p15:clr>
        </p15:guide>
        <p15:guide id="15" pos="3848">
          <p15:clr>
            <a:srgbClr val="F26B43"/>
          </p15:clr>
        </p15:guide>
        <p15:guide id="16" pos="4168">
          <p15:clr>
            <a:srgbClr val="F26B43"/>
          </p15:clr>
        </p15:guide>
        <p15:guide id="17" pos="5072">
          <p15:clr>
            <a:srgbClr val="F26B43"/>
          </p15:clr>
        </p15:guide>
        <p15:guide id="18" pos="5392">
          <p15:clr>
            <a:srgbClr val="F26B43"/>
          </p15:clr>
        </p15:guide>
        <p15:guide id="19" pos="6296">
          <p15:clr>
            <a:srgbClr val="F26B43"/>
          </p15:clr>
        </p15:guide>
        <p15:guide id="20" pos="6616">
          <p15:clr>
            <a:srgbClr val="F26B43"/>
          </p15:clr>
        </p15:guide>
        <p15:guide id="21" pos="7520">
          <p15:clr>
            <a:srgbClr val="F26B43"/>
          </p15:clr>
        </p15:guide>
        <p15:guide id="22" pos="7840">
          <p15:clr>
            <a:srgbClr val="F26B43"/>
          </p15:clr>
        </p15:guide>
        <p15:guide id="23" pos="8744">
          <p15:clr>
            <a:srgbClr val="F26B43"/>
          </p15:clr>
        </p15:guide>
        <p15:guide id="24" pos="9064">
          <p15:clr>
            <a:srgbClr val="F26B43"/>
          </p15:clr>
        </p15:guide>
        <p15:guide id="25" pos="9968">
          <p15:clr>
            <a:srgbClr val="F26B43"/>
          </p15:clr>
        </p15:guide>
        <p15:guide id="26" pos="10288">
          <p15:clr>
            <a:srgbClr val="F26B43"/>
          </p15:clr>
        </p15:guide>
        <p15:guide id="27" pos="11192">
          <p15:clr>
            <a:srgbClr val="F26B43"/>
          </p15:clr>
        </p15:guide>
        <p15:guide id="28" pos="11512">
          <p15:clr>
            <a:srgbClr val="F26B43"/>
          </p15:clr>
        </p15:guide>
        <p15:guide id="29" pos="12424">
          <p15:clr>
            <a:srgbClr val="F26B43"/>
          </p15:clr>
        </p15:guide>
        <p15:guide id="30" pos="12736">
          <p15:clr>
            <a:srgbClr val="F26B43"/>
          </p15:clr>
        </p15:guide>
        <p15:guide id="31" pos="13960">
          <p15:clr>
            <a:srgbClr val="F26B43"/>
          </p15:clr>
        </p15:guide>
        <p15:guide id="32" pos="13648">
          <p15:clr>
            <a:srgbClr val="F26B43"/>
          </p15:clr>
        </p15:guide>
        <p15:guide id="33" pos="14872">
          <p15:clr>
            <a:srgbClr val="F26B43"/>
          </p15:clr>
        </p15:guide>
        <p15:guide id="34" pos="4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5228975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819" r:id="rId12"/>
    <p:sldLayoutId id="21474837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www.gartner.com/en/newsroom/press-releases/2026-05-19-gartner-forecasts-worldwide-ai-spending-to-grow-47-percent-in-2026"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hyperlink" Target="https://techcrunch.com/2026/06/02/uber-caps-employee-ai-spending-after-blowing-through-budget-in-four-months/" TargetMode="External"/><Relationship Id="rId4" Type="http://schemas.openxmlformats.org/officeDocument/2006/relationships/hyperlink" Target="https://www.mavvrik.ai/state-of-ai-cost-governance-repor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E1A0BE-597D-AE95-2B5B-5178FB099B0F}"/>
              </a:ext>
            </a:extLst>
          </p:cNvPr>
          <p:cNvSpPr txBox="1"/>
          <p:nvPr/>
        </p:nvSpPr>
        <p:spPr>
          <a:xfrm>
            <a:off x="686640" y="4003253"/>
            <a:ext cx="10818721" cy="215444"/>
          </a:xfrm>
          <a:prstGeom prst="rect">
            <a:avLst/>
          </a:prstGeom>
          <a:ln w="12700">
            <a:miter lim="400000"/>
          </a:ln>
        </p:spPr>
        <p:txBody>
          <a:bodyPr wrap="square" lIns="0" tIns="0" rIns="0" bIns="0">
            <a:spAutoFit/>
          </a:bodyPr>
          <a:lstStyle>
            <a:lvl1pPr marR="0" lvl="0" indent="0" defTabSz="1734114">
              <a:lnSpc>
                <a:spcPts val="5359"/>
              </a:lnSpc>
              <a:spcBef>
                <a:spcPts val="800"/>
              </a:spcBef>
              <a:spcAft>
                <a:spcPts val="300"/>
              </a:spcAft>
              <a:buClrTx/>
              <a:buSzTx/>
              <a:buFontTx/>
              <a:buNone/>
              <a:tabLst/>
              <a:defRPr lang="en-US" sz="4800" b="0" i="0" u="none" strike="noStrike" kern="0" cap="none" spc="-200" baseline="0" dirty="0">
                <a:solidFill>
                  <a:srgbClr val="FFFFFF"/>
                </a:solidFill>
                <a:uFillTx/>
                <a:latin typeface="Graphik"/>
                <a:ea typeface="Graphik"/>
                <a:cs typeface="Graphik"/>
                <a:sym typeface="Graphik"/>
              </a:defRPr>
            </a:lvl1pPr>
            <a:lvl2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2pPr>
            <a:lvl3pPr marL="1217103" marR="0" indent="-1217103"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3pPr>
            <a:lvl4pPr marL="1228500" marR="0" indent="-1131692"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4pPr>
            <a:lvl5pPr marL="1368378" marR="0" indent="-1185077"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5pPr>
            <a:lvl6pPr marL="1084141" marR="0" indent="-914334"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6pPr>
            <a:lvl7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7pPr>
            <a:lvl8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8pPr>
            <a:lvl9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a:ln>
                  <a:noFill/>
                </a:ln>
                <a:solidFill>
                  <a:srgbClr val="FFFFFF"/>
                </a:solidFill>
                <a:effectLst/>
                <a:uLnTx/>
                <a:uFillTx/>
                <a:latin typeface="Source Code Pro" panose="020B0309030403020204" pitchFamily="34" charset="0"/>
                <a:ea typeface="Source Code Pro" panose="020B0309030403020204" pitchFamily="34" charset="0"/>
                <a:cs typeface="+mn-cs"/>
                <a:sym typeface="Graphik"/>
              </a:rPr>
              <a:t>Consulting Services</a:t>
            </a:r>
          </a:p>
        </p:txBody>
      </p:sp>
      <p:sp>
        <p:nvSpPr>
          <p:cNvPr id="2" name="TextBox 1">
            <a:extLst>
              <a:ext uri="{FF2B5EF4-FFF2-40B4-BE49-F238E27FC236}">
                <a16:creationId xmlns:a16="http://schemas.microsoft.com/office/drawing/2014/main" id="{7B4772D1-3622-979B-2733-D575B166EA44}"/>
              </a:ext>
            </a:extLst>
          </p:cNvPr>
          <p:cNvSpPr txBox="1"/>
          <p:nvPr/>
        </p:nvSpPr>
        <p:spPr>
          <a:xfrm>
            <a:off x="2612571" y="2890046"/>
            <a:ext cx="69668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ource Code Pro" panose="020B0309030403020204" pitchFamily="34" charset="0"/>
                <a:ea typeface="Source Code Pro" panose="020B0309030403020204" pitchFamily="34" charset="0"/>
              </a:rPr>
              <a:t>Token Optimization Services</a:t>
            </a:r>
          </a:p>
        </p:txBody>
      </p:sp>
      <p:pic>
        <p:nvPicPr>
          <p:cNvPr id="5" name="Graphic 4">
            <a:extLst>
              <a:ext uri="{FF2B5EF4-FFF2-40B4-BE49-F238E27FC236}">
                <a16:creationId xmlns:a16="http://schemas.microsoft.com/office/drawing/2014/main" id="{12814CBD-74C1-A7F4-43ED-14B2619EFC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535123" y="1796570"/>
            <a:ext cx="1121751" cy="1141986"/>
          </a:xfrm>
          <a:prstGeom prst="rect">
            <a:avLst/>
          </a:prstGeom>
        </p:spPr>
      </p:pic>
      <p:sp>
        <p:nvSpPr>
          <p:cNvPr id="6" name="TextBox 5">
            <a:extLst>
              <a:ext uri="{FF2B5EF4-FFF2-40B4-BE49-F238E27FC236}">
                <a16:creationId xmlns:a16="http://schemas.microsoft.com/office/drawing/2014/main" id="{4A662630-D138-71DD-CFC2-4A25A6FFAC81}"/>
              </a:ext>
            </a:extLst>
          </p:cNvPr>
          <p:cNvSpPr txBox="1"/>
          <p:nvPr/>
        </p:nvSpPr>
        <p:spPr>
          <a:xfrm>
            <a:off x="5649735" y="5130431"/>
            <a:ext cx="892526" cy="169277"/>
          </a:xfrm>
          <a:prstGeom prst="rect">
            <a:avLst/>
          </a:prstGeom>
          <a:solidFill>
            <a:srgbClr val="FFFFFF"/>
          </a:solidFill>
          <a:ln>
            <a:noFill/>
          </a:ln>
        </p:spPr>
        <p:txBody>
          <a:bodyPr wrap="square" lIns="0" tIns="0" rIns="0" bIns="0" anchor="ctr">
            <a:spAutoFit/>
          </a:bodyPr>
          <a:lstStyle/>
          <a:p>
            <a:pPr marL="0" marR="0" lvl="0" indent="0" algn="ctr" defTabSz="914400" rtl="0" eaLnBrk="1" fontAlgn="base" latinLnBrk="0" hangingPunct="1">
              <a:lnSpc>
                <a:spcPct val="100000"/>
              </a:lnSpc>
              <a:spcBef>
                <a:spcPts val="0"/>
              </a:spcBef>
              <a:spcAft>
                <a:spcPts val="1500"/>
              </a:spcAft>
              <a:buClrTx/>
              <a:buSzTx/>
              <a:buFontTx/>
              <a:buNone/>
              <a:tabLst/>
              <a:defRPr/>
            </a:pPr>
            <a:r>
              <a:rPr kumimoji="0" lang="en-SG" sz="1100" b="1" i="0" u="none" strike="noStrike" kern="0" cap="all" spc="0" normalizeH="0" baseline="0" noProof="0">
                <a:ln>
                  <a:noFill/>
                </a:ln>
                <a:solidFill>
                  <a:srgbClr val="000000"/>
                </a:solidFill>
                <a:effectLst/>
                <a:uLnTx/>
                <a:uFillTx/>
                <a:latin typeface="Graphik"/>
              </a:rPr>
              <a:t>06.02.2026</a:t>
            </a:r>
            <a:endParaRPr kumimoji="0" lang="en-SG" sz="1100" b="1" i="0" u="none" strike="noStrike" kern="0" cap="none" spc="0" normalizeH="0" baseline="0" noProof="0">
              <a:ln>
                <a:noFill/>
              </a:ln>
              <a:solidFill>
                <a:srgbClr val="000000"/>
              </a:solidFill>
              <a:effectLst/>
              <a:uLnTx/>
              <a:uFillTx/>
              <a:latin typeface="Graphik"/>
            </a:endParaRPr>
          </a:p>
        </p:txBody>
      </p:sp>
      <p:sp>
        <p:nvSpPr>
          <p:cNvPr id="4" name="TextBox 3">
            <a:extLst>
              <a:ext uri="{FF2B5EF4-FFF2-40B4-BE49-F238E27FC236}">
                <a16:creationId xmlns:a16="http://schemas.microsoft.com/office/drawing/2014/main" id="{2A6BEBE5-125F-20B4-F814-ACA56526A229}"/>
              </a:ext>
            </a:extLst>
          </p:cNvPr>
          <p:cNvSpPr txBox="1"/>
          <p:nvPr/>
        </p:nvSpPr>
        <p:spPr>
          <a:xfrm>
            <a:off x="686640" y="4501031"/>
            <a:ext cx="10818721" cy="246221"/>
          </a:xfrm>
          <a:prstGeom prst="rect">
            <a:avLst/>
          </a:prstGeom>
          <a:ln w="12700">
            <a:miter lim="400000"/>
          </a:ln>
        </p:spPr>
        <p:txBody>
          <a:bodyPr wrap="square" lIns="0" tIns="0" rIns="0" bIns="0">
            <a:spAutoFit/>
          </a:bodyPr>
          <a:lstStyle>
            <a:lvl1pPr marR="0" lvl="0" indent="0" defTabSz="1734114">
              <a:lnSpc>
                <a:spcPts val="5359"/>
              </a:lnSpc>
              <a:spcBef>
                <a:spcPts val="800"/>
              </a:spcBef>
              <a:spcAft>
                <a:spcPts val="300"/>
              </a:spcAft>
              <a:buClrTx/>
              <a:buSzTx/>
              <a:buFontTx/>
              <a:buNone/>
              <a:tabLst/>
              <a:defRPr lang="en-US" sz="4800" b="0" i="0" u="none" strike="noStrike" kern="0" cap="none" spc="-200" baseline="0" dirty="0">
                <a:solidFill>
                  <a:srgbClr val="FFFFFF"/>
                </a:solidFill>
                <a:uFillTx/>
                <a:latin typeface="Graphik"/>
                <a:ea typeface="Graphik"/>
                <a:cs typeface="Graphik"/>
                <a:sym typeface="Graphik"/>
              </a:defRPr>
            </a:lvl1pPr>
            <a:lvl2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2pPr>
            <a:lvl3pPr marL="1217103" marR="0" indent="-1217103"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3pPr>
            <a:lvl4pPr marL="1228500" marR="0" indent="-1131692"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4pPr>
            <a:lvl5pPr marL="1368378" marR="0" indent="-1185077"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5pPr>
            <a:lvl6pPr marL="1084141" marR="0" indent="-914334"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6pPr>
            <a:lvl7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7pPr>
            <a:lvl8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8pPr>
            <a:lvl9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9pPr>
          </a:lstStyle>
          <a:p>
            <a:pPr marL="0" marR="0" lvl="0" indent="0" algn="ctr" defTabSz="1734114" rtl="0" eaLnBrk="1" fontAlgn="base"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Graphik Light" panose="020B0403030202060203" pitchFamily="34" charset="77"/>
                <a:sym typeface="Graphik"/>
              </a:rPr>
              <a:t>Cost discipline at AI scale. </a:t>
            </a:r>
          </a:p>
        </p:txBody>
      </p:sp>
      <p:sp>
        <p:nvSpPr>
          <p:cNvPr id="8" name="TextBox 7">
            <a:extLst>
              <a:ext uri="{FF2B5EF4-FFF2-40B4-BE49-F238E27FC236}">
                <a16:creationId xmlns:a16="http://schemas.microsoft.com/office/drawing/2014/main" id="{10B62F76-AC10-B713-A031-5450E208DB5D}"/>
              </a:ext>
            </a:extLst>
          </p:cNvPr>
          <p:cNvSpPr txBox="1"/>
          <p:nvPr/>
        </p:nvSpPr>
        <p:spPr>
          <a:xfrm>
            <a:off x="686640" y="4815841"/>
            <a:ext cx="10818721" cy="246221"/>
          </a:xfrm>
          <a:prstGeom prst="rect">
            <a:avLst/>
          </a:prstGeom>
          <a:ln w="12700">
            <a:miter lim="400000"/>
          </a:ln>
        </p:spPr>
        <p:txBody>
          <a:bodyPr wrap="square" lIns="0" tIns="0" rIns="0" bIns="0">
            <a:spAutoFit/>
          </a:bodyPr>
          <a:lstStyle>
            <a:lvl1pPr marR="0" lvl="0" indent="0" defTabSz="1734114">
              <a:lnSpc>
                <a:spcPts val="5359"/>
              </a:lnSpc>
              <a:spcBef>
                <a:spcPts val="800"/>
              </a:spcBef>
              <a:spcAft>
                <a:spcPts val="300"/>
              </a:spcAft>
              <a:buClrTx/>
              <a:buSzTx/>
              <a:buFontTx/>
              <a:buNone/>
              <a:tabLst/>
              <a:defRPr lang="en-US" sz="4800" b="0" i="0" u="none" strike="noStrike" kern="0" cap="none" spc="-200" baseline="0" dirty="0">
                <a:solidFill>
                  <a:srgbClr val="FFFFFF"/>
                </a:solidFill>
                <a:uFillTx/>
                <a:latin typeface="Graphik"/>
                <a:ea typeface="Graphik"/>
                <a:cs typeface="Graphik"/>
                <a:sym typeface="Graphik"/>
              </a:defRPr>
            </a:lvl1pPr>
            <a:lvl2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2pPr>
            <a:lvl3pPr marL="1217103" marR="0" indent="-1217103"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3pPr>
            <a:lvl4pPr marL="1228500" marR="0" indent="-1131692"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4pPr>
            <a:lvl5pPr marL="1368378" marR="0" indent="-1185077"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5pPr>
            <a:lvl6pPr marL="1084141" marR="0" indent="-914334" defTabSz="1734114">
              <a:lnSpc>
                <a:spcPct val="90000"/>
              </a:lnSpc>
              <a:spcBef>
                <a:spcPts val="800"/>
              </a:spcBef>
              <a:spcAft>
                <a:spcPts val="0"/>
              </a:spcAft>
              <a:buClrTx/>
              <a:buSzPct val="100000"/>
              <a:buFontTx/>
              <a:buChar char="•"/>
              <a:tabLst/>
              <a:defRPr sz="7398" b="0" i="0" u="none" strike="noStrike" cap="none" spc="-443" baseline="0">
                <a:solidFill>
                  <a:srgbClr val="FFFFFF"/>
                </a:solidFill>
                <a:uFillTx/>
                <a:sym typeface="Graphik"/>
              </a:defRPr>
            </a:lvl6pPr>
            <a:lvl7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7pPr>
            <a:lvl8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8pPr>
            <a:lvl9pPr marL="0" marR="0" indent="0" defTabSz="1734114">
              <a:lnSpc>
                <a:spcPct val="90000"/>
              </a:lnSpc>
              <a:spcBef>
                <a:spcPts val="800"/>
              </a:spcBef>
              <a:spcAft>
                <a:spcPts val="0"/>
              </a:spcAft>
              <a:buClrTx/>
              <a:buSzTx/>
              <a:buFontTx/>
              <a:buNone/>
              <a:tabLst/>
              <a:defRPr sz="7398" b="0" i="0" u="none" strike="noStrike" cap="none" spc="-443" baseline="0">
                <a:solidFill>
                  <a:srgbClr val="FFFFFF"/>
                </a:solidFill>
                <a:uFillTx/>
                <a:sym typeface="Graphik"/>
              </a:defRPr>
            </a:lvl9pPr>
          </a:lstStyle>
          <a:p>
            <a:pPr marL="0" marR="0" lvl="0" indent="0" algn="ctr" defTabSz="1734114" rtl="0" eaLnBrk="1" fontAlgn="base" latinLnBrk="0" hangingPunct="1">
              <a:lnSpc>
                <a:spcPct val="100000"/>
              </a:lnSpc>
              <a:spcBef>
                <a:spcPts val="0"/>
              </a:spcBef>
              <a:spcAft>
                <a:spcPts val="0"/>
              </a:spcAft>
              <a:buClrTx/>
              <a:buSzTx/>
              <a:buFontTx/>
              <a:buNone/>
              <a:tabLst/>
              <a:defRPr/>
            </a:pPr>
            <a:r>
              <a:rPr kumimoji="0" lang="en-SG" sz="1600" b="0" i="0" u="none" strike="noStrike" kern="0" cap="none" spc="0" normalizeH="0" baseline="0" noProof="0">
                <a:ln>
                  <a:noFill/>
                </a:ln>
                <a:solidFill>
                  <a:srgbClr val="FFFFFF"/>
                </a:solidFill>
                <a:effectLst/>
                <a:uLnTx/>
                <a:uFillTx/>
                <a:latin typeface="Graphik"/>
                <a:sym typeface="Graphik"/>
              </a:rPr>
              <a:t>Advanced AI Competency </a:t>
            </a:r>
            <a:r>
              <a:rPr kumimoji="0" lang="en-SG" sz="1600" b="0" i="0" u="none" strike="noStrike" kern="0" cap="none" spc="0" normalizeH="0" baseline="0" noProof="0" err="1">
                <a:ln>
                  <a:noFill/>
                </a:ln>
                <a:solidFill>
                  <a:srgbClr val="FFFFFF"/>
                </a:solidFill>
                <a:effectLst/>
                <a:uLnTx/>
                <a:uFillTx/>
                <a:latin typeface="Graphik"/>
                <a:sym typeface="Graphik"/>
              </a:rPr>
              <a:t>Center</a:t>
            </a:r>
            <a:endParaRPr kumimoji="0" lang="en-SG" sz="1600" b="0" i="0" u="none" strike="noStrike" kern="0" cap="none" spc="0" normalizeH="0" baseline="0" noProof="0">
              <a:ln>
                <a:noFill/>
              </a:ln>
              <a:solidFill>
                <a:srgbClr val="FFFFFF"/>
              </a:solidFill>
              <a:effectLst/>
              <a:uLnTx/>
              <a:uFillTx/>
              <a:latin typeface="Graphik"/>
              <a:sym typeface="Graphik"/>
            </a:endParaRPr>
          </a:p>
        </p:txBody>
      </p:sp>
    </p:spTree>
    <p:extLst>
      <p:ext uri="{BB962C8B-B14F-4D97-AF65-F5344CB8AC3E}">
        <p14:creationId xmlns:p14="http://schemas.microsoft.com/office/powerpoint/2010/main" val="152350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D039-1052-6019-D145-210294DA9F26}"/>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E2C2AD4-BF30-246E-C0A3-25EE3C38522A}"/>
              </a:ext>
            </a:extLst>
          </p:cNvPr>
          <p:cNvSpPr>
            <a:spLocks noGrp="1"/>
          </p:cNvSpPr>
          <p:nvPr>
            <p:ph type="body" sz="quarter" idx="10"/>
          </p:nvPr>
        </p:nvSpPr>
        <p:spPr>
          <a:xfrm>
            <a:off x="457141" y="802641"/>
            <a:ext cx="11476241" cy="443198"/>
          </a:xfrm>
        </p:spPr>
        <p:txBody>
          <a:bodyPr/>
          <a:lstStyle/>
          <a:p>
            <a:r>
              <a:rPr lang="en-US" sz="3200">
                <a:solidFill>
                  <a:schemeClr val="bg1"/>
                </a:solidFill>
              </a:rPr>
              <a:t>These levers have demonstrated real outcomes</a:t>
            </a:r>
            <a:endParaRPr lang="en-US" sz="3200">
              <a:solidFill>
                <a:schemeClr val="accent3"/>
              </a:solidFill>
            </a:endParaRPr>
          </a:p>
        </p:txBody>
      </p:sp>
      <p:sp>
        <p:nvSpPr>
          <p:cNvPr id="71" name="TextBox 70">
            <a:extLst>
              <a:ext uri="{FF2B5EF4-FFF2-40B4-BE49-F238E27FC236}">
                <a16:creationId xmlns:a16="http://schemas.microsoft.com/office/drawing/2014/main" id="{EBA006CD-95A5-AE47-2232-F6AF57C5A502}"/>
              </a:ext>
            </a:extLst>
          </p:cNvPr>
          <p:cNvSpPr txBox="1"/>
          <p:nvPr/>
        </p:nvSpPr>
        <p:spPr>
          <a:xfrm>
            <a:off x="-702527" y="3253509"/>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20" name="TextBox 19">
            <a:extLst>
              <a:ext uri="{FF2B5EF4-FFF2-40B4-BE49-F238E27FC236}">
                <a16:creationId xmlns:a16="http://schemas.microsoft.com/office/drawing/2014/main" id="{A2D1827F-610F-C747-3691-C7127469A738}"/>
              </a:ext>
            </a:extLst>
          </p:cNvPr>
          <p:cNvSpPr txBox="1"/>
          <p:nvPr/>
        </p:nvSpPr>
        <p:spPr>
          <a:xfrm>
            <a:off x="-702527" y="3253509"/>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3" name="TextBox 2">
            <a:extLst>
              <a:ext uri="{FF2B5EF4-FFF2-40B4-BE49-F238E27FC236}">
                <a16:creationId xmlns:a16="http://schemas.microsoft.com/office/drawing/2014/main" id="{57530C59-A3C5-5A13-C5D2-9122C8657C2C}"/>
              </a:ext>
            </a:extLst>
          </p:cNvPr>
          <p:cNvSpPr txBox="1"/>
          <p:nvPr/>
        </p:nvSpPr>
        <p:spPr>
          <a:xfrm>
            <a:off x="384048" y="1338349"/>
            <a:ext cx="2926080" cy="224089"/>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sz="1050" b="1" i="0" u="none" strike="noStrike" kern="1200" cap="none" spc="0" normalizeH="0" baseline="0" noProof="0">
                <a:ln>
                  <a:noFill/>
                </a:ln>
                <a:solidFill>
                  <a:srgbClr val="A34DFF">
                    <a:lumMod val="20000"/>
                    <a:lumOff val="80000"/>
                  </a:srgbClr>
                </a:solidFill>
                <a:effectLst/>
                <a:uLnTx/>
                <a:uFillTx/>
                <a:latin typeface="Source Code Pro Semibold" panose="020B0509030403020204" pitchFamily="49" charset="0"/>
                <a:ea typeface="Source Code Pro Semibold" panose="020B0509030403020204" pitchFamily="49" charset="0"/>
                <a:cs typeface="Calibri" pitchFamily="34" charset="-120"/>
              </a:rPr>
              <a:t>LEVER</a:t>
            </a:r>
          </a:p>
        </p:txBody>
      </p:sp>
      <p:sp>
        <p:nvSpPr>
          <p:cNvPr id="8" name="Rectangle 7">
            <a:extLst>
              <a:ext uri="{FF2B5EF4-FFF2-40B4-BE49-F238E27FC236}">
                <a16:creationId xmlns:a16="http://schemas.microsoft.com/office/drawing/2014/main" id="{5A0D9870-E7BC-C02D-34BE-E5B07E03440A}"/>
              </a:ext>
            </a:extLst>
          </p:cNvPr>
          <p:cNvSpPr/>
          <p:nvPr/>
        </p:nvSpPr>
        <p:spPr>
          <a:xfrm>
            <a:off x="384048" y="1648006"/>
            <a:ext cx="11338560" cy="20644"/>
          </a:xfrm>
          <a:prstGeom prst="rect">
            <a:avLst/>
          </a:prstGeom>
          <a:solidFill>
            <a:srgbClr val="A1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grpSp>
        <p:nvGrpSpPr>
          <p:cNvPr id="80" name="Group 79">
            <a:extLst>
              <a:ext uri="{FF2B5EF4-FFF2-40B4-BE49-F238E27FC236}">
                <a16:creationId xmlns:a16="http://schemas.microsoft.com/office/drawing/2014/main" id="{8FAE0AAB-DC7A-E811-03FA-A460A57ECC97}"/>
              </a:ext>
            </a:extLst>
          </p:cNvPr>
          <p:cNvGrpSpPr/>
          <p:nvPr/>
        </p:nvGrpSpPr>
        <p:grpSpPr>
          <a:xfrm>
            <a:off x="384048" y="1751224"/>
            <a:ext cx="2907792" cy="709455"/>
            <a:chOff x="384048" y="2285999"/>
            <a:chExt cx="2907792" cy="628493"/>
          </a:xfrm>
        </p:grpSpPr>
        <p:sp>
          <p:nvSpPr>
            <p:cNvPr id="9" name="TextBox 8">
              <a:extLst>
                <a:ext uri="{FF2B5EF4-FFF2-40B4-BE49-F238E27FC236}">
                  <a16:creationId xmlns:a16="http://schemas.microsoft.com/office/drawing/2014/main" id="{D36B6164-5201-79A6-0683-056938E7CEC9}"/>
                </a:ext>
              </a:extLst>
            </p:cNvPr>
            <p:cNvSpPr txBox="1"/>
            <p:nvPr/>
          </p:nvSpPr>
          <p:spPr>
            <a:xfrm>
              <a:off x="384048" y="2285999"/>
              <a:ext cx="365760" cy="365760"/>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A100FF"/>
                  </a:solidFill>
                  <a:effectLst/>
                  <a:uLnTx/>
                  <a:uFillTx/>
                  <a:latin typeface="Segoe UI"/>
                </a:rPr>
                <a:t>01</a:t>
              </a:r>
            </a:p>
          </p:txBody>
        </p:sp>
        <p:sp>
          <p:nvSpPr>
            <p:cNvPr id="10" name="TextBox 9">
              <a:extLst>
                <a:ext uri="{FF2B5EF4-FFF2-40B4-BE49-F238E27FC236}">
                  <a16:creationId xmlns:a16="http://schemas.microsoft.com/office/drawing/2014/main" id="{6DBF7E37-600E-B8F1-D4D1-879FBF5816BB}"/>
                </a:ext>
              </a:extLst>
            </p:cNvPr>
            <p:cNvSpPr txBox="1"/>
            <p:nvPr/>
          </p:nvSpPr>
          <p:spPr>
            <a:xfrm>
              <a:off x="822960" y="2554590"/>
              <a:ext cx="2039510" cy="35990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C2A3FF"/>
                  </a:solidFill>
                  <a:effectLst/>
                  <a:uLnTx/>
                  <a:uFillTx/>
                  <a:latin typeface="Graphik"/>
                </a:rPr>
                <a:t>"Who is using what, and should they be?"</a:t>
              </a:r>
            </a:p>
          </p:txBody>
        </p:sp>
        <p:sp>
          <p:nvSpPr>
            <p:cNvPr id="12" name="TextBox 11">
              <a:extLst>
                <a:ext uri="{FF2B5EF4-FFF2-40B4-BE49-F238E27FC236}">
                  <a16:creationId xmlns:a16="http://schemas.microsoft.com/office/drawing/2014/main" id="{8AEFA8A6-B910-C6EF-76FB-57C48C1E25D7}"/>
                </a:ext>
              </a:extLst>
            </p:cNvPr>
            <p:cNvSpPr txBox="1"/>
            <p:nvPr/>
          </p:nvSpPr>
          <p:spPr>
            <a:xfrm>
              <a:off x="822960" y="2338433"/>
              <a:ext cx="2468880" cy="22357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Graphik Semibold" panose="020B0503030202060203" pitchFamily="34" charset="77"/>
                </a:rPr>
                <a:t>Usage Insights</a:t>
              </a:r>
              <a:endPar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ndParaRPr>
            </a:p>
          </p:txBody>
        </p:sp>
      </p:grpSp>
      <p:sp>
        <p:nvSpPr>
          <p:cNvPr id="16" name="Rectangle 15">
            <a:extLst>
              <a:ext uri="{FF2B5EF4-FFF2-40B4-BE49-F238E27FC236}">
                <a16:creationId xmlns:a16="http://schemas.microsoft.com/office/drawing/2014/main" id="{99D62672-008A-435A-3987-16163CCCC5CC}"/>
              </a:ext>
            </a:extLst>
          </p:cNvPr>
          <p:cNvSpPr/>
          <p:nvPr/>
        </p:nvSpPr>
        <p:spPr>
          <a:xfrm>
            <a:off x="384048" y="2612074"/>
            <a:ext cx="11338560" cy="10322"/>
          </a:xfrm>
          <a:prstGeom prst="rect">
            <a:avLst/>
          </a:prstGeom>
          <a:solidFill>
            <a:srgbClr val="555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grpSp>
        <p:nvGrpSpPr>
          <p:cNvPr id="81" name="Group 80">
            <a:extLst>
              <a:ext uri="{FF2B5EF4-FFF2-40B4-BE49-F238E27FC236}">
                <a16:creationId xmlns:a16="http://schemas.microsoft.com/office/drawing/2014/main" id="{C73A4F64-5277-07B4-4922-5CD51FFECF40}"/>
              </a:ext>
            </a:extLst>
          </p:cNvPr>
          <p:cNvGrpSpPr/>
          <p:nvPr/>
        </p:nvGrpSpPr>
        <p:grpSpPr>
          <a:xfrm>
            <a:off x="384048" y="2711326"/>
            <a:ext cx="2907792" cy="704762"/>
            <a:chOff x="384048" y="3196246"/>
            <a:chExt cx="2907792" cy="624335"/>
          </a:xfrm>
        </p:grpSpPr>
        <p:sp>
          <p:nvSpPr>
            <p:cNvPr id="17" name="TextBox 16">
              <a:extLst>
                <a:ext uri="{FF2B5EF4-FFF2-40B4-BE49-F238E27FC236}">
                  <a16:creationId xmlns:a16="http://schemas.microsoft.com/office/drawing/2014/main" id="{FC418289-9753-E98C-EFDD-200F2D9C9400}"/>
                </a:ext>
              </a:extLst>
            </p:cNvPr>
            <p:cNvSpPr txBox="1"/>
            <p:nvPr/>
          </p:nvSpPr>
          <p:spPr>
            <a:xfrm>
              <a:off x="384048" y="3196246"/>
              <a:ext cx="365760" cy="365760"/>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A100FF"/>
                  </a:solidFill>
                  <a:effectLst/>
                  <a:uLnTx/>
                  <a:uFillTx/>
                  <a:latin typeface="Segoe UI"/>
                </a:rPr>
                <a:t>02</a:t>
              </a:r>
            </a:p>
          </p:txBody>
        </p:sp>
        <p:sp>
          <p:nvSpPr>
            <p:cNvPr id="18" name="TextBox 17">
              <a:extLst>
                <a:ext uri="{FF2B5EF4-FFF2-40B4-BE49-F238E27FC236}">
                  <a16:creationId xmlns:a16="http://schemas.microsoft.com/office/drawing/2014/main" id="{149F30AD-4B44-F93B-3DDA-0B0EF1E6F618}"/>
                </a:ext>
              </a:extLst>
            </p:cNvPr>
            <p:cNvSpPr txBox="1"/>
            <p:nvPr/>
          </p:nvSpPr>
          <p:spPr>
            <a:xfrm>
              <a:off x="822960" y="3460679"/>
              <a:ext cx="2468880" cy="35990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C2A3FF"/>
                  </a:solidFill>
                  <a:effectLst/>
                  <a:uLnTx/>
                  <a:uFillTx/>
                  <a:latin typeface="Graphik"/>
                </a:rPr>
                <a:t>"Is everyone on the right license?"</a:t>
              </a:r>
            </a:p>
          </p:txBody>
        </p:sp>
        <p:sp>
          <p:nvSpPr>
            <p:cNvPr id="19" name="TextBox 18">
              <a:extLst>
                <a:ext uri="{FF2B5EF4-FFF2-40B4-BE49-F238E27FC236}">
                  <a16:creationId xmlns:a16="http://schemas.microsoft.com/office/drawing/2014/main" id="{7B3CDED8-7300-261B-BD25-37327185AAE1}"/>
                </a:ext>
              </a:extLst>
            </p:cNvPr>
            <p:cNvSpPr txBox="1"/>
            <p:nvPr/>
          </p:nvSpPr>
          <p:spPr>
            <a:xfrm>
              <a:off x="822960" y="3244524"/>
              <a:ext cx="2468880" cy="22357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Graphik Semibold" panose="020B0503030202060203" pitchFamily="34" charset="77"/>
                </a:rPr>
                <a:t>License Right-sizing</a:t>
              </a:r>
              <a:endPar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ndParaRPr>
            </a:p>
          </p:txBody>
        </p:sp>
      </p:grpSp>
      <p:sp>
        <p:nvSpPr>
          <p:cNvPr id="32" name="Rectangle 31">
            <a:extLst>
              <a:ext uri="{FF2B5EF4-FFF2-40B4-BE49-F238E27FC236}">
                <a16:creationId xmlns:a16="http://schemas.microsoft.com/office/drawing/2014/main" id="{6BE5CFA1-9B17-98C1-6553-6B4A90708921}"/>
              </a:ext>
            </a:extLst>
          </p:cNvPr>
          <p:cNvSpPr/>
          <p:nvPr/>
        </p:nvSpPr>
        <p:spPr>
          <a:xfrm>
            <a:off x="384048" y="3565820"/>
            <a:ext cx="11338560" cy="10322"/>
          </a:xfrm>
          <a:prstGeom prst="rect">
            <a:avLst/>
          </a:prstGeom>
          <a:solidFill>
            <a:srgbClr val="555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grpSp>
        <p:nvGrpSpPr>
          <p:cNvPr id="82" name="Group 81">
            <a:extLst>
              <a:ext uri="{FF2B5EF4-FFF2-40B4-BE49-F238E27FC236}">
                <a16:creationId xmlns:a16="http://schemas.microsoft.com/office/drawing/2014/main" id="{607DEF5C-D4F0-60E1-F00F-021FC3236E05}"/>
              </a:ext>
            </a:extLst>
          </p:cNvPr>
          <p:cNvGrpSpPr/>
          <p:nvPr/>
        </p:nvGrpSpPr>
        <p:grpSpPr>
          <a:xfrm>
            <a:off x="384048" y="3666727"/>
            <a:ext cx="2907792" cy="704132"/>
            <a:chOff x="384048" y="4019764"/>
            <a:chExt cx="2907792" cy="623778"/>
          </a:xfrm>
        </p:grpSpPr>
        <p:sp>
          <p:nvSpPr>
            <p:cNvPr id="34" name="TextBox 33">
              <a:extLst>
                <a:ext uri="{FF2B5EF4-FFF2-40B4-BE49-F238E27FC236}">
                  <a16:creationId xmlns:a16="http://schemas.microsoft.com/office/drawing/2014/main" id="{74E58754-18DC-BE85-87E8-15A8DAAA9C00}"/>
                </a:ext>
              </a:extLst>
            </p:cNvPr>
            <p:cNvSpPr txBox="1"/>
            <p:nvPr/>
          </p:nvSpPr>
          <p:spPr>
            <a:xfrm>
              <a:off x="384048" y="4019764"/>
              <a:ext cx="365760" cy="365760"/>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A100FF"/>
                  </a:solidFill>
                  <a:effectLst/>
                  <a:uLnTx/>
                  <a:uFillTx/>
                  <a:latin typeface="Segoe UI"/>
                </a:rPr>
                <a:t>03</a:t>
              </a:r>
            </a:p>
          </p:txBody>
        </p:sp>
        <p:sp>
          <p:nvSpPr>
            <p:cNvPr id="36" name="TextBox 35">
              <a:extLst>
                <a:ext uri="{FF2B5EF4-FFF2-40B4-BE49-F238E27FC236}">
                  <a16:creationId xmlns:a16="http://schemas.microsoft.com/office/drawing/2014/main" id="{531F542E-BEF5-50AE-F9A7-DF5CEC18FB48}"/>
                </a:ext>
              </a:extLst>
            </p:cNvPr>
            <p:cNvSpPr txBox="1"/>
            <p:nvPr/>
          </p:nvSpPr>
          <p:spPr>
            <a:xfrm>
              <a:off x="822960" y="4283639"/>
              <a:ext cx="2132276" cy="359903"/>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C2A3FF"/>
                  </a:solidFill>
                  <a:effectLst/>
                  <a:uLnTx/>
                  <a:uFillTx/>
                  <a:latin typeface="Graphik"/>
                </a:rPr>
                <a:t>"Can I see cost and performance in real time?"</a:t>
              </a:r>
            </a:p>
          </p:txBody>
        </p:sp>
        <p:sp>
          <p:nvSpPr>
            <p:cNvPr id="37" name="TextBox 36">
              <a:extLst>
                <a:ext uri="{FF2B5EF4-FFF2-40B4-BE49-F238E27FC236}">
                  <a16:creationId xmlns:a16="http://schemas.microsoft.com/office/drawing/2014/main" id="{FF7FEFC7-B3C9-2C5B-8C85-47DED1B493F5}"/>
                </a:ext>
              </a:extLst>
            </p:cNvPr>
            <p:cNvSpPr txBox="1"/>
            <p:nvPr/>
          </p:nvSpPr>
          <p:spPr>
            <a:xfrm>
              <a:off x="822960" y="4067484"/>
              <a:ext cx="2468880" cy="22357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Graphik Semibold" panose="020B0503030202060203" pitchFamily="34" charset="77"/>
                </a:rPr>
                <a:t>Always-on Monitoring</a:t>
              </a:r>
              <a:endPar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ndParaRPr>
            </a:p>
          </p:txBody>
        </p:sp>
      </p:grpSp>
      <p:sp>
        <p:nvSpPr>
          <p:cNvPr id="62" name="Rectangle 61">
            <a:extLst>
              <a:ext uri="{FF2B5EF4-FFF2-40B4-BE49-F238E27FC236}">
                <a16:creationId xmlns:a16="http://schemas.microsoft.com/office/drawing/2014/main" id="{E0ACDCB4-3717-045D-2D9C-86A4F56F10EB}"/>
              </a:ext>
            </a:extLst>
          </p:cNvPr>
          <p:cNvSpPr/>
          <p:nvPr/>
        </p:nvSpPr>
        <p:spPr>
          <a:xfrm>
            <a:off x="384048" y="4519566"/>
            <a:ext cx="11338560" cy="10322"/>
          </a:xfrm>
          <a:prstGeom prst="rect">
            <a:avLst/>
          </a:prstGeom>
          <a:solidFill>
            <a:srgbClr val="555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grpSp>
        <p:nvGrpSpPr>
          <p:cNvPr id="83" name="Group 82">
            <a:extLst>
              <a:ext uri="{FF2B5EF4-FFF2-40B4-BE49-F238E27FC236}">
                <a16:creationId xmlns:a16="http://schemas.microsoft.com/office/drawing/2014/main" id="{6C3CC366-C97B-7B58-246F-F4C3A475EDC7}"/>
              </a:ext>
            </a:extLst>
          </p:cNvPr>
          <p:cNvGrpSpPr/>
          <p:nvPr/>
        </p:nvGrpSpPr>
        <p:grpSpPr>
          <a:xfrm>
            <a:off x="384048" y="4625726"/>
            <a:ext cx="2907792" cy="694913"/>
            <a:chOff x="384048" y="4850892"/>
            <a:chExt cx="2907792" cy="615610"/>
          </a:xfrm>
        </p:grpSpPr>
        <p:sp>
          <p:nvSpPr>
            <p:cNvPr id="63" name="TextBox 62">
              <a:extLst>
                <a:ext uri="{FF2B5EF4-FFF2-40B4-BE49-F238E27FC236}">
                  <a16:creationId xmlns:a16="http://schemas.microsoft.com/office/drawing/2014/main" id="{6598571D-A216-1AF9-9719-EB56EF8DBF13}"/>
                </a:ext>
              </a:extLst>
            </p:cNvPr>
            <p:cNvSpPr txBox="1"/>
            <p:nvPr/>
          </p:nvSpPr>
          <p:spPr>
            <a:xfrm>
              <a:off x="384048" y="4850892"/>
              <a:ext cx="365760" cy="365760"/>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A100FF"/>
                  </a:solidFill>
                  <a:effectLst/>
                  <a:uLnTx/>
                  <a:uFillTx/>
                  <a:latin typeface="Segoe UI"/>
                </a:rPr>
                <a:t>04</a:t>
              </a:r>
            </a:p>
          </p:txBody>
        </p:sp>
        <p:sp>
          <p:nvSpPr>
            <p:cNvPr id="64" name="TextBox 63">
              <a:extLst>
                <a:ext uri="{FF2B5EF4-FFF2-40B4-BE49-F238E27FC236}">
                  <a16:creationId xmlns:a16="http://schemas.microsoft.com/office/drawing/2014/main" id="{46EDCE8D-C2F4-113E-B0F6-BEC383BC9E09}"/>
                </a:ext>
              </a:extLst>
            </p:cNvPr>
            <p:cNvSpPr txBox="1"/>
            <p:nvPr/>
          </p:nvSpPr>
          <p:spPr>
            <a:xfrm>
              <a:off x="822960" y="5106600"/>
              <a:ext cx="2132276" cy="35990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C2A3FF"/>
                  </a:solidFill>
                  <a:effectLst/>
                  <a:uLnTx/>
                  <a:uFillTx/>
                  <a:latin typeface="Graphik"/>
                </a:rPr>
                <a:t>"Am I using the right model for the right task?"</a:t>
              </a:r>
            </a:p>
          </p:txBody>
        </p:sp>
        <p:sp>
          <p:nvSpPr>
            <p:cNvPr id="65" name="TextBox 64">
              <a:extLst>
                <a:ext uri="{FF2B5EF4-FFF2-40B4-BE49-F238E27FC236}">
                  <a16:creationId xmlns:a16="http://schemas.microsoft.com/office/drawing/2014/main" id="{8D510DBE-5948-370E-493B-4CC6253ABF88}"/>
                </a:ext>
              </a:extLst>
            </p:cNvPr>
            <p:cNvSpPr txBox="1"/>
            <p:nvPr/>
          </p:nvSpPr>
          <p:spPr>
            <a:xfrm>
              <a:off x="822960" y="4890445"/>
              <a:ext cx="2468880" cy="22357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Graphik Semibold" panose="020B0503030202060203" pitchFamily="34" charset="77"/>
                </a:rPr>
                <a:t>Model </a:t>
              </a:r>
              <a:r>
                <a:rPr kumimoji="0" lang="en-US" sz="1400" b="1" i="0" u="none" strike="noStrike" kern="1200" cap="none" spc="0" normalizeH="0" baseline="0" noProof="0">
                  <a:ln>
                    <a:noFill/>
                  </a:ln>
                  <a:solidFill>
                    <a:srgbClr val="FFFFFF"/>
                  </a:solidFill>
                  <a:effectLst/>
                  <a:uLnTx/>
                  <a:uFillTx/>
                  <a:latin typeface="Graphik Semibold" panose="020B0503030202060203" pitchFamily="34" charset="77"/>
                </a:rPr>
                <a:t>F</a:t>
              </a:r>
              <a:r>
                <a:rPr kumimoji="0" sz="1400" b="1" i="0" u="none" strike="noStrike" kern="1200" cap="none" spc="0" normalizeH="0" baseline="0" noProof="0">
                  <a:ln>
                    <a:noFill/>
                  </a:ln>
                  <a:solidFill>
                    <a:srgbClr val="FFFFFF"/>
                  </a:solidFill>
                  <a:effectLst/>
                  <a:uLnTx/>
                  <a:uFillTx/>
                  <a:latin typeface="Graphik Semibold" panose="020B0503030202060203" pitchFamily="34" charset="77"/>
                </a:rPr>
                <a:t>it</a:t>
              </a:r>
            </a:p>
          </p:txBody>
        </p:sp>
      </p:grpSp>
      <p:sp>
        <p:nvSpPr>
          <p:cNvPr id="69" name="Rectangle 68">
            <a:extLst>
              <a:ext uri="{FF2B5EF4-FFF2-40B4-BE49-F238E27FC236}">
                <a16:creationId xmlns:a16="http://schemas.microsoft.com/office/drawing/2014/main" id="{C4A695AF-79A6-94DF-9C40-22986F04ABD9}"/>
              </a:ext>
            </a:extLst>
          </p:cNvPr>
          <p:cNvSpPr/>
          <p:nvPr/>
        </p:nvSpPr>
        <p:spPr>
          <a:xfrm>
            <a:off x="384048" y="5473310"/>
            <a:ext cx="11338560" cy="10322"/>
          </a:xfrm>
          <a:prstGeom prst="rect">
            <a:avLst/>
          </a:prstGeom>
          <a:solidFill>
            <a:srgbClr val="555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grpSp>
        <p:nvGrpSpPr>
          <p:cNvPr id="84" name="Group 83">
            <a:extLst>
              <a:ext uri="{FF2B5EF4-FFF2-40B4-BE49-F238E27FC236}">
                <a16:creationId xmlns:a16="http://schemas.microsoft.com/office/drawing/2014/main" id="{BE6328E8-8FD9-CEBC-2BC1-0F878ADFA7C2}"/>
              </a:ext>
            </a:extLst>
          </p:cNvPr>
          <p:cNvGrpSpPr/>
          <p:nvPr/>
        </p:nvGrpSpPr>
        <p:grpSpPr>
          <a:xfrm>
            <a:off x="384048" y="5590989"/>
            <a:ext cx="2907792" cy="679431"/>
            <a:chOff x="384048" y="5687568"/>
            <a:chExt cx="2907792" cy="601894"/>
          </a:xfrm>
        </p:grpSpPr>
        <p:sp>
          <p:nvSpPr>
            <p:cNvPr id="70" name="TextBox 69">
              <a:extLst>
                <a:ext uri="{FF2B5EF4-FFF2-40B4-BE49-F238E27FC236}">
                  <a16:creationId xmlns:a16="http://schemas.microsoft.com/office/drawing/2014/main" id="{80FC1B91-357B-1BDB-B73F-2E5F791C9E8B}"/>
                </a:ext>
              </a:extLst>
            </p:cNvPr>
            <p:cNvSpPr txBox="1"/>
            <p:nvPr/>
          </p:nvSpPr>
          <p:spPr>
            <a:xfrm>
              <a:off x="384048" y="5687568"/>
              <a:ext cx="365760" cy="365760"/>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srgbClr val="A100FF"/>
                  </a:solidFill>
                  <a:effectLst/>
                  <a:uLnTx/>
                  <a:uFillTx/>
                  <a:latin typeface="Segoe UI"/>
                </a:rPr>
                <a:t>05</a:t>
              </a:r>
            </a:p>
          </p:txBody>
        </p:sp>
        <p:sp>
          <p:nvSpPr>
            <p:cNvPr id="72" name="TextBox 71">
              <a:extLst>
                <a:ext uri="{FF2B5EF4-FFF2-40B4-BE49-F238E27FC236}">
                  <a16:creationId xmlns:a16="http://schemas.microsoft.com/office/drawing/2014/main" id="{4037B253-B62C-2345-024C-4D24AA66120F}"/>
                </a:ext>
              </a:extLst>
            </p:cNvPr>
            <p:cNvSpPr txBox="1"/>
            <p:nvPr/>
          </p:nvSpPr>
          <p:spPr>
            <a:xfrm>
              <a:off x="822960" y="5929560"/>
              <a:ext cx="2291301" cy="35990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C2A3FF"/>
                  </a:solidFill>
                  <a:effectLst/>
                  <a:uLnTx/>
                  <a:uFillTx/>
                  <a:latin typeface="Graphik"/>
                </a:rPr>
                <a:t>"Do my people know how to be smarter with tokens?"</a:t>
              </a:r>
            </a:p>
          </p:txBody>
        </p:sp>
        <p:sp>
          <p:nvSpPr>
            <p:cNvPr id="73" name="TextBox 72">
              <a:extLst>
                <a:ext uri="{FF2B5EF4-FFF2-40B4-BE49-F238E27FC236}">
                  <a16:creationId xmlns:a16="http://schemas.microsoft.com/office/drawing/2014/main" id="{865BB1D1-B9C6-E498-28EF-E01B1EB4AEBE}"/>
                </a:ext>
              </a:extLst>
            </p:cNvPr>
            <p:cNvSpPr txBox="1"/>
            <p:nvPr/>
          </p:nvSpPr>
          <p:spPr>
            <a:xfrm>
              <a:off x="822960" y="5713921"/>
              <a:ext cx="2468880" cy="22357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FFFFFF"/>
                  </a:solidFill>
                  <a:effectLst/>
                  <a:uLnTx/>
                  <a:uFillTx/>
                  <a:latin typeface="Graphik Semibold" panose="020B0503030202060203" pitchFamily="34" charset="77"/>
                </a:rPr>
                <a:t>Continuous Education</a:t>
              </a:r>
              <a:endPar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ndParaRPr>
            </a:p>
          </p:txBody>
        </p:sp>
      </p:grpSp>
      <p:grpSp>
        <p:nvGrpSpPr>
          <p:cNvPr id="78" name="Group 77">
            <a:extLst>
              <a:ext uri="{FF2B5EF4-FFF2-40B4-BE49-F238E27FC236}">
                <a16:creationId xmlns:a16="http://schemas.microsoft.com/office/drawing/2014/main" id="{3E4A97B5-AE95-C23C-3E81-2CFB6C23FCE8}"/>
              </a:ext>
            </a:extLst>
          </p:cNvPr>
          <p:cNvGrpSpPr/>
          <p:nvPr/>
        </p:nvGrpSpPr>
        <p:grpSpPr>
          <a:xfrm>
            <a:off x="3542437" y="1338349"/>
            <a:ext cx="3200401" cy="4995998"/>
            <a:chOff x="3383279" y="1920240"/>
            <a:chExt cx="3200401" cy="4425866"/>
          </a:xfrm>
        </p:grpSpPr>
        <p:sp>
          <p:nvSpPr>
            <p:cNvPr id="6" name="TextBox 5">
              <a:extLst>
                <a:ext uri="{FF2B5EF4-FFF2-40B4-BE49-F238E27FC236}">
                  <a16:creationId xmlns:a16="http://schemas.microsoft.com/office/drawing/2014/main" id="{D0197966-8515-773C-E236-92996F940AF8}"/>
                </a:ext>
              </a:extLst>
            </p:cNvPr>
            <p:cNvSpPr txBox="1"/>
            <p:nvPr/>
          </p:nvSpPr>
          <p:spPr>
            <a:xfrm>
              <a:off x="3383280" y="1920240"/>
              <a:ext cx="3200400" cy="19851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sz="1050" b="1" i="0" u="none" strike="noStrike" kern="1200" cap="none" spc="0" normalizeH="0" baseline="0" noProof="0">
                  <a:ln>
                    <a:noFill/>
                  </a:ln>
                  <a:solidFill>
                    <a:srgbClr val="A34DFF">
                      <a:lumMod val="20000"/>
                      <a:lumOff val="80000"/>
                    </a:srgbClr>
                  </a:solidFill>
                  <a:effectLst/>
                  <a:uLnTx/>
                  <a:uFillTx/>
                  <a:latin typeface="Source Code Pro Semibold" panose="020B0509030403020204" pitchFamily="49" charset="0"/>
                  <a:ea typeface="Source Code Pro Semibold" panose="020B0509030403020204" pitchFamily="49" charset="0"/>
                  <a:cs typeface="Calibri" pitchFamily="34" charset="-120"/>
                </a:rPr>
                <a:t>WHAT IT DOES</a:t>
              </a:r>
            </a:p>
          </p:txBody>
        </p:sp>
        <p:sp>
          <p:nvSpPr>
            <p:cNvPr id="13" name="TextBox 12">
              <a:extLst>
                <a:ext uri="{FF2B5EF4-FFF2-40B4-BE49-F238E27FC236}">
                  <a16:creationId xmlns:a16="http://schemas.microsoft.com/office/drawing/2014/main" id="{F24665B4-E902-BFA1-8B4E-826FCEAAAC4F}"/>
                </a:ext>
              </a:extLst>
            </p:cNvPr>
            <p:cNvSpPr txBox="1"/>
            <p:nvPr/>
          </p:nvSpPr>
          <p:spPr>
            <a:xfrm>
              <a:off x="3383279" y="2331720"/>
              <a:ext cx="2828866" cy="632557"/>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rPr>
                <a:t>Segment the AI user and agent population (dormant, low-usage, steady, premium-capped). Identify automated pipelines driving disproportionate consumption.</a:t>
              </a:r>
            </a:p>
          </p:txBody>
        </p:sp>
        <p:sp>
          <p:nvSpPr>
            <p:cNvPr id="28" name="TextBox 27">
              <a:extLst>
                <a:ext uri="{FF2B5EF4-FFF2-40B4-BE49-F238E27FC236}">
                  <a16:creationId xmlns:a16="http://schemas.microsoft.com/office/drawing/2014/main" id="{09C663DB-25E3-BB5C-D2FF-2C5AD94A96E5}"/>
                </a:ext>
              </a:extLst>
            </p:cNvPr>
            <p:cNvSpPr txBox="1"/>
            <p:nvPr/>
          </p:nvSpPr>
          <p:spPr>
            <a:xfrm>
              <a:off x="3383279" y="3179863"/>
              <a:ext cx="2828866" cy="632557"/>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rPr>
                <a:t>Mix flat-rate licenses with pay-as-you-go for low-usage seats. Reclaim dormant seats. Route premium-capped users through the gateway to a self-hosted model.</a:t>
              </a:r>
            </a:p>
          </p:txBody>
        </p:sp>
        <p:sp>
          <p:nvSpPr>
            <p:cNvPr id="59" name="TextBox 58">
              <a:extLst>
                <a:ext uri="{FF2B5EF4-FFF2-40B4-BE49-F238E27FC236}">
                  <a16:creationId xmlns:a16="http://schemas.microsoft.com/office/drawing/2014/main" id="{D50CFA44-F97F-3DF2-5994-7B6535AA34AC}"/>
                </a:ext>
              </a:extLst>
            </p:cNvPr>
            <p:cNvSpPr txBox="1"/>
            <p:nvPr/>
          </p:nvSpPr>
          <p:spPr>
            <a:xfrm>
              <a:off x="3383279" y="4030521"/>
              <a:ext cx="2828866" cy="632557"/>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rPr>
                <a:t>Production telemetry across model, agent, tool-call, and infrastructure layers. Per-workflow budgets enforced at runtime. Anomaly alerts.</a:t>
              </a:r>
            </a:p>
          </p:txBody>
        </p:sp>
        <p:sp>
          <p:nvSpPr>
            <p:cNvPr id="66" name="TextBox 65">
              <a:extLst>
                <a:ext uri="{FF2B5EF4-FFF2-40B4-BE49-F238E27FC236}">
                  <a16:creationId xmlns:a16="http://schemas.microsoft.com/office/drawing/2014/main" id="{F71B7AD4-FF8C-6036-E198-20DCC2123952}"/>
                </a:ext>
              </a:extLst>
            </p:cNvPr>
            <p:cNvSpPr txBox="1"/>
            <p:nvPr/>
          </p:nvSpPr>
          <p:spPr>
            <a:xfrm>
              <a:off x="3383279" y="4869873"/>
              <a:ext cx="2828866" cy="632557"/>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rPr>
                <a:t>Live multi-provider intelligence. Task-aware routing. Sovereign inference for high-volume workloads. Premium frontier reserved for hard reasoning.</a:t>
              </a:r>
            </a:p>
          </p:txBody>
        </p:sp>
        <p:sp>
          <p:nvSpPr>
            <p:cNvPr id="74" name="TextBox 73">
              <a:extLst>
                <a:ext uri="{FF2B5EF4-FFF2-40B4-BE49-F238E27FC236}">
                  <a16:creationId xmlns:a16="http://schemas.microsoft.com/office/drawing/2014/main" id="{76744424-F30E-93CC-6ECB-B33AB23CD5FB}"/>
                </a:ext>
              </a:extLst>
            </p:cNvPr>
            <p:cNvSpPr txBox="1"/>
            <p:nvPr/>
          </p:nvSpPr>
          <p:spPr>
            <a:xfrm>
              <a:off x="3383279" y="5713549"/>
              <a:ext cx="2828866" cy="632557"/>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rPr>
                <a:t>Curated patterns surfaced in the IDE and copilot. Prompt caching, progressive disclosure, LLM vs. SLM, inter-agent memory, self-hosted vs. managed.</a:t>
              </a:r>
            </a:p>
          </p:txBody>
        </p:sp>
      </p:grpSp>
      <p:grpSp>
        <p:nvGrpSpPr>
          <p:cNvPr id="79" name="Group 78">
            <a:extLst>
              <a:ext uri="{FF2B5EF4-FFF2-40B4-BE49-F238E27FC236}">
                <a16:creationId xmlns:a16="http://schemas.microsoft.com/office/drawing/2014/main" id="{B8733411-303C-94B2-E8AD-64A1B52344C6}"/>
              </a:ext>
            </a:extLst>
          </p:cNvPr>
          <p:cNvGrpSpPr/>
          <p:nvPr/>
        </p:nvGrpSpPr>
        <p:grpSpPr>
          <a:xfrm>
            <a:off x="6620256" y="1338349"/>
            <a:ext cx="5431536" cy="4958607"/>
            <a:chOff x="6675120" y="1920240"/>
            <a:chExt cx="5029200" cy="4392740"/>
          </a:xfrm>
        </p:grpSpPr>
        <p:sp>
          <p:nvSpPr>
            <p:cNvPr id="7" name="TextBox 6">
              <a:extLst>
                <a:ext uri="{FF2B5EF4-FFF2-40B4-BE49-F238E27FC236}">
                  <a16:creationId xmlns:a16="http://schemas.microsoft.com/office/drawing/2014/main" id="{1BDD0A4D-D01F-5BE6-6C51-35E29B2076FB}"/>
                </a:ext>
              </a:extLst>
            </p:cNvPr>
            <p:cNvSpPr txBox="1"/>
            <p:nvPr/>
          </p:nvSpPr>
          <p:spPr>
            <a:xfrm>
              <a:off x="6675120" y="1920240"/>
              <a:ext cx="5029200" cy="198516"/>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sz="1050" b="1" i="0" u="none" strike="noStrike" kern="1200" cap="none" spc="0" normalizeH="0" baseline="0" noProof="0">
                  <a:ln>
                    <a:noFill/>
                  </a:ln>
                  <a:solidFill>
                    <a:srgbClr val="A34DFF">
                      <a:lumMod val="20000"/>
                      <a:lumOff val="80000"/>
                    </a:srgbClr>
                  </a:solidFill>
                  <a:effectLst/>
                  <a:uLnTx/>
                  <a:uFillTx/>
                  <a:latin typeface="Source Code Pro Semibold" panose="020B0509030403020204" pitchFamily="49" charset="0"/>
                  <a:ea typeface="Source Code Pro Semibold" panose="020B0509030403020204" pitchFamily="49" charset="0"/>
                  <a:cs typeface="Calibri" pitchFamily="34" charset="-120"/>
                </a:rPr>
                <a:t>ACCENTURE RESULT</a:t>
              </a:r>
              <a:r>
                <a:rPr kumimoji="0" lang="en-US" sz="1050" b="1" i="0" u="none" strike="noStrike" kern="1200" cap="none" spc="0" normalizeH="0" baseline="0" noProof="0">
                  <a:ln>
                    <a:noFill/>
                  </a:ln>
                  <a:solidFill>
                    <a:srgbClr val="A34DFF">
                      <a:lumMod val="20000"/>
                      <a:lumOff val="80000"/>
                    </a:srgbClr>
                  </a:solidFill>
                  <a:effectLst/>
                  <a:uLnTx/>
                  <a:uFillTx/>
                  <a:latin typeface="Source Code Pro Semibold" panose="020B0509030403020204" pitchFamily="49" charset="0"/>
                  <a:ea typeface="Source Code Pro Semibold" panose="020B0509030403020204" pitchFamily="49" charset="0"/>
                  <a:cs typeface="Calibri" pitchFamily="34" charset="-120"/>
                </a:rPr>
                <a:t>S</a:t>
              </a:r>
              <a:endParaRPr kumimoji="0" sz="1050" b="1" i="0" u="none" strike="noStrike" kern="1200" cap="none" spc="0" normalizeH="0" baseline="0" noProof="0">
                <a:ln>
                  <a:noFill/>
                </a:ln>
                <a:solidFill>
                  <a:srgbClr val="A34DFF">
                    <a:lumMod val="20000"/>
                    <a:lumOff val="80000"/>
                  </a:srgbClr>
                </a:solidFill>
                <a:effectLst/>
                <a:uLnTx/>
                <a:uFillTx/>
                <a:latin typeface="Source Code Pro Semibold" panose="020B0509030403020204" pitchFamily="49" charset="0"/>
                <a:ea typeface="Source Code Pro Semibold" panose="020B0509030403020204" pitchFamily="49" charset="0"/>
                <a:cs typeface="Calibri" pitchFamily="34" charset="-120"/>
              </a:endParaRPr>
            </a:p>
          </p:txBody>
        </p:sp>
        <p:sp>
          <p:nvSpPr>
            <p:cNvPr id="14" name="TextBox 13">
              <a:extLst>
                <a:ext uri="{FF2B5EF4-FFF2-40B4-BE49-F238E27FC236}">
                  <a16:creationId xmlns:a16="http://schemas.microsoft.com/office/drawing/2014/main" id="{9E81981E-C934-D07F-D50D-2C50BCE7A92C}"/>
                </a:ext>
              </a:extLst>
            </p:cNvPr>
            <p:cNvSpPr txBox="1"/>
            <p:nvPr/>
          </p:nvSpPr>
          <p:spPr>
            <a:xfrm>
              <a:off x="6675120" y="2331720"/>
              <a:ext cx="4700016" cy="221599"/>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FFFFFF"/>
                  </a:solidFill>
                  <a:effectLst/>
                  <a:uLnTx/>
                  <a:uFillTx/>
                  <a:latin typeface="Graphik"/>
                </a:rPr>
                <a:t>77,000+ AI/Data seats segmented via log audit.</a:t>
              </a:r>
            </a:p>
          </p:txBody>
        </p:sp>
        <p:sp>
          <p:nvSpPr>
            <p:cNvPr id="15" name="TextBox 14">
              <a:extLst>
                <a:ext uri="{FF2B5EF4-FFF2-40B4-BE49-F238E27FC236}">
                  <a16:creationId xmlns:a16="http://schemas.microsoft.com/office/drawing/2014/main" id="{41246AF4-1351-38CF-4AB0-3E271DD09A12}"/>
                </a:ext>
              </a:extLst>
            </p:cNvPr>
            <p:cNvSpPr txBox="1"/>
            <p:nvPr/>
          </p:nvSpPr>
          <p:spPr>
            <a:xfrm>
              <a:off x="6675120" y="2547991"/>
              <a:ext cx="4700016" cy="30537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C2A3FF"/>
                  </a:solidFill>
                  <a:effectLst/>
                  <a:uLnTx/>
                  <a:uFillTx/>
                  <a:latin typeface="Segoe UI"/>
                </a:rPr>
                <a:t>Result at our Center for Advanced AI: 1,006 users analyzed. Top 100 drive 69% of token consumption (249B tokens / $472K over 4 months).</a:t>
              </a:r>
            </a:p>
          </p:txBody>
        </p:sp>
        <p:sp>
          <p:nvSpPr>
            <p:cNvPr id="29" name="TextBox 28">
              <a:extLst>
                <a:ext uri="{FF2B5EF4-FFF2-40B4-BE49-F238E27FC236}">
                  <a16:creationId xmlns:a16="http://schemas.microsoft.com/office/drawing/2014/main" id="{C640C8AA-4AA0-3E4B-04C4-5C319D8E4F93}"/>
                </a:ext>
              </a:extLst>
            </p:cNvPr>
            <p:cNvSpPr txBox="1"/>
            <p:nvPr/>
          </p:nvSpPr>
          <p:spPr>
            <a:xfrm>
              <a:off x="6675120" y="3154679"/>
              <a:ext cx="4700016" cy="406265"/>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FFFFFF"/>
                  </a:solidFill>
                  <a:effectLst/>
                  <a:uLnTx/>
                  <a:uFillTx/>
                  <a:latin typeface="Graphik"/>
                </a:rPr>
                <a:t>Evolved from $190/month flat-capped premium Claude licenses to multi-tier persona-based packaging.</a:t>
              </a:r>
            </a:p>
          </p:txBody>
        </p:sp>
        <p:sp>
          <p:nvSpPr>
            <p:cNvPr id="31" name="TextBox 30">
              <a:extLst>
                <a:ext uri="{FF2B5EF4-FFF2-40B4-BE49-F238E27FC236}">
                  <a16:creationId xmlns:a16="http://schemas.microsoft.com/office/drawing/2014/main" id="{B0B9EAC9-5CE3-9593-9E4C-4ED977585FD0}"/>
                </a:ext>
              </a:extLst>
            </p:cNvPr>
            <p:cNvSpPr txBox="1"/>
            <p:nvPr/>
          </p:nvSpPr>
          <p:spPr>
            <a:xfrm>
              <a:off x="6675120" y="3538727"/>
              <a:ext cx="4700016" cy="30537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C2A3FF"/>
                  </a:solidFill>
                  <a:effectLst/>
                  <a:uLnTx/>
                  <a:uFillTx/>
                  <a:latin typeface="Segoe UI"/>
                </a:rPr>
                <a:t>Result inside Accenture: Re-mix across 77,000-strong Data &amp; AI population. Dormant reclaimed. Low-usage to PAYG.</a:t>
              </a:r>
            </a:p>
          </p:txBody>
        </p:sp>
        <p:sp>
          <p:nvSpPr>
            <p:cNvPr id="60" name="TextBox 59">
              <a:extLst>
                <a:ext uri="{FF2B5EF4-FFF2-40B4-BE49-F238E27FC236}">
                  <a16:creationId xmlns:a16="http://schemas.microsoft.com/office/drawing/2014/main" id="{6210F139-7323-663D-2151-F4A5D970F32B}"/>
                </a:ext>
              </a:extLst>
            </p:cNvPr>
            <p:cNvSpPr txBox="1"/>
            <p:nvPr/>
          </p:nvSpPr>
          <p:spPr>
            <a:xfrm>
              <a:off x="6675120" y="3977639"/>
              <a:ext cx="4700016" cy="406265"/>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FFFFFF"/>
                  </a:solidFill>
                  <a:effectLst/>
                  <a:uLnTx/>
                  <a:uFillTx/>
                  <a:latin typeface="Graphik"/>
                </a:rPr>
                <a:t>AI Control Plane deployed internally tracks 40 active models across 18 applications.</a:t>
              </a:r>
            </a:p>
          </p:txBody>
        </p:sp>
        <p:sp>
          <p:nvSpPr>
            <p:cNvPr id="61" name="TextBox 60">
              <a:extLst>
                <a:ext uri="{FF2B5EF4-FFF2-40B4-BE49-F238E27FC236}">
                  <a16:creationId xmlns:a16="http://schemas.microsoft.com/office/drawing/2014/main" id="{89DC57E1-245B-9CD2-AD22-B09172618493}"/>
                </a:ext>
              </a:extLst>
            </p:cNvPr>
            <p:cNvSpPr txBox="1"/>
            <p:nvPr/>
          </p:nvSpPr>
          <p:spPr>
            <a:xfrm>
              <a:off x="6675120" y="4361688"/>
              <a:ext cx="4700016" cy="30537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C2A3FF"/>
                  </a:solidFill>
                  <a:effectLst/>
                  <a:uLnTx/>
                  <a:uFillTx/>
                  <a:latin typeface="Segoe UI"/>
                </a:rPr>
                <a:t>Result at a global bank (KYC-AML): 840M input + 2M output tokens saved daily. ~$20K/month on a single use case.</a:t>
              </a:r>
            </a:p>
          </p:txBody>
        </p:sp>
        <p:sp>
          <p:nvSpPr>
            <p:cNvPr id="67" name="TextBox 66">
              <a:extLst>
                <a:ext uri="{FF2B5EF4-FFF2-40B4-BE49-F238E27FC236}">
                  <a16:creationId xmlns:a16="http://schemas.microsoft.com/office/drawing/2014/main" id="{7F4646CA-B5D5-709F-B221-B1FB84ED9A68}"/>
                </a:ext>
              </a:extLst>
            </p:cNvPr>
            <p:cNvSpPr txBox="1"/>
            <p:nvPr/>
          </p:nvSpPr>
          <p:spPr>
            <a:xfrm>
              <a:off x="6675120" y="4800600"/>
              <a:ext cx="4700016" cy="406265"/>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FFFFFF"/>
                  </a:solidFill>
                  <a:effectLst/>
                  <a:uLnTx/>
                  <a:uFillTx/>
                  <a:latin typeface="Graphik"/>
                </a:rPr>
                <a:t>90% lower inference cost via Tier 1.5 Auto-Routing SOP. Gateway routes to open-weight with no workflow break.</a:t>
              </a:r>
            </a:p>
          </p:txBody>
        </p:sp>
        <p:sp>
          <p:nvSpPr>
            <p:cNvPr id="68" name="TextBox 67">
              <a:extLst>
                <a:ext uri="{FF2B5EF4-FFF2-40B4-BE49-F238E27FC236}">
                  <a16:creationId xmlns:a16="http://schemas.microsoft.com/office/drawing/2014/main" id="{08CF73ED-881A-3B21-B012-D0053823EA63}"/>
                </a:ext>
              </a:extLst>
            </p:cNvPr>
            <p:cNvSpPr txBox="1"/>
            <p:nvPr/>
          </p:nvSpPr>
          <p:spPr>
            <a:xfrm>
              <a:off x="6675120" y="5184648"/>
              <a:ext cx="4700016" cy="30537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C2A3FF"/>
                  </a:solidFill>
                  <a:effectLst/>
                  <a:uLnTx/>
                  <a:uFillTx/>
                  <a:latin typeface="Segoe UI"/>
                </a:rPr>
                <a:t>Result at a large telco: Re-routed agentic workloads via query caching + agent triage + dynamic chunking. $12M to $3.8M annual (70% input-token reduction).</a:t>
              </a:r>
            </a:p>
          </p:txBody>
        </p:sp>
        <p:sp>
          <p:nvSpPr>
            <p:cNvPr id="75" name="TextBox 74">
              <a:extLst>
                <a:ext uri="{FF2B5EF4-FFF2-40B4-BE49-F238E27FC236}">
                  <a16:creationId xmlns:a16="http://schemas.microsoft.com/office/drawing/2014/main" id="{091BE564-5601-A571-5A5D-075FF8D54A9A}"/>
                </a:ext>
              </a:extLst>
            </p:cNvPr>
            <p:cNvSpPr txBox="1"/>
            <p:nvPr/>
          </p:nvSpPr>
          <p:spPr>
            <a:xfrm>
              <a:off x="6675120" y="5623560"/>
              <a:ext cx="4700016" cy="406265"/>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1" u="none" strike="noStrike" kern="1200" cap="none" spc="0" normalizeH="0" baseline="0" noProof="0">
                  <a:ln>
                    <a:noFill/>
                  </a:ln>
                  <a:solidFill>
                    <a:srgbClr val="FFFFFF"/>
                  </a:solidFill>
                  <a:effectLst/>
                  <a:uLnTx/>
                  <a:uFillTx/>
                  <a:latin typeface="Graphik"/>
                </a:rPr>
                <a:t>AI Knowledge Repository serves the 77,000-strong Data &amp; AI population.</a:t>
              </a:r>
            </a:p>
          </p:txBody>
        </p:sp>
        <p:sp>
          <p:nvSpPr>
            <p:cNvPr id="76" name="TextBox 75">
              <a:extLst>
                <a:ext uri="{FF2B5EF4-FFF2-40B4-BE49-F238E27FC236}">
                  <a16:creationId xmlns:a16="http://schemas.microsoft.com/office/drawing/2014/main" id="{8B7A0E15-2A1F-B2CF-79AD-C8C716323C48}"/>
                </a:ext>
              </a:extLst>
            </p:cNvPr>
            <p:cNvSpPr txBox="1"/>
            <p:nvPr/>
          </p:nvSpPr>
          <p:spPr>
            <a:xfrm>
              <a:off x="6675120" y="6007608"/>
              <a:ext cx="4700016" cy="305372"/>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C2A3FF"/>
                  </a:solidFill>
                  <a:effectLst/>
                  <a:uLnTx/>
                  <a:uFillTx/>
                  <a:latin typeface="Segoe UI"/>
                </a:rPr>
                <a:t>Result across mining and insurance: Caching pattern training. ~40% token reduction. ~$5K/month combined.</a:t>
              </a:r>
            </a:p>
          </p:txBody>
        </p:sp>
      </p:grpSp>
      <p:sp>
        <p:nvSpPr>
          <p:cNvPr id="77" name="Rectangle 76">
            <a:extLst>
              <a:ext uri="{FF2B5EF4-FFF2-40B4-BE49-F238E27FC236}">
                <a16:creationId xmlns:a16="http://schemas.microsoft.com/office/drawing/2014/main" id="{CBDB0D7C-B45A-91C2-908C-F000EEE82260}"/>
              </a:ext>
            </a:extLst>
          </p:cNvPr>
          <p:cNvSpPr/>
          <p:nvPr/>
        </p:nvSpPr>
        <p:spPr>
          <a:xfrm>
            <a:off x="384048" y="6427054"/>
            <a:ext cx="11338560" cy="10322"/>
          </a:xfrm>
          <a:prstGeom prst="rect">
            <a:avLst/>
          </a:prstGeom>
          <a:solidFill>
            <a:srgbClr val="555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Tree>
    <p:extLst>
      <p:ext uri="{BB962C8B-B14F-4D97-AF65-F5344CB8AC3E}">
        <p14:creationId xmlns:p14="http://schemas.microsoft.com/office/powerpoint/2010/main" val="20440312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B036-6165-DBF3-513F-1AA6C360B912}"/>
            </a:ext>
          </a:extLst>
        </p:cNvPr>
        <p:cNvGrpSpPr/>
        <p:nvPr/>
      </p:nvGrpSpPr>
      <p:grpSpPr>
        <a:xfrm>
          <a:off x="0" y="0"/>
          <a:ext cx="0" cy="0"/>
          <a:chOff x="0" y="0"/>
          <a:chExt cx="0" cy="0"/>
        </a:xfrm>
      </p:grpSpPr>
      <p:sp>
        <p:nvSpPr>
          <p:cNvPr id="122" name="Text 62">
            <a:extLst>
              <a:ext uri="{FF2B5EF4-FFF2-40B4-BE49-F238E27FC236}">
                <a16:creationId xmlns:a16="http://schemas.microsoft.com/office/drawing/2014/main" id="{4F203335-BABB-25CA-B55B-036E60706C07}"/>
              </a:ext>
            </a:extLst>
          </p:cNvPr>
          <p:cNvSpPr/>
          <p:nvPr/>
        </p:nvSpPr>
        <p:spPr>
          <a:xfrm>
            <a:off x="435174" y="1302364"/>
            <a:ext cx="10805983" cy="474766"/>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phik"/>
              </a:rPr>
              <a:t>The same phased playbook flexes by client maturity, data availability, and deployment pattern.</a:t>
            </a:r>
          </a:p>
        </p:txBody>
      </p:sp>
      <p:sp>
        <p:nvSpPr>
          <p:cNvPr id="5" name="Text Placeholder 1">
            <a:extLst>
              <a:ext uri="{FF2B5EF4-FFF2-40B4-BE49-F238E27FC236}">
                <a16:creationId xmlns:a16="http://schemas.microsoft.com/office/drawing/2014/main" id="{2B9C4FB1-6127-08FF-6A8F-DE7D890D67F2}"/>
              </a:ext>
            </a:extLst>
          </p:cNvPr>
          <p:cNvSpPr>
            <a:spLocks noGrp="1"/>
          </p:cNvSpPr>
          <p:nvPr>
            <p:ph type="body" sz="quarter" idx="10"/>
          </p:nvPr>
        </p:nvSpPr>
        <p:spPr>
          <a:xfrm>
            <a:off x="457141" y="802641"/>
            <a:ext cx="10784016" cy="387798"/>
          </a:xfrm>
        </p:spPr>
        <p:txBody>
          <a:bodyPr/>
          <a:lstStyle/>
          <a:p>
            <a:r>
              <a:rPr lang="en-US" sz="2800"/>
              <a:t>TokenOps features a 5-step iterative approach for value realization</a:t>
            </a:r>
          </a:p>
        </p:txBody>
      </p:sp>
      <p:sp>
        <p:nvSpPr>
          <p:cNvPr id="11" name="TextBox 10">
            <a:extLst>
              <a:ext uri="{FF2B5EF4-FFF2-40B4-BE49-F238E27FC236}">
                <a16:creationId xmlns:a16="http://schemas.microsoft.com/office/drawing/2014/main" id="{48F3A7DD-7C65-FA4E-B0C4-A94E568BB6DE}"/>
              </a:ext>
            </a:extLst>
          </p:cNvPr>
          <p:cNvSpPr txBox="1"/>
          <p:nvPr/>
        </p:nvSpPr>
        <p:spPr>
          <a:xfrm>
            <a:off x="9474740" y="1381328"/>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71" name="TextBox 70">
            <a:extLst>
              <a:ext uri="{FF2B5EF4-FFF2-40B4-BE49-F238E27FC236}">
                <a16:creationId xmlns:a16="http://schemas.microsoft.com/office/drawing/2014/main" id="{4EBF429B-CB13-4460-AD71-D04D66003EFA}"/>
              </a:ext>
            </a:extLst>
          </p:cNvPr>
          <p:cNvSpPr txBox="1"/>
          <p:nvPr/>
        </p:nvSpPr>
        <p:spPr>
          <a:xfrm>
            <a:off x="-702527" y="4229345"/>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2" name="Right Arrow 1">
            <a:extLst>
              <a:ext uri="{FF2B5EF4-FFF2-40B4-BE49-F238E27FC236}">
                <a16:creationId xmlns:a16="http://schemas.microsoft.com/office/drawing/2014/main" id="{6E974F18-E306-7A06-D675-3A9D75417EF7}"/>
              </a:ext>
            </a:extLst>
          </p:cNvPr>
          <p:cNvSpPr/>
          <p:nvPr/>
        </p:nvSpPr>
        <p:spPr>
          <a:xfrm>
            <a:off x="626367" y="2102866"/>
            <a:ext cx="1737360" cy="139806"/>
          </a:xfrm>
          <a:prstGeom prst="rightArrow">
            <a:avLst>
              <a:gd name="adj1" fmla="val 12000"/>
              <a:gd name="adj2" fmla="val 50000"/>
            </a:avLst>
          </a:prstGeom>
          <a:solidFill>
            <a:schemeClr val="accent3"/>
          </a:solidFill>
          <a:ln w="63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3" name="TextBox 2">
            <a:extLst>
              <a:ext uri="{FF2B5EF4-FFF2-40B4-BE49-F238E27FC236}">
                <a16:creationId xmlns:a16="http://schemas.microsoft.com/office/drawing/2014/main" id="{076D6CC2-BF32-A3BA-38A2-A5FF5F1AA3E1}"/>
              </a:ext>
            </a:extLst>
          </p:cNvPr>
          <p:cNvSpPr txBox="1"/>
          <p:nvPr/>
        </p:nvSpPr>
        <p:spPr>
          <a:xfrm>
            <a:off x="435174" y="2079292"/>
            <a:ext cx="33337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C2A3FF"/>
                </a:solidFill>
                <a:effectLst/>
                <a:uLnTx/>
                <a:uFillTx/>
                <a:latin typeface="Consolas"/>
              </a:rPr>
              <a:t>01</a:t>
            </a:r>
          </a:p>
        </p:txBody>
      </p:sp>
      <p:sp>
        <p:nvSpPr>
          <p:cNvPr id="4" name="TextBox 3">
            <a:extLst>
              <a:ext uri="{FF2B5EF4-FFF2-40B4-BE49-F238E27FC236}">
                <a16:creationId xmlns:a16="http://schemas.microsoft.com/office/drawing/2014/main" id="{B4B1A753-FBE6-9B03-F9BA-67AB87C0AED5}"/>
              </a:ext>
            </a:extLst>
          </p:cNvPr>
          <p:cNvSpPr txBox="1"/>
          <p:nvPr/>
        </p:nvSpPr>
        <p:spPr>
          <a:xfrm>
            <a:off x="435174" y="2307314"/>
            <a:ext cx="1600200"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Graphik"/>
              </a:rPr>
              <a:t>Baseline</a:t>
            </a:r>
            <a:endParaRPr kumimoji="0" sz="1200" b="1" i="0" u="none" strike="noStrike" kern="1200" cap="none" spc="0" normalizeH="0" baseline="0" noProof="0">
              <a:ln>
                <a:noFill/>
              </a:ln>
              <a:solidFill>
                <a:srgbClr val="FFFFFF"/>
              </a:solidFill>
              <a:effectLst/>
              <a:uLnTx/>
              <a:uFillTx/>
              <a:latin typeface="Graphik"/>
            </a:endParaRPr>
          </a:p>
        </p:txBody>
      </p:sp>
      <p:sp>
        <p:nvSpPr>
          <p:cNvPr id="7" name="TextBox 6">
            <a:extLst>
              <a:ext uri="{FF2B5EF4-FFF2-40B4-BE49-F238E27FC236}">
                <a16:creationId xmlns:a16="http://schemas.microsoft.com/office/drawing/2014/main" id="{CB745DF7-45D1-53D9-7BBE-149484DFED07}"/>
              </a:ext>
            </a:extLst>
          </p:cNvPr>
          <p:cNvSpPr txBox="1"/>
          <p:nvPr/>
        </p:nvSpPr>
        <p:spPr>
          <a:xfrm>
            <a:off x="435174" y="2657144"/>
            <a:ext cx="1809750" cy="1714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75" b="1" i="0" u="none" strike="noStrike" kern="1200" cap="none" spc="0" normalizeH="0" baseline="0" noProof="0">
                <a:ln>
                  <a:noFill/>
                </a:ln>
                <a:solidFill>
                  <a:srgbClr val="FFFFFF"/>
                </a:solidFill>
                <a:effectLst/>
                <a:uLnTx/>
                <a:uFillTx/>
                <a:latin typeface="Consolas"/>
              </a:rPr>
              <a:t>ACTIVITIES</a:t>
            </a:r>
          </a:p>
        </p:txBody>
      </p:sp>
      <p:sp>
        <p:nvSpPr>
          <p:cNvPr id="8" name="Rectangle 7">
            <a:extLst>
              <a:ext uri="{FF2B5EF4-FFF2-40B4-BE49-F238E27FC236}">
                <a16:creationId xmlns:a16="http://schemas.microsoft.com/office/drawing/2014/main" id="{CBAA31C1-B150-EAB8-2D20-42762C7741F5}"/>
              </a:ext>
            </a:extLst>
          </p:cNvPr>
          <p:cNvSpPr/>
          <p:nvPr/>
        </p:nvSpPr>
        <p:spPr>
          <a:xfrm>
            <a:off x="435174" y="292384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9" name="TextBox 8">
            <a:extLst>
              <a:ext uri="{FF2B5EF4-FFF2-40B4-BE49-F238E27FC236}">
                <a16:creationId xmlns:a16="http://schemas.microsoft.com/office/drawing/2014/main" id="{9359AFAA-CF0D-9CC8-3BB3-4A2D86CF22CA}"/>
              </a:ext>
            </a:extLst>
          </p:cNvPr>
          <p:cNvSpPr txBox="1"/>
          <p:nvPr/>
        </p:nvSpPr>
        <p:spPr>
          <a:xfrm>
            <a:off x="435174" y="30286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0" name="TextBox 9">
            <a:extLst>
              <a:ext uri="{FF2B5EF4-FFF2-40B4-BE49-F238E27FC236}">
                <a16:creationId xmlns:a16="http://schemas.microsoft.com/office/drawing/2014/main" id="{16B78987-EAD5-A847-7B10-8830A7F508D9}"/>
              </a:ext>
            </a:extLst>
          </p:cNvPr>
          <p:cNvSpPr txBox="1"/>
          <p:nvPr/>
        </p:nvSpPr>
        <p:spPr>
          <a:xfrm>
            <a:off x="606624" y="3038144"/>
            <a:ext cx="1809750" cy="124650"/>
          </a:xfrm>
          <a:prstGeom prst="rect">
            <a:avLst/>
          </a:prstGeom>
          <a:noFill/>
          <a:ln>
            <a:noFill/>
          </a:ln>
        </p:spPr>
        <p:txBody>
          <a:bodyPr wrap="square" lIns="0" tIns="0" rIns="0" bIns="0" anchor="t">
            <a:spAutoFit/>
          </a:bodyPr>
          <a:lstStyle/>
          <a:p>
            <a:pPr lvl="0">
              <a:defRPr/>
            </a:pPr>
            <a:r>
              <a:rPr lang="en-US" sz="810">
                <a:solidFill>
                  <a:srgbClr val="FFFFFF"/>
                </a:solidFill>
              </a:rPr>
              <a:t>Target enterprise AI inventory</a:t>
            </a:r>
          </a:p>
        </p:txBody>
      </p:sp>
      <p:sp>
        <p:nvSpPr>
          <p:cNvPr id="12" name="TextBox 11">
            <a:extLst>
              <a:ext uri="{FF2B5EF4-FFF2-40B4-BE49-F238E27FC236}">
                <a16:creationId xmlns:a16="http://schemas.microsoft.com/office/drawing/2014/main" id="{14B4C881-A9BD-5BFF-607F-DFEB71E35775}"/>
              </a:ext>
            </a:extLst>
          </p:cNvPr>
          <p:cNvSpPr txBox="1"/>
          <p:nvPr/>
        </p:nvSpPr>
        <p:spPr>
          <a:xfrm>
            <a:off x="435174" y="32572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3" name="TextBox 12">
            <a:extLst>
              <a:ext uri="{FF2B5EF4-FFF2-40B4-BE49-F238E27FC236}">
                <a16:creationId xmlns:a16="http://schemas.microsoft.com/office/drawing/2014/main" id="{406CE13D-3F7F-7838-D364-13C554EF98CB}"/>
              </a:ext>
            </a:extLst>
          </p:cNvPr>
          <p:cNvSpPr txBox="1"/>
          <p:nvPr/>
        </p:nvSpPr>
        <p:spPr>
          <a:xfrm>
            <a:off x="606624" y="3266743"/>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Observability baselining</a:t>
            </a:r>
            <a:endParaRPr kumimoji="0" sz="810" b="0" i="0" u="none" strike="noStrike" kern="1200" cap="none" spc="0" normalizeH="0" baseline="0" noProof="0">
              <a:ln>
                <a:noFill/>
              </a:ln>
              <a:solidFill>
                <a:srgbClr val="FFFFFF"/>
              </a:solidFill>
              <a:effectLst/>
              <a:uLnTx/>
              <a:uFillTx/>
              <a:latin typeface="Graphik"/>
            </a:endParaRPr>
          </a:p>
        </p:txBody>
      </p:sp>
      <p:sp>
        <p:nvSpPr>
          <p:cNvPr id="14" name="TextBox 13">
            <a:extLst>
              <a:ext uri="{FF2B5EF4-FFF2-40B4-BE49-F238E27FC236}">
                <a16:creationId xmlns:a16="http://schemas.microsoft.com/office/drawing/2014/main" id="{FA030021-2FEF-5655-F9E7-34E33213EDAE}"/>
              </a:ext>
            </a:extLst>
          </p:cNvPr>
          <p:cNvSpPr txBox="1"/>
          <p:nvPr/>
        </p:nvSpPr>
        <p:spPr>
          <a:xfrm>
            <a:off x="435174" y="34858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5" name="TextBox 14">
            <a:extLst>
              <a:ext uri="{FF2B5EF4-FFF2-40B4-BE49-F238E27FC236}">
                <a16:creationId xmlns:a16="http://schemas.microsoft.com/office/drawing/2014/main" id="{B9BD94D1-BCEF-3EC5-355C-CBC57FFF65D8}"/>
              </a:ext>
            </a:extLst>
          </p:cNvPr>
          <p:cNvSpPr txBox="1"/>
          <p:nvPr/>
        </p:nvSpPr>
        <p:spPr>
          <a:xfrm>
            <a:off x="606624" y="3495343"/>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Cost baseline collection</a:t>
            </a:r>
          </a:p>
        </p:txBody>
      </p:sp>
      <p:sp>
        <p:nvSpPr>
          <p:cNvPr id="16" name="TextBox 15">
            <a:extLst>
              <a:ext uri="{FF2B5EF4-FFF2-40B4-BE49-F238E27FC236}">
                <a16:creationId xmlns:a16="http://schemas.microsoft.com/office/drawing/2014/main" id="{57C2E60E-6174-8D82-9C95-AB3457C6AC59}"/>
              </a:ext>
            </a:extLst>
          </p:cNvPr>
          <p:cNvSpPr txBox="1"/>
          <p:nvPr/>
        </p:nvSpPr>
        <p:spPr>
          <a:xfrm>
            <a:off x="435174" y="37144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7" name="TextBox 16">
            <a:extLst>
              <a:ext uri="{FF2B5EF4-FFF2-40B4-BE49-F238E27FC236}">
                <a16:creationId xmlns:a16="http://schemas.microsoft.com/office/drawing/2014/main" id="{DD511553-5893-8C92-0516-FCC24014AE4D}"/>
              </a:ext>
            </a:extLst>
          </p:cNvPr>
          <p:cNvSpPr txBox="1"/>
          <p:nvPr/>
        </p:nvSpPr>
        <p:spPr>
          <a:xfrm>
            <a:off x="606624" y="372394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Usage pattern </a:t>
            </a:r>
            <a:r>
              <a:rPr kumimoji="0" lang="en-US" sz="810" b="0" i="0" u="none" strike="noStrike" kern="1200" cap="none" spc="0" normalizeH="0" baseline="0" noProof="0">
                <a:ln>
                  <a:noFill/>
                </a:ln>
                <a:solidFill>
                  <a:srgbClr val="FFFFFF"/>
                </a:solidFill>
                <a:effectLst/>
                <a:uLnTx/>
                <a:uFillTx/>
                <a:latin typeface="Graphik"/>
              </a:rPr>
              <a:t>capture</a:t>
            </a:r>
            <a:endParaRPr kumimoji="0" sz="810" b="0" i="0" u="none" strike="noStrike" kern="1200" cap="none" spc="0" normalizeH="0" baseline="0" noProof="0">
              <a:ln>
                <a:noFill/>
              </a:ln>
              <a:solidFill>
                <a:srgbClr val="FFFFFF"/>
              </a:solidFill>
              <a:effectLst/>
              <a:uLnTx/>
              <a:uFillTx/>
              <a:latin typeface="Graphik"/>
            </a:endParaRPr>
          </a:p>
        </p:txBody>
      </p:sp>
      <p:sp>
        <p:nvSpPr>
          <p:cNvPr id="18" name="TextBox 17">
            <a:extLst>
              <a:ext uri="{FF2B5EF4-FFF2-40B4-BE49-F238E27FC236}">
                <a16:creationId xmlns:a16="http://schemas.microsoft.com/office/drawing/2014/main" id="{97EA4F82-552F-71A9-4327-CC923E560CF8}"/>
              </a:ext>
            </a:extLst>
          </p:cNvPr>
          <p:cNvSpPr txBox="1"/>
          <p:nvPr/>
        </p:nvSpPr>
        <p:spPr>
          <a:xfrm>
            <a:off x="435174" y="39430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9" name="TextBox 18">
            <a:extLst>
              <a:ext uri="{FF2B5EF4-FFF2-40B4-BE49-F238E27FC236}">
                <a16:creationId xmlns:a16="http://schemas.microsoft.com/office/drawing/2014/main" id="{A3FA0022-50B5-2862-9106-F4A846623FBA}"/>
              </a:ext>
            </a:extLst>
          </p:cNvPr>
          <p:cNvSpPr txBox="1"/>
          <p:nvPr/>
        </p:nvSpPr>
        <p:spPr>
          <a:xfrm>
            <a:off x="606624" y="395254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Architecture &amp; data-flow mapping</a:t>
            </a:r>
          </a:p>
        </p:txBody>
      </p:sp>
      <p:sp>
        <p:nvSpPr>
          <p:cNvPr id="20" name="TextBox 19">
            <a:extLst>
              <a:ext uri="{FF2B5EF4-FFF2-40B4-BE49-F238E27FC236}">
                <a16:creationId xmlns:a16="http://schemas.microsoft.com/office/drawing/2014/main" id="{58A6A488-B5EF-C23F-94D1-227DD670536C}"/>
              </a:ext>
            </a:extLst>
          </p:cNvPr>
          <p:cNvSpPr txBox="1"/>
          <p:nvPr/>
        </p:nvSpPr>
        <p:spPr>
          <a:xfrm>
            <a:off x="441723" y="4681024"/>
            <a:ext cx="1809750" cy="15004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FFFFFF"/>
                </a:solidFill>
                <a:effectLst/>
                <a:uLnTx/>
                <a:uFillTx/>
                <a:latin typeface="Consolas"/>
              </a:rPr>
              <a:t>OUTCOMES</a:t>
            </a:r>
            <a:endParaRPr kumimoji="0" sz="975" b="1" i="0" u="none" strike="noStrike" kern="1200" cap="none" spc="0" normalizeH="0" baseline="0" noProof="0">
              <a:ln>
                <a:noFill/>
              </a:ln>
              <a:solidFill>
                <a:srgbClr val="FFFFFF"/>
              </a:solidFill>
              <a:effectLst/>
              <a:uLnTx/>
              <a:uFillTx/>
              <a:latin typeface="Consolas"/>
            </a:endParaRPr>
          </a:p>
        </p:txBody>
      </p:sp>
      <p:sp>
        <p:nvSpPr>
          <p:cNvPr id="21" name="Rectangle 20">
            <a:extLst>
              <a:ext uri="{FF2B5EF4-FFF2-40B4-BE49-F238E27FC236}">
                <a16:creationId xmlns:a16="http://schemas.microsoft.com/office/drawing/2014/main" id="{D082E843-AA45-4620-1AE1-2AE58C956A97}"/>
              </a:ext>
            </a:extLst>
          </p:cNvPr>
          <p:cNvSpPr/>
          <p:nvPr/>
        </p:nvSpPr>
        <p:spPr>
          <a:xfrm>
            <a:off x="441723" y="494772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22" name="TextBox 21">
            <a:extLst>
              <a:ext uri="{FF2B5EF4-FFF2-40B4-BE49-F238E27FC236}">
                <a16:creationId xmlns:a16="http://schemas.microsoft.com/office/drawing/2014/main" id="{E55DF7F0-D43C-FB95-897B-72B54481BE57}"/>
              </a:ext>
            </a:extLst>
          </p:cNvPr>
          <p:cNvSpPr txBox="1"/>
          <p:nvPr/>
        </p:nvSpPr>
        <p:spPr>
          <a:xfrm>
            <a:off x="441723" y="50524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23" name="TextBox 22">
            <a:extLst>
              <a:ext uri="{FF2B5EF4-FFF2-40B4-BE49-F238E27FC236}">
                <a16:creationId xmlns:a16="http://schemas.microsoft.com/office/drawing/2014/main" id="{C6EA9F8B-363F-4E9F-2CEA-688C7599CAA8}"/>
              </a:ext>
            </a:extLst>
          </p:cNvPr>
          <p:cNvSpPr txBox="1"/>
          <p:nvPr/>
        </p:nvSpPr>
        <p:spPr>
          <a:xfrm>
            <a:off x="613173" y="506202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Stack inventory report</a:t>
            </a:r>
          </a:p>
        </p:txBody>
      </p:sp>
      <p:sp>
        <p:nvSpPr>
          <p:cNvPr id="24" name="TextBox 23">
            <a:extLst>
              <a:ext uri="{FF2B5EF4-FFF2-40B4-BE49-F238E27FC236}">
                <a16:creationId xmlns:a16="http://schemas.microsoft.com/office/drawing/2014/main" id="{A59CAAD6-F351-2995-9802-A445149BBD2A}"/>
              </a:ext>
            </a:extLst>
          </p:cNvPr>
          <p:cNvSpPr txBox="1"/>
          <p:nvPr/>
        </p:nvSpPr>
        <p:spPr>
          <a:xfrm>
            <a:off x="441723" y="52810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25" name="TextBox 24">
            <a:extLst>
              <a:ext uri="{FF2B5EF4-FFF2-40B4-BE49-F238E27FC236}">
                <a16:creationId xmlns:a16="http://schemas.microsoft.com/office/drawing/2014/main" id="{B4D2BE10-62A5-3D75-8C4A-475D6D128638}"/>
              </a:ext>
            </a:extLst>
          </p:cNvPr>
          <p:cNvSpPr txBox="1"/>
          <p:nvPr/>
        </p:nvSpPr>
        <p:spPr>
          <a:xfrm>
            <a:off x="613173" y="529062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Cost baseline dashboard</a:t>
            </a:r>
          </a:p>
        </p:txBody>
      </p:sp>
      <p:sp>
        <p:nvSpPr>
          <p:cNvPr id="26" name="TextBox 25">
            <a:extLst>
              <a:ext uri="{FF2B5EF4-FFF2-40B4-BE49-F238E27FC236}">
                <a16:creationId xmlns:a16="http://schemas.microsoft.com/office/drawing/2014/main" id="{D8572F5A-7F8B-5312-1DB4-B29D602CEBF1}"/>
              </a:ext>
            </a:extLst>
          </p:cNvPr>
          <p:cNvSpPr txBox="1"/>
          <p:nvPr/>
        </p:nvSpPr>
        <p:spPr>
          <a:xfrm>
            <a:off x="441723" y="55096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27" name="TextBox 26">
            <a:extLst>
              <a:ext uri="{FF2B5EF4-FFF2-40B4-BE49-F238E27FC236}">
                <a16:creationId xmlns:a16="http://schemas.microsoft.com/office/drawing/2014/main" id="{F60066BD-A0BA-7CDF-D933-3E84587BA345}"/>
              </a:ext>
            </a:extLst>
          </p:cNvPr>
          <p:cNvSpPr txBox="1"/>
          <p:nvPr/>
        </p:nvSpPr>
        <p:spPr>
          <a:xfrm>
            <a:off x="613173" y="55192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Usage </a:t>
            </a:r>
            <a:r>
              <a:rPr kumimoji="0" lang="en-US" sz="810" b="0" i="0" u="none" strike="noStrike" kern="1200" cap="none" spc="0" normalizeH="0" baseline="0" noProof="0">
                <a:ln>
                  <a:noFill/>
                </a:ln>
                <a:solidFill>
                  <a:srgbClr val="FFFFFF"/>
                </a:solidFill>
                <a:effectLst/>
                <a:uLnTx/>
                <a:uFillTx/>
                <a:latin typeface="Graphik"/>
              </a:rPr>
              <a:t>baseline dashboard</a:t>
            </a:r>
            <a:endParaRPr kumimoji="0" sz="810" b="0" i="0" u="none" strike="noStrike" kern="1200" cap="none" spc="0" normalizeH="0" baseline="0" noProof="0">
              <a:ln>
                <a:noFill/>
              </a:ln>
              <a:solidFill>
                <a:srgbClr val="FFFFFF"/>
              </a:solidFill>
              <a:effectLst/>
              <a:uLnTx/>
              <a:uFillTx/>
              <a:latin typeface="Graphik"/>
            </a:endParaRPr>
          </a:p>
        </p:txBody>
      </p:sp>
      <p:sp>
        <p:nvSpPr>
          <p:cNvPr id="28" name="Right Arrow 27">
            <a:extLst>
              <a:ext uri="{FF2B5EF4-FFF2-40B4-BE49-F238E27FC236}">
                <a16:creationId xmlns:a16="http://schemas.microsoft.com/office/drawing/2014/main" id="{B8941F88-9C95-04B5-8E33-34AC356028B3}"/>
              </a:ext>
            </a:extLst>
          </p:cNvPr>
          <p:cNvSpPr/>
          <p:nvPr/>
        </p:nvSpPr>
        <p:spPr>
          <a:xfrm>
            <a:off x="2845692" y="2102866"/>
            <a:ext cx="1737360" cy="139806"/>
          </a:xfrm>
          <a:prstGeom prst="rightArrow">
            <a:avLst>
              <a:gd name="adj1" fmla="val 12000"/>
              <a:gd name="adj2" fmla="val 50000"/>
            </a:avLst>
          </a:prstGeom>
          <a:solidFill>
            <a:schemeClr val="accent3"/>
          </a:solidFill>
          <a:ln w="63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29" name="TextBox 28">
            <a:extLst>
              <a:ext uri="{FF2B5EF4-FFF2-40B4-BE49-F238E27FC236}">
                <a16:creationId xmlns:a16="http://schemas.microsoft.com/office/drawing/2014/main" id="{B16C702B-14AE-9D10-0EF6-BE47C52E02F0}"/>
              </a:ext>
            </a:extLst>
          </p:cNvPr>
          <p:cNvSpPr txBox="1"/>
          <p:nvPr/>
        </p:nvSpPr>
        <p:spPr>
          <a:xfrm>
            <a:off x="2654499" y="2079292"/>
            <a:ext cx="33337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C2A3FF"/>
                </a:solidFill>
                <a:effectLst/>
                <a:uLnTx/>
                <a:uFillTx/>
                <a:latin typeface="Consolas"/>
              </a:rPr>
              <a:t>02</a:t>
            </a:r>
          </a:p>
        </p:txBody>
      </p:sp>
      <p:sp>
        <p:nvSpPr>
          <p:cNvPr id="30" name="TextBox 29">
            <a:extLst>
              <a:ext uri="{FF2B5EF4-FFF2-40B4-BE49-F238E27FC236}">
                <a16:creationId xmlns:a16="http://schemas.microsoft.com/office/drawing/2014/main" id="{63B875C7-C719-0F2A-CB78-42F82C721A84}"/>
              </a:ext>
            </a:extLst>
          </p:cNvPr>
          <p:cNvSpPr txBox="1"/>
          <p:nvPr/>
        </p:nvSpPr>
        <p:spPr>
          <a:xfrm>
            <a:off x="2654499" y="2307314"/>
            <a:ext cx="1600200"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Graphik"/>
              </a:rPr>
              <a:t>Diagnose</a:t>
            </a:r>
            <a:endParaRPr kumimoji="0" sz="1200" b="1" i="0" u="none" strike="noStrike" kern="1200" cap="none" spc="0" normalizeH="0" baseline="0" noProof="0">
              <a:ln>
                <a:noFill/>
              </a:ln>
              <a:solidFill>
                <a:srgbClr val="FFFFFF"/>
              </a:solidFill>
              <a:effectLst/>
              <a:uLnTx/>
              <a:uFillTx/>
              <a:latin typeface="Graphik"/>
            </a:endParaRPr>
          </a:p>
        </p:txBody>
      </p:sp>
      <p:sp>
        <p:nvSpPr>
          <p:cNvPr id="31" name="TextBox 30">
            <a:extLst>
              <a:ext uri="{FF2B5EF4-FFF2-40B4-BE49-F238E27FC236}">
                <a16:creationId xmlns:a16="http://schemas.microsoft.com/office/drawing/2014/main" id="{260CD728-1D89-7FCB-9E5E-52D7824527C4}"/>
              </a:ext>
            </a:extLst>
          </p:cNvPr>
          <p:cNvSpPr txBox="1"/>
          <p:nvPr/>
        </p:nvSpPr>
        <p:spPr>
          <a:xfrm>
            <a:off x="2654499" y="2657144"/>
            <a:ext cx="1809750" cy="1714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75" b="1" i="0" u="none" strike="noStrike" kern="1200" cap="none" spc="0" normalizeH="0" baseline="0" noProof="0">
                <a:ln>
                  <a:noFill/>
                </a:ln>
                <a:solidFill>
                  <a:srgbClr val="FFFFFF"/>
                </a:solidFill>
                <a:effectLst/>
                <a:uLnTx/>
                <a:uFillTx/>
                <a:latin typeface="Consolas"/>
              </a:rPr>
              <a:t>ACTIVITIES</a:t>
            </a:r>
          </a:p>
        </p:txBody>
      </p:sp>
      <p:sp>
        <p:nvSpPr>
          <p:cNvPr id="32" name="Rectangle 31">
            <a:extLst>
              <a:ext uri="{FF2B5EF4-FFF2-40B4-BE49-F238E27FC236}">
                <a16:creationId xmlns:a16="http://schemas.microsoft.com/office/drawing/2014/main" id="{286287D2-0B29-379B-8275-D324226AAA3D}"/>
              </a:ext>
            </a:extLst>
          </p:cNvPr>
          <p:cNvSpPr/>
          <p:nvPr/>
        </p:nvSpPr>
        <p:spPr>
          <a:xfrm>
            <a:off x="2654499" y="292384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33" name="TextBox 32">
            <a:extLst>
              <a:ext uri="{FF2B5EF4-FFF2-40B4-BE49-F238E27FC236}">
                <a16:creationId xmlns:a16="http://schemas.microsoft.com/office/drawing/2014/main" id="{26A31FC9-1A39-5BF4-2702-C94F0EBE36A6}"/>
              </a:ext>
            </a:extLst>
          </p:cNvPr>
          <p:cNvSpPr txBox="1"/>
          <p:nvPr/>
        </p:nvSpPr>
        <p:spPr>
          <a:xfrm>
            <a:off x="2654499" y="30286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34" name="TextBox 33">
            <a:extLst>
              <a:ext uri="{FF2B5EF4-FFF2-40B4-BE49-F238E27FC236}">
                <a16:creationId xmlns:a16="http://schemas.microsoft.com/office/drawing/2014/main" id="{417455F3-AAA9-3FD3-402D-978C473CAA71}"/>
              </a:ext>
            </a:extLst>
          </p:cNvPr>
          <p:cNvSpPr txBox="1"/>
          <p:nvPr/>
        </p:nvSpPr>
        <p:spPr>
          <a:xfrm>
            <a:off x="2825949" y="303814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Token consumption decomposition</a:t>
            </a:r>
          </a:p>
        </p:txBody>
      </p:sp>
      <p:sp>
        <p:nvSpPr>
          <p:cNvPr id="35" name="TextBox 34">
            <a:extLst>
              <a:ext uri="{FF2B5EF4-FFF2-40B4-BE49-F238E27FC236}">
                <a16:creationId xmlns:a16="http://schemas.microsoft.com/office/drawing/2014/main" id="{94A70767-67A3-6F23-B5F2-A9D25245BFD8}"/>
              </a:ext>
            </a:extLst>
          </p:cNvPr>
          <p:cNvSpPr txBox="1"/>
          <p:nvPr/>
        </p:nvSpPr>
        <p:spPr>
          <a:xfrm>
            <a:off x="2654499" y="32572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36" name="TextBox 35">
            <a:extLst>
              <a:ext uri="{FF2B5EF4-FFF2-40B4-BE49-F238E27FC236}">
                <a16:creationId xmlns:a16="http://schemas.microsoft.com/office/drawing/2014/main" id="{CD8F2BB9-CC0F-49CA-C984-2AB9CE4B8927}"/>
              </a:ext>
            </a:extLst>
          </p:cNvPr>
          <p:cNvSpPr txBox="1"/>
          <p:nvPr/>
        </p:nvSpPr>
        <p:spPr>
          <a:xfrm>
            <a:off x="2825949" y="3266743"/>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Waste pattern detection</a:t>
            </a:r>
          </a:p>
        </p:txBody>
      </p:sp>
      <p:sp>
        <p:nvSpPr>
          <p:cNvPr id="37" name="TextBox 36">
            <a:extLst>
              <a:ext uri="{FF2B5EF4-FFF2-40B4-BE49-F238E27FC236}">
                <a16:creationId xmlns:a16="http://schemas.microsoft.com/office/drawing/2014/main" id="{133E39C8-FE57-7DCE-468E-99C3E6CFC77B}"/>
              </a:ext>
            </a:extLst>
          </p:cNvPr>
          <p:cNvSpPr txBox="1"/>
          <p:nvPr/>
        </p:nvSpPr>
        <p:spPr>
          <a:xfrm>
            <a:off x="2654499" y="34858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38" name="TextBox 37">
            <a:extLst>
              <a:ext uri="{FF2B5EF4-FFF2-40B4-BE49-F238E27FC236}">
                <a16:creationId xmlns:a16="http://schemas.microsoft.com/office/drawing/2014/main" id="{591C0021-3A85-126C-9B5C-A92C1B757156}"/>
              </a:ext>
            </a:extLst>
          </p:cNvPr>
          <p:cNvSpPr txBox="1"/>
          <p:nvPr/>
        </p:nvSpPr>
        <p:spPr>
          <a:xfrm>
            <a:off x="2825949" y="3495343"/>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Model selection audit</a:t>
            </a:r>
          </a:p>
        </p:txBody>
      </p:sp>
      <p:sp>
        <p:nvSpPr>
          <p:cNvPr id="39" name="TextBox 38">
            <a:extLst>
              <a:ext uri="{FF2B5EF4-FFF2-40B4-BE49-F238E27FC236}">
                <a16:creationId xmlns:a16="http://schemas.microsoft.com/office/drawing/2014/main" id="{5F7E2E08-16D0-C772-A37F-CD6E694F3ECF}"/>
              </a:ext>
            </a:extLst>
          </p:cNvPr>
          <p:cNvSpPr txBox="1"/>
          <p:nvPr/>
        </p:nvSpPr>
        <p:spPr>
          <a:xfrm>
            <a:off x="2654499" y="37144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40" name="TextBox 39">
            <a:extLst>
              <a:ext uri="{FF2B5EF4-FFF2-40B4-BE49-F238E27FC236}">
                <a16:creationId xmlns:a16="http://schemas.microsoft.com/office/drawing/2014/main" id="{28FDB378-89EC-59AF-1C32-D4AE845AD585}"/>
              </a:ext>
            </a:extLst>
          </p:cNvPr>
          <p:cNvSpPr txBox="1"/>
          <p:nvPr/>
        </p:nvSpPr>
        <p:spPr>
          <a:xfrm>
            <a:off x="2825949" y="3723944"/>
            <a:ext cx="1809750" cy="124650"/>
          </a:xfrm>
          <a:prstGeom prst="rect">
            <a:avLst/>
          </a:prstGeom>
          <a:noFill/>
          <a:ln>
            <a:noFill/>
          </a:ln>
        </p:spPr>
        <p:txBody>
          <a:bodyPr wrap="square" lIns="0" tIns="0" rIns="0" bIns="0" anchor="t">
            <a:spAutoFit/>
          </a:bodyPr>
          <a:lstStyle/>
          <a:p>
            <a:pPr lvl="0">
              <a:defRPr/>
            </a:pPr>
            <a:r>
              <a:rPr lang="en-US" sz="810">
                <a:solidFill>
                  <a:srgbClr val="FFFFFF"/>
                </a:solidFill>
              </a:rPr>
              <a:t>Cost attribution modeling</a:t>
            </a:r>
          </a:p>
        </p:txBody>
      </p:sp>
      <p:sp>
        <p:nvSpPr>
          <p:cNvPr id="41" name="TextBox 40">
            <a:extLst>
              <a:ext uri="{FF2B5EF4-FFF2-40B4-BE49-F238E27FC236}">
                <a16:creationId xmlns:a16="http://schemas.microsoft.com/office/drawing/2014/main" id="{16DBC73C-6D6D-5052-0797-1BF43E2C8A4A}"/>
              </a:ext>
            </a:extLst>
          </p:cNvPr>
          <p:cNvSpPr txBox="1"/>
          <p:nvPr/>
        </p:nvSpPr>
        <p:spPr>
          <a:xfrm>
            <a:off x="2654499" y="39430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42" name="TextBox 41">
            <a:extLst>
              <a:ext uri="{FF2B5EF4-FFF2-40B4-BE49-F238E27FC236}">
                <a16:creationId xmlns:a16="http://schemas.microsoft.com/office/drawing/2014/main" id="{5B78CC45-B1ED-A407-2F8D-465D1BABFB05}"/>
              </a:ext>
            </a:extLst>
          </p:cNvPr>
          <p:cNvSpPr txBox="1"/>
          <p:nvPr/>
        </p:nvSpPr>
        <p:spPr>
          <a:xfrm>
            <a:off x="2825949" y="3952544"/>
            <a:ext cx="1809750" cy="2492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Dimension &amp; lever applicability and recommendations</a:t>
            </a:r>
            <a:endParaRPr kumimoji="0" sz="810" b="0" i="0" u="none" strike="noStrike" kern="1200" cap="none" spc="0" normalizeH="0" baseline="0" noProof="0">
              <a:ln>
                <a:noFill/>
              </a:ln>
              <a:solidFill>
                <a:srgbClr val="FFFFFF"/>
              </a:solidFill>
              <a:effectLst/>
              <a:uLnTx/>
              <a:uFillTx/>
              <a:latin typeface="Graphik"/>
            </a:endParaRPr>
          </a:p>
        </p:txBody>
      </p:sp>
      <p:sp>
        <p:nvSpPr>
          <p:cNvPr id="43" name="TextBox 42">
            <a:extLst>
              <a:ext uri="{FF2B5EF4-FFF2-40B4-BE49-F238E27FC236}">
                <a16:creationId xmlns:a16="http://schemas.microsoft.com/office/drawing/2014/main" id="{C1A83455-605C-BD51-0725-13EBE25B8E92}"/>
              </a:ext>
            </a:extLst>
          </p:cNvPr>
          <p:cNvSpPr txBox="1"/>
          <p:nvPr/>
        </p:nvSpPr>
        <p:spPr>
          <a:xfrm>
            <a:off x="2661048" y="4681024"/>
            <a:ext cx="1809750" cy="15004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FFFFFF"/>
                </a:solidFill>
                <a:effectLst/>
                <a:uLnTx/>
                <a:uFillTx/>
                <a:latin typeface="Consolas"/>
              </a:rPr>
              <a:t>OUTCOMES</a:t>
            </a:r>
            <a:endParaRPr kumimoji="0" sz="975" b="1" i="0" u="none" strike="noStrike" kern="1200" cap="none" spc="0" normalizeH="0" baseline="0" noProof="0">
              <a:ln>
                <a:noFill/>
              </a:ln>
              <a:solidFill>
                <a:srgbClr val="FFFFFF"/>
              </a:solidFill>
              <a:effectLst/>
              <a:uLnTx/>
              <a:uFillTx/>
              <a:latin typeface="Consolas"/>
            </a:endParaRPr>
          </a:p>
        </p:txBody>
      </p:sp>
      <p:sp>
        <p:nvSpPr>
          <p:cNvPr id="44" name="Rectangle 43">
            <a:extLst>
              <a:ext uri="{FF2B5EF4-FFF2-40B4-BE49-F238E27FC236}">
                <a16:creationId xmlns:a16="http://schemas.microsoft.com/office/drawing/2014/main" id="{941E379B-C65C-8215-5FA5-A9D38973EBA8}"/>
              </a:ext>
            </a:extLst>
          </p:cNvPr>
          <p:cNvSpPr/>
          <p:nvPr/>
        </p:nvSpPr>
        <p:spPr>
          <a:xfrm>
            <a:off x="2661048" y="494772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45" name="TextBox 44">
            <a:extLst>
              <a:ext uri="{FF2B5EF4-FFF2-40B4-BE49-F238E27FC236}">
                <a16:creationId xmlns:a16="http://schemas.microsoft.com/office/drawing/2014/main" id="{40E69497-9520-A69E-3EA7-01381B4D330B}"/>
              </a:ext>
            </a:extLst>
          </p:cNvPr>
          <p:cNvSpPr txBox="1"/>
          <p:nvPr/>
        </p:nvSpPr>
        <p:spPr>
          <a:xfrm>
            <a:off x="2661048" y="50524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46" name="TextBox 45">
            <a:extLst>
              <a:ext uri="{FF2B5EF4-FFF2-40B4-BE49-F238E27FC236}">
                <a16:creationId xmlns:a16="http://schemas.microsoft.com/office/drawing/2014/main" id="{234A1C82-093D-EA5D-73EC-A9524F51329E}"/>
              </a:ext>
            </a:extLst>
          </p:cNvPr>
          <p:cNvSpPr txBox="1"/>
          <p:nvPr/>
        </p:nvSpPr>
        <p:spPr>
          <a:xfrm>
            <a:off x="2832498" y="50620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Token </a:t>
            </a:r>
            <a:r>
              <a:rPr kumimoji="0" lang="en-US" sz="810" b="0" i="0" u="none" strike="noStrike" kern="1200" cap="none" spc="0" normalizeH="0" baseline="0" noProof="0">
                <a:ln>
                  <a:noFill/>
                </a:ln>
                <a:solidFill>
                  <a:srgbClr val="FFFFFF"/>
                </a:solidFill>
                <a:effectLst/>
                <a:uLnTx/>
                <a:uFillTx/>
                <a:latin typeface="Graphik"/>
              </a:rPr>
              <a:t>diagnosis</a:t>
            </a:r>
            <a:r>
              <a:rPr kumimoji="0" sz="810" b="0" i="0" u="none" strike="noStrike" kern="1200" cap="none" spc="0" normalizeH="0" baseline="0" noProof="0">
                <a:ln>
                  <a:noFill/>
                </a:ln>
                <a:solidFill>
                  <a:srgbClr val="FFFFFF"/>
                </a:solidFill>
                <a:effectLst/>
                <a:uLnTx/>
                <a:uFillTx/>
                <a:latin typeface="Graphik"/>
              </a:rPr>
              <a:t> report</a:t>
            </a:r>
          </a:p>
        </p:txBody>
      </p:sp>
      <p:sp>
        <p:nvSpPr>
          <p:cNvPr id="47" name="TextBox 46">
            <a:extLst>
              <a:ext uri="{FF2B5EF4-FFF2-40B4-BE49-F238E27FC236}">
                <a16:creationId xmlns:a16="http://schemas.microsoft.com/office/drawing/2014/main" id="{81408367-DC45-3068-F9D0-6B5A131F83B4}"/>
              </a:ext>
            </a:extLst>
          </p:cNvPr>
          <p:cNvSpPr txBox="1"/>
          <p:nvPr/>
        </p:nvSpPr>
        <p:spPr>
          <a:xfrm>
            <a:off x="2661048" y="52810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48" name="TextBox 47">
            <a:extLst>
              <a:ext uri="{FF2B5EF4-FFF2-40B4-BE49-F238E27FC236}">
                <a16:creationId xmlns:a16="http://schemas.microsoft.com/office/drawing/2014/main" id="{D6CD77F4-E45F-8EF8-6BBD-3C8E1F9EF714}"/>
              </a:ext>
            </a:extLst>
          </p:cNvPr>
          <p:cNvSpPr txBox="1"/>
          <p:nvPr/>
        </p:nvSpPr>
        <p:spPr>
          <a:xfrm>
            <a:off x="2832498" y="529062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Cost attribution model</a:t>
            </a:r>
          </a:p>
        </p:txBody>
      </p:sp>
      <p:sp>
        <p:nvSpPr>
          <p:cNvPr id="51" name="Right Arrow 50">
            <a:extLst>
              <a:ext uri="{FF2B5EF4-FFF2-40B4-BE49-F238E27FC236}">
                <a16:creationId xmlns:a16="http://schemas.microsoft.com/office/drawing/2014/main" id="{75E5ECEA-57A9-4B18-E4E2-8EC71281C1F8}"/>
              </a:ext>
            </a:extLst>
          </p:cNvPr>
          <p:cNvSpPr/>
          <p:nvPr/>
        </p:nvSpPr>
        <p:spPr>
          <a:xfrm>
            <a:off x="5065017" y="2102866"/>
            <a:ext cx="1737360" cy="139806"/>
          </a:xfrm>
          <a:prstGeom prst="rightArrow">
            <a:avLst>
              <a:gd name="adj1" fmla="val 12000"/>
              <a:gd name="adj2" fmla="val 50000"/>
            </a:avLst>
          </a:prstGeom>
          <a:solidFill>
            <a:schemeClr val="accent3"/>
          </a:solidFill>
          <a:ln w="63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52" name="TextBox 51">
            <a:extLst>
              <a:ext uri="{FF2B5EF4-FFF2-40B4-BE49-F238E27FC236}">
                <a16:creationId xmlns:a16="http://schemas.microsoft.com/office/drawing/2014/main" id="{F0F87F15-8A54-FFD3-0324-D5DAE67B6035}"/>
              </a:ext>
            </a:extLst>
          </p:cNvPr>
          <p:cNvSpPr txBox="1"/>
          <p:nvPr/>
        </p:nvSpPr>
        <p:spPr>
          <a:xfrm>
            <a:off x="4873824" y="2079292"/>
            <a:ext cx="33337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C2A3FF"/>
                </a:solidFill>
                <a:effectLst/>
                <a:uLnTx/>
                <a:uFillTx/>
                <a:latin typeface="Consolas"/>
              </a:rPr>
              <a:t>03</a:t>
            </a:r>
          </a:p>
        </p:txBody>
      </p:sp>
      <p:sp>
        <p:nvSpPr>
          <p:cNvPr id="53" name="TextBox 52">
            <a:extLst>
              <a:ext uri="{FF2B5EF4-FFF2-40B4-BE49-F238E27FC236}">
                <a16:creationId xmlns:a16="http://schemas.microsoft.com/office/drawing/2014/main" id="{006AE220-AF90-11AE-BBFA-AA34EF6A2A76}"/>
              </a:ext>
            </a:extLst>
          </p:cNvPr>
          <p:cNvSpPr txBox="1"/>
          <p:nvPr/>
        </p:nvSpPr>
        <p:spPr>
          <a:xfrm>
            <a:off x="4873824" y="2307314"/>
            <a:ext cx="1600200"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Graphik"/>
              </a:rPr>
              <a:t>Optimization design</a:t>
            </a:r>
            <a:endParaRPr kumimoji="0" sz="1200" b="1" i="0" u="none" strike="noStrike" kern="1200" cap="none" spc="0" normalizeH="0" baseline="0" noProof="0">
              <a:ln>
                <a:noFill/>
              </a:ln>
              <a:solidFill>
                <a:srgbClr val="FFFFFF"/>
              </a:solidFill>
              <a:effectLst/>
              <a:uLnTx/>
              <a:uFillTx/>
              <a:latin typeface="Graphik"/>
            </a:endParaRPr>
          </a:p>
        </p:txBody>
      </p:sp>
      <p:sp>
        <p:nvSpPr>
          <p:cNvPr id="54" name="TextBox 53">
            <a:extLst>
              <a:ext uri="{FF2B5EF4-FFF2-40B4-BE49-F238E27FC236}">
                <a16:creationId xmlns:a16="http://schemas.microsoft.com/office/drawing/2014/main" id="{FD1EAABC-0FF9-5B2D-312D-BF654D6EDE16}"/>
              </a:ext>
            </a:extLst>
          </p:cNvPr>
          <p:cNvSpPr txBox="1"/>
          <p:nvPr/>
        </p:nvSpPr>
        <p:spPr>
          <a:xfrm>
            <a:off x="4873824" y="2657144"/>
            <a:ext cx="1809750" cy="1714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75" b="1" i="0" u="none" strike="noStrike" kern="1200" cap="none" spc="0" normalizeH="0" baseline="0" noProof="0">
                <a:ln>
                  <a:noFill/>
                </a:ln>
                <a:solidFill>
                  <a:srgbClr val="FFFFFF"/>
                </a:solidFill>
                <a:effectLst/>
                <a:uLnTx/>
                <a:uFillTx/>
                <a:latin typeface="Consolas"/>
              </a:rPr>
              <a:t>ACTIVITIES</a:t>
            </a:r>
          </a:p>
        </p:txBody>
      </p:sp>
      <p:sp>
        <p:nvSpPr>
          <p:cNvPr id="55" name="Rectangle 54">
            <a:extLst>
              <a:ext uri="{FF2B5EF4-FFF2-40B4-BE49-F238E27FC236}">
                <a16:creationId xmlns:a16="http://schemas.microsoft.com/office/drawing/2014/main" id="{8EE8D407-1754-5145-A4AA-08FFF6B89993}"/>
              </a:ext>
            </a:extLst>
          </p:cNvPr>
          <p:cNvSpPr/>
          <p:nvPr/>
        </p:nvSpPr>
        <p:spPr>
          <a:xfrm>
            <a:off x="4873824" y="292384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56" name="TextBox 55">
            <a:extLst>
              <a:ext uri="{FF2B5EF4-FFF2-40B4-BE49-F238E27FC236}">
                <a16:creationId xmlns:a16="http://schemas.microsoft.com/office/drawing/2014/main" id="{F344E7E6-82B1-F800-91A9-BA6AACB44031}"/>
              </a:ext>
            </a:extLst>
          </p:cNvPr>
          <p:cNvSpPr txBox="1"/>
          <p:nvPr/>
        </p:nvSpPr>
        <p:spPr>
          <a:xfrm>
            <a:off x="4873824" y="30286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57" name="TextBox 56">
            <a:extLst>
              <a:ext uri="{FF2B5EF4-FFF2-40B4-BE49-F238E27FC236}">
                <a16:creationId xmlns:a16="http://schemas.microsoft.com/office/drawing/2014/main" id="{A2965B1A-0AE3-0B23-217B-36B9D84B3831}"/>
              </a:ext>
            </a:extLst>
          </p:cNvPr>
          <p:cNvSpPr txBox="1"/>
          <p:nvPr/>
        </p:nvSpPr>
        <p:spPr>
          <a:xfrm>
            <a:off x="5045274" y="3038144"/>
            <a:ext cx="1933864"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Lever prioritization in </a:t>
            </a:r>
            <a:r>
              <a:rPr lang="en-US" sz="810">
                <a:solidFill>
                  <a:srgbClr val="FFFFFF"/>
                </a:solidFill>
                <a:latin typeface="Graphik"/>
              </a:rPr>
              <a:t>dimensions</a:t>
            </a:r>
            <a:endParaRPr kumimoji="0" sz="810" b="0" i="0" u="none" strike="noStrike" kern="1200" cap="none" spc="0" normalizeH="0" baseline="0" noProof="0">
              <a:ln>
                <a:noFill/>
              </a:ln>
              <a:solidFill>
                <a:srgbClr val="FFFFFF"/>
              </a:solidFill>
              <a:effectLst/>
              <a:uLnTx/>
              <a:uFillTx/>
              <a:latin typeface="Graphik"/>
            </a:endParaRPr>
          </a:p>
        </p:txBody>
      </p:sp>
      <p:sp>
        <p:nvSpPr>
          <p:cNvPr id="58" name="TextBox 57">
            <a:extLst>
              <a:ext uri="{FF2B5EF4-FFF2-40B4-BE49-F238E27FC236}">
                <a16:creationId xmlns:a16="http://schemas.microsoft.com/office/drawing/2014/main" id="{155039F7-628A-4CC6-3158-388DE2B434F2}"/>
              </a:ext>
            </a:extLst>
          </p:cNvPr>
          <p:cNvSpPr txBox="1"/>
          <p:nvPr/>
        </p:nvSpPr>
        <p:spPr>
          <a:xfrm>
            <a:off x="4873824" y="32572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59" name="TextBox 58">
            <a:extLst>
              <a:ext uri="{FF2B5EF4-FFF2-40B4-BE49-F238E27FC236}">
                <a16:creationId xmlns:a16="http://schemas.microsoft.com/office/drawing/2014/main" id="{5C7DA31C-A3EE-D4B7-AF24-23ACFC8CFE8A}"/>
              </a:ext>
            </a:extLst>
          </p:cNvPr>
          <p:cNvSpPr txBox="1"/>
          <p:nvPr/>
        </p:nvSpPr>
        <p:spPr>
          <a:xfrm>
            <a:off x="5040511" y="3213118"/>
            <a:ext cx="1809750" cy="37394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10">
                <a:solidFill>
                  <a:srgbClr val="FFFFFF"/>
                </a:solidFill>
                <a:latin typeface="Graphik"/>
              </a:rPr>
              <a:t>Enterprise AI architecture</a:t>
            </a:r>
            <a:r>
              <a:rPr kumimoji="0" lang="en-US" sz="810" b="0" i="0" u="none" strike="noStrike" kern="1200" cap="none" spc="0" normalizeH="0" baseline="0" noProof="0">
                <a:ln>
                  <a:noFill/>
                </a:ln>
                <a:solidFill>
                  <a:srgbClr val="FFFFFF"/>
                </a:solidFill>
                <a:effectLst/>
                <a:uLnTx/>
                <a:uFillTx/>
                <a:latin typeface="Graphik"/>
              </a:rPr>
              <a:t> updates, e.g.,  model routing, caching, license</a:t>
            </a:r>
            <a:endParaRPr kumimoji="0" sz="810" b="0" i="0" u="none" strike="noStrike" kern="1200" cap="none" spc="0" normalizeH="0" baseline="0" noProof="0">
              <a:ln>
                <a:noFill/>
              </a:ln>
              <a:solidFill>
                <a:srgbClr val="FFFFFF"/>
              </a:solidFill>
              <a:effectLst/>
              <a:uLnTx/>
              <a:uFillTx/>
              <a:latin typeface="Graphik"/>
            </a:endParaRPr>
          </a:p>
        </p:txBody>
      </p:sp>
      <p:sp>
        <p:nvSpPr>
          <p:cNvPr id="62" name="TextBox 61">
            <a:extLst>
              <a:ext uri="{FF2B5EF4-FFF2-40B4-BE49-F238E27FC236}">
                <a16:creationId xmlns:a16="http://schemas.microsoft.com/office/drawing/2014/main" id="{D33C8D0C-BEBF-3A93-70C3-EC035E5E7D69}"/>
              </a:ext>
            </a:extLst>
          </p:cNvPr>
          <p:cNvSpPr txBox="1"/>
          <p:nvPr/>
        </p:nvSpPr>
        <p:spPr>
          <a:xfrm>
            <a:off x="4873824" y="3689804"/>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63" name="TextBox 62">
            <a:extLst>
              <a:ext uri="{FF2B5EF4-FFF2-40B4-BE49-F238E27FC236}">
                <a16:creationId xmlns:a16="http://schemas.microsoft.com/office/drawing/2014/main" id="{BCB75D72-6229-44C5-49E2-2752A17D5037}"/>
              </a:ext>
            </a:extLst>
          </p:cNvPr>
          <p:cNvSpPr txBox="1"/>
          <p:nvPr/>
        </p:nvSpPr>
        <p:spPr>
          <a:xfrm>
            <a:off x="5028822" y="3620222"/>
            <a:ext cx="1809750" cy="37394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10">
                <a:solidFill>
                  <a:srgbClr val="FFFFFF"/>
                </a:solidFill>
                <a:latin typeface="Graphik"/>
              </a:rPr>
              <a:t>Top offending application architecture updates, e.g., prompts, tasks, cache, context </a:t>
            </a:r>
            <a:endParaRPr kumimoji="0" sz="810" b="0" i="0" u="none" strike="noStrike" kern="1200" cap="none" spc="0" normalizeH="0" baseline="0" noProof="0">
              <a:ln>
                <a:noFill/>
              </a:ln>
              <a:solidFill>
                <a:srgbClr val="FFFFFF"/>
              </a:solidFill>
              <a:effectLst/>
              <a:uLnTx/>
              <a:uFillTx/>
              <a:latin typeface="Graphik"/>
            </a:endParaRPr>
          </a:p>
        </p:txBody>
      </p:sp>
      <p:sp>
        <p:nvSpPr>
          <p:cNvPr id="64" name="TextBox 63">
            <a:extLst>
              <a:ext uri="{FF2B5EF4-FFF2-40B4-BE49-F238E27FC236}">
                <a16:creationId xmlns:a16="http://schemas.microsoft.com/office/drawing/2014/main" id="{9E2F8007-8F92-FE67-39E2-D625BB254E01}"/>
              </a:ext>
            </a:extLst>
          </p:cNvPr>
          <p:cNvSpPr txBox="1"/>
          <p:nvPr/>
        </p:nvSpPr>
        <p:spPr>
          <a:xfrm>
            <a:off x="4907161" y="419066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65" name="TextBox 64">
            <a:extLst>
              <a:ext uri="{FF2B5EF4-FFF2-40B4-BE49-F238E27FC236}">
                <a16:creationId xmlns:a16="http://schemas.microsoft.com/office/drawing/2014/main" id="{349782A6-98A9-C4AF-1B66-E4A01B06C238}"/>
              </a:ext>
            </a:extLst>
          </p:cNvPr>
          <p:cNvSpPr txBox="1"/>
          <p:nvPr/>
        </p:nvSpPr>
        <p:spPr>
          <a:xfrm>
            <a:off x="5028822" y="4070015"/>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Observability &amp; monitoring design</a:t>
            </a:r>
            <a:endParaRPr kumimoji="0" sz="810" b="0" i="0" u="none" strike="noStrike" kern="1200" cap="none" spc="0" normalizeH="0" baseline="0" noProof="0">
              <a:ln>
                <a:noFill/>
              </a:ln>
              <a:solidFill>
                <a:srgbClr val="FFFFFF"/>
              </a:solidFill>
              <a:effectLst/>
              <a:uLnTx/>
              <a:uFillTx/>
              <a:latin typeface="Graphik"/>
            </a:endParaRPr>
          </a:p>
        </p:txBody>
      </p:sp>
      <p:sp>
        <p:nvSpPr>
          <p:cNvPr id="66" name="TextBox 65">
            <a:extLst>
              <a:ext uri="{FF2B5EF4-FFF2-40B4-BE49-F238E27FC236}">
                <a16:creationId xmlns:a16="http://schemas.microsoft.com/office/drawing/2014/main" id="{402C0B96-1274-4BDF-DF43-CDB49C757353}"/>
              </a:ext>
            </a:extLst>
          </p:cNvPr>
          <p:cNvSpPr txBox="1"/>
          <p:nvPr/>
        </p:nvSpPr>
        <p:spPr>
          <a:xfrm>
            <a:off x="4880373" y="4681024"/>
            <a:ext cx="1809750" cy="15004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FFFFFF"/>
                </a:solidFill>
                <a:effectLst/>
                <a:uLnTx/>
                <a:uFillTx/>
                <a:latin typeface="Consolas"/>
              </a:rPr>
              <a:t>OUTCOMES</a:t>
            </a:r>
            <a:endParaRPr kumimoji="0" sz="975" b="1" i="0" u="none" strike="noStrike" kern="1200" cap="none" spc="0" normalizeH="0" baseline="0" noProof="0">
              <a:ln>
                <a:noFill/>
              </a:ln>
              <a:solidFill>
                <a:srgbClr val="FFFFFF"/>
              </a:solidFill>
              <a:effectLst/>
              <a:uLnTx/>
              <a:uFillTx/>
              <a:latin typeface="Consolas"/>
            </a:endParaRPr>
          </a:p>
        </p:txBody>
      </p:sp>
      <p:sp>
        <p:nvSpPr>
          <p:cNvPr id="67" name="Rectangle 66">
            <a:extLst>
              <a:ext uri="{FF2B5EF4-FFF2-40B4-BE49-F238E27FC236}">
                <a16:creationId xmlns:a16="http://schemas.microsoft.com/office/drawing/2014/main" id="{F28990D3-33A8-942E-2EDC-C9577DA5F0FF}"/>
              </a:ext>
            </a:extLst>
          </p:cNvPr>
          <p:cNvSpPr/>
          <p:nvPr/>
        </p:nvSpPr>
        <p:spPr>
          <a:xfrm>
            <a:off x="4880373" y="494772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68" name="TextBox 67">
            <a:extLst>
              <a:ext uri="{FF2B5EF4-FFF2-40B4-BE49-F238E27FC236}">
                <a16:creationId xmlns:a16="http://schemas.microsoft.com/office/drawing/2014/main" id="{333AF587-D9C5-EA39-6C93-675440D87EB6}"/>
              </a:ext>
            </a:extLst>
          </p:cNvPr>
          <p:cNvSpPr txBox="1"/>
          <p:nvPr/>
        </p:nvSpPr>
        <p:spPr>
          <a:xfrm>
            <a:off x="4880373" y="50524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69" name="TextBox 68">
            <a:extLst>
              <a:ext uri="{FF2B5EF4-FFF2-40B4-BE49-F238E27FC236}">
                <a16:creationId xmlns:a16="http://schemas.microsoft.com/office/drawing/2014/main" id="{48F06BAD-5F58-6D35-3031-F38270420AFE}"/>
              </a:ext>
            </a:extLst>
          </p:cNvPr>
          <p:cNvSpPr txBox="1"/>
          <p:nvPr/>
        </p:nvSpPr>
        <p:spPr>
          <a:xfrm>
            <a:off x="5051823" y="50620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Recommended </a:t>
            </a:r>
            <a:r>
              <a:rPr kumimoji="0" lang="en-US" sz="810" b="0" i="0" u="none" strike="noStrike" kern="1200" cap="none" spc="0" normalizeH="0" baseline="0" noProof="0">
                <a:ln>
                  <a:noFill/>
                </a:ln>
                <a:solidFill>
                  <a:srgbClr val="FFFFFF"/>
                </a:solidFill>
                <a:effectLst/>
                <a:uLnTx/>
                <a:uFillTx/>
                <a:latin typeface="Graphik"/>
              </a:rPr>
              <a:t>execution </a:t>
            </a:r>
            <a:r>
              <a:rPr kumimoji="0" sz="810" b="0" i="0" u="none" strike="noStrike" kern="1200" cap="none" spc="0" normalizeH="0" baseline="0" noProof="0">
                <a:ln>
                  <a:noFill/>
                </a:ln>
                <a:solidFill>
                  <a:srgbClr val="FFFFFF"/>
                </a:solidFill>
                <a:effectLst/>
                <a:uLnTx/>
                <a:uFillTx/>
                <a:latin typeface="Graphik"/>
              </a:rPr>
              <a:t>plan</a:t>
            </a:r>
          </a:p>
        </p:txBody>
      </p:sp>
      <p:sp>
        <p:nvSpPr>
          <p:cNvPr id="70" name="TextBox 69">
            <a:extLst>
              <a:ext uri="{FF2B5EF4-FFF2-40B4-BE49-F238E27FC236}">
                <a16:creationId xmlns:a16="http://schemas.microsoft.com/office/drawing/2014/main" id="{1891D9D1-52F2-B91B-8A46-39263CD4C5CF}"/>
              </a:ext>
            </a:extLst>
          </p:cNvPr>
          <p:cNvSpPr txBox="1"/>
          <p:nvPr/>
        </p:nvSpPr>
        <p:spPr>
          <a:xfrm>
            <a:off x="4880373" y="52810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72" name="TextBox 71">
            <a:extLst>
              <a:ext uri="{FF2B5EF4-FFF2-40B4-BE49-F238E27FC236}">
                <a16:creationId xmlns:a16="http://schemas.microsoft.com/office/drawing/2014/main" id="{2E3E1230-82B4-C538-B162-19F34E50787A}"/>
              </a:ext>
            </a:extLst>
          </p:cNvPr>
          <p:cNvSpPr txBox="1"/>
          <p:nvPr/>
        </p:nvSpPr>
        <p:spPr>
          <a:xfrm>
            <a:off x="5051823" y="52906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Technical design</a:t>
            </a:r>
          </a:p>
        </p:txBody>
      </p:sp>
      <p:sp>
        <p:nvSpPr>
          <p:cNvPr id="73" name="TextBox 72">
            <a:extLst>
              <a:ext uri="{FF2B5EF4-FFF2-40B4-BE49-F238E27FC236}">
                <a16:creationId xmlns:a16="http://schemas.microsoft.com/office/drawing/2014/main" id="{7E0AA3D4-0253-9006-6766-381288A96093}"/>
              </a:ext>
            </a:extLst>
          </p:cNvPr>
          <p:cNvSpPr txBox="1"/>
          <p:nvPr/>
        </p:nvSpPr>
        <p:spPr>
          <a:xfrm>
            <a:off x="4880373" y="55096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74" name="TextBox 73">
            <a:extLst>
              <a:ext uri="{FF2B5EF4-FFF2-40B4-BE49-F238E27FC236}">
                <a16:creationId xmlns:a16="http://schemas.microsoft.com/office/drawing/2014/main" id="{4E23829C-1204-4534-AA80-20A4B122B689}"/>
              </a:ext>
            </a:extLst>
          </p:cNvPr>
          <p:cNvSpPr txBox="1"/>
          <p:nvPr/>
        </p:nvSpPr>
        <p:spPr>
          <a:xfrm>
            <a:off x="5051823" y="55192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10">
                <a:solidFill>
                  <a:srgbClr val="FFFFFF"/>
                </a:solidFill>
                <a:latin typeface="Graphik"/>
              </a:rPr>
              <a:t>Value proposition</a:t>
            </a:r>
            <a:endParaRPr kumimoji="0" sz="810" b="0" i="0" u="none" strike="noStrike" kern="1200" cap="none" spc="0" normalizeH="0" baseline="0" noProof="0">
              <a:ln>
                <a:noFill/>
              </a:ln>
              <a:solidFill>
                <a:srgbClr val="FFFFFF"/>
              </a:solidFill>
              <a:effectLst/>
              <a:uLnTx/>
              <a:uFillTx/>
              <a:latin typeface="Graphik"/>
            </a:endParaRPr>
          </a:p>
        </p:txBody>
      </p:sp>
      <p:sp>
        <p:nvSpPr>
          <p:cNvPr id="75" name="Right Arrow 74">
            <a:extLst>
              <a:ext uri="{FF2B5EF4-FFF2-40B4-BE49-F238E27FC236}">
                <a16:creationId xmlns:a16="http://schemas.microsoft.com/office/drawing/2014/main" id="{B47B91D8-C4ED-7F70-3A28-74CBBFB6138F}"/>
              </a:ext>
            </a:extLst>
          </p:cNvPr>
          <p:cNvSpPr/>
          <p:nvPr/>
        </p:nvSpPr>
        <p:spPr>
          <a:xfrm>
            <a:off x="7284342" y="2102866"/>
            <a:ext cx="1737360" cy="139806"/>
          </a:xfrm>
          <a:prstGeom prst="rightArrow">
            <a:avLst>
              <a:gd name="adj1" fmla="val 12000"/>
              <a:gd name="adj2" fmla="val 50000"/>
            </a:avLst>
          </a:prstGeom>
          <a:solidFill>
            <a:schemeClr val="accent3"/>
          </a:solidFill>
          <a:ln w="63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76" name="TextBox 75">
            <a:extLst>
              <a:ext uri="{FF2B5EF4-FFF2-40B4-BE49-F238E27FC236}">
                <a16:creationId xmlns:a16="http://schemas.microsoft.com/office/drawing/2014/main" id="{F9C8423C-7CAF-D908-9C9E-7320C1349A98}"/>
              </a:ext>
            </a:extLst>
          </p:cNvPr>
          <p:cNvSpPr txBox="1"/>
          <p:nvPr/>
        </p:nvSpPr>
        <p:spPr>
          <a:xfrm>
            <a:off x="7093149" y="2079292"/>
            <a:ext cx="33337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C2A3FF"/>
                </a:solidFill>
                <a:effectLst/>
                <a:uLnTx/>
                <a:uFillTx/>
                <a:latin typeface="Consolas"/>
              </a:rPr>
              <a:t>04</a:t>
            </a:r>
          </a:p>
        </p:txBody>
      </p:sp>
      <p:sp>
        <p:nvSpPr>
          <p:cNvPr id="77" name="TextBox 76">
            <a:extLst>
              <a:ext uri="{FF2B5EF4-FFF2-40B4-BE49-F238E27FC236}">
                <a16:creationId xmlns:a16="http://schemas.microsoft.com/office/drawing/2014/main" id="{2DE1961A-1024-D535-E449-05A5E59A66C0}"/>
              </a:ext>
            </a:extLst>
          </p:cNvPr>
          <p:cNvSpPr txBox="1"/>
          <p:nvPr/>
        </p:nvSpPr>
        <p:spPr>
          <a:xfrm>
            <a:off x="7093149" y="2307314"/>
            <a:ext cx="1600200"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Graphik"/>
              </a:rPr>
              <a:t>Implement &amp; tune</a:t>
            </a:r>
            <a:endParaRPr kumimoji="0" sz="1200" b="1" i="0" u="none" strike="noStrike" kern="1200" cap="none" spc="0" normalizeH="0" baseline="0" noProof="0">
              <a:ln>
                <a:noFill/>
              </a:ln>
              <a:solidFill>
                <a:srgbClr val="FFFFFF"/>
              </a:solidFill>
              <a:effectLst/>
              <a:uLnTx/>
              <a:uFillTx/>
              <a:latin typeface="Graphik"/>
            </a:endParaRPr>
          </a:p>
        </p:txBody>
      </p:sp>
      <p:sp>
        <p:nvSpPr>
          <p:cNvPr id="78" name="TextBox 77">
            <a:extLst>
              <a:ext uri="{FF2B5EF4-FFF2-40B4-BE49-F238E27FC236}">
                <a16:creationId xmlns:a16="http://schemas.microsoft.com/office/drawing/2014/main" id="{2DAEC6D9-7CE7-E2D2-C97D-1F59F8ACAD9B}"/>
              </a:ext>
            </a:extLst>
          </p:cNvPr>
          <p:cNvSpPr txBox="1"/>
          <p:nvPr/>
        </p:nvSpPr>
        <p:spPr>
          <a:xfrm>
            <a:off x="7093149" y="2657144"/>
            <a:ext cx="1809750" cy="1714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75" b="1" i="0" u="none" strike="noStrike" kern="1200" cap="none" spc="0" normalizeH="0" baseline="0" noProof="0">
                <a:ln>
                  <a:noFill/>
                </a:ln>
                <a:solidFill>
                  <a:srgbClr val="FFFFFF"/>
                </a:solidFill>
                <a:effectLst/>
                <a:uLnTx/>
                <a:uFillTx/>
                <a:latin typeface="Consolas"/>
              </a:rPr>
              <a:t>ACTIVITIES</a:t>
            </a:r>
          </a:p>
        </p:txBody>
      </p:sp>
      <p:sp>
        <p:nvSpPr>
          <p:cNvPr id="79" name="Rectangle 78">
            <a:extLst>
              <a:ext uri="{FF2B5EF4-FFF2-40B4-BE49-F238E27FC236}">
                <a16:creationId xmlns:a16="http://schemas.microsoft.com/office/drawing/2014/main" id="{532239E1-7FB9-74F8-270C-FECCAE2C8348}"/>
              </a:ext>
            </a:extLst>
          </p:cNvPr>
          <p:cNvSpPr/>
          <p:nvPr/>
        </p:nvSpPr>
        <p:spPr>
          <a:xfrm>
            <a:off x="7093149" y="292384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80" name="TextBox 79">
            <a:extLst>
              <a:ext uri="{FF2B5EF4-FFF2-40B4-BE49-F238E27FC236}">
                <a16:creationId xmlns:a16="http://schemas.microsoft.com/office/drawing/2014/main" id="{EDE578B7-4312-062F-7768-0F467777214D}"/>
              </a:ext>
            </a:extLst>
          </p:cNvPr>
          <p:cNvSpPr txBox="1"/>
          <p:nvPr/>
        </p:nvSpPr>
        <p:spPr>
          <a:xfrm>
            <a:off x="7093149" y="30286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81" name="TextBox 80">
            <a:extLst>
              <a:ext uri="{FF2B5EF4-FFF2-40B4-BE49-F238E27FC236}">
                <a16:creationId xmlns:a16="http://schemas.microsoft.com/office/drawing/2014/main" id="{06C0FA96-2EE0-A5F3-0F76-EE180B9A4B85}"/>
              </a:ext>
            </a:extLst>
          </p:cNvPr>
          <p:cNvSpPr txBox="1"/>
          <p:nvPr/>
        </p:nvSpPr>
        <p:spPr>
          <a:xfrm>
            <a:off x="7264599" y="303814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Wave 1 — quick wins</a:t>
            </a:r>
          </a:p>
        </p:txBody>
      </p:sp>
      <p:sp>
        <p:nvSpPr>
          <p:cNvPr id="82" name="TextBox 81">
            <a:extLst>
              <a:ext uri="{FF2B5EF4-FFF2-40B4-BE49-F238E27FC236}">
                <a16:creationId xmlns:a16="http://schemas.microsoft.com/office/drawing/2014/main" id="{0BFF12E9-6C40-356B-6863-5850FD5884C2}"/>
              </a:ext>
            </a:extLst>
          </p:cNvPr>
          <p:cNvSpPr txBox="1"/>
          <p:nvPr/>
        </p:nvSpPr>
        <p:spPr>
          <a:xfrm>
            <a:off x="7093149" y="32572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83" name="TextBox 82">
            <a:extLst>
              <a:ext uri="{FF2B5EF4-FFF2-40B4-BE49-F238E27FC236}">
                <a16:creationId xmlns:a16="http://schemas.microsoft.com/office/drawing/2014/main" id="{99B667C1-B46B-50EC-8956-782264AC2C89}"/>
              </a:ext>
            </a:extLst>
          </p:cNvPr>
          <p:cNvSpPr txBox="1"/>
          <p:nvPr/>
        </p:nvSpPr>
        <p:spPr>
          <a:xfrm>
            <a:off x="7264599" y="3266743"/>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Wave 2 — architectural changes</a:t>
            </a:r>
          </a:p>
        </p:txBody>
      </p:sp>
      <p:sp>
        <p:nvSpPr>
          <p:cNvPr id="84" name="TextBox 83">
            <a:extLst>
              <a:ext uri="{FF2B5EF4-FFF2-40B4-BE49-F238E27FC236}">
                <a16:creationId xmlns:a16="http://schemas.microsoft.com/office/drawing/2014/main" id="{CC519A7D-3CBD-1600-8159-0E4CB79F2D23}"/>
              </a:ext>
            </a:extLst>
          </p:cNvPr>
          <p:cNvSpPr txBox="1"/>
          <p:nvPr/>
        </p:nvSpPr>
        <p:spPr>
          <a:xfrm>
            <a:off x="7093149" y="34858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85" name="TextBox 84">
            <a:extLst>
              <a:ext uri="{FF2B5EF4-FFF2-40B4-BE49-F238E27FC236}">
                <a16:creationId xmlns:a16="http://schemas.microsoft.com/office/drawing/2014/main" id="{ED5D4F2A-17A7-57AC-C170-8CF899200E76}"/>
              </a:ext>
            </a:extLst>
          </p:cNvPr>
          <p:cNvSpPr txBox="1"/>
          <p:nvPr/>
        </p:nvSpPr>
        <p:spPr>
          <a:xfrm>
            <a:off x="7264599" y="3495343"/>
            <a:ext cx="1809750" cy="124650"/>
          </a:xfrm>
          <a:prstGeom prst="rect">
            <a:avLst/>
          </a:prstGeom>
          <a:noFill/>
          <a:ln>
            <a:noFill/>
          </a:ln>
        </p:spPr>
        <p:txBody>
          <a:bodyPr wrap="square" lIns="0" tIns="0" rIns="0" bIns="0" anchor="t">
            <a:spAutoFit/>
          </a:bodyPr>
          <a:lstStyle/>
          <a:p>
            <a:pPr lvl="0">
              <a:defRPr/>
            </a:pPr>
            <a:r>
              <a:rPr lang="en-US" sz="810">
                <a:solidFill>
                  <a:srgbClr val="FFFFFF"/>
                </a:solidFill>
              </a:rPr>
              <a:t>Wave 3 — advanced engineering</a:t>
            </a:r>
          </a:p>
        </p:txBody>
      </p:sp>
      <p:sp>
        <p:nvSpPr>
          <p:cNvPr id="86" name="TextBox 85">
            <a:extLst>
              <a:ext uri="{FF2B5EF4-FFF2-40B4-BE49-F238E27FC236}">
                <a16:creationId xmlns:a16="http://schemas.microsoft.com/office/drawing/2014/main" id="{AE0634CD-D8E4-0C77-76E7-057EC5EF731F}"/>
              </a:ext>
            </a:extLst>
          </p:cNvPr>
          <p:cNvSpPr txBox="1"/>
          <p:nvPr/>
        </p:nvSpPr>
        <p:spPr>
          <a:xfrm>
            <a:off x="7093149" y="371441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87" name="TextBox 86">
            <a:extLst>
              <a:ext uri="{FF2B5EF4-FFF2-40B4-BE49-F238E27FC236}">
                <a16:creationId xmlns:a16="http://schemas.microsoft.com/office/drawing/2014/main" id="{32652088-BDC4-A386-5F99-E3E87078827E}"/>
              </a:ext>
            </a:extLst>
          </p:cNvPr>
          <p:cNvSpPr txBox="1"/>
          <p:nvPr/>
        </p:nvSpPr>
        <p:spPr>
          <a:xfrm>
            <a:off x="7264599" y="3723944"/>
            <a:ext cx="1809750" cy="124650"/>
          </a:xfrm>
          <a:prstGeom prst="rect">
            <a:avLst/>
          </a:prstGeom>
          <a:noFill/>
          <a:ln>
            <a:noFill/>
          </a:ln>
        </p:spPr>
        <p:txBody>
          <a:bodyPr wrap="square" lIns="0" tIns="0" rIns="0" bIns="0" anchor="t">
            <a:spAutoFit/>
          </a:bodyPr>
          <a:lstStyle/>
          <a:p>
            <a:pPr lvl="0">
              <a:defRPr/>
            </a:pPr>
            <a:r>
              <a:rPr lang="en-US" sz="810">
                <a:solidFill>
                  <a:srgbClr val="FFFFFF"/>
                </a:solidFill>
              </a:rPr>
              <a:t>Quality gates &amp; A/B testing</a:t>
            </a:r>
          </a:p>
        </p:txBody>
      </p:sp>
      <p:sp>
        <p:nvSpPr>
          <p:cNvPr id="88" name="TextBox 87">
            <a:extLst>
              <a:ext uri="{FF2B5EF4-FFF2-40B4-BE49-F238E27FC236}">
                <a16:creationId xmlns:a16="http://schemas.microsoft.com/office/drawing/2014/main" id="{71310174-4F4A-AB5B-3B53-A16F34519A4B}"/>
              </a:ext>
            </a:extLst>
          </p:cNvPr>
          <p:cNvSpPr txBox="1"/>
          <p:nvPr/>
        </p:nvSpPr>
        <p:spPr>
          <a:xfrm>
            <a:off x="7099698" y="4681024"/>
            <a:ext cx="1809750" cy="15004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FFFFFF"/>
                </a:solidFill>
                <a:effectLst/>
                <a:uLnTx/>
                <a:uFillTx/>
                <a:latin typeface="Consolas"/>
              </a:rPr>
              <a:t>OUTCOMES</a:t>
            </a:r>
            <a:endParaRPr kumimoji="0" sz="975" b="1" i="0" u="none" strike="noStrike" kern="1200" cap="none" spc="0" normalizeH="0" baseline="0" noProof="0">
              <a:ln>
                <a:noFill/>
              </a:ln>
              <a:solidFill>
                <a:srgbClr val="FFFFFF"/>
              </a:solidFill>
              <a:effectLst/>
              <a:uLnTx/>
              <a:uFillTx/>
              <a:latin typeface="Consolas"/>
            </a:endParaRPr>
          </a:p>
        </p:txBody>
      </p:sp>
      <p:sp>
        <p:nvSpPr>
          <p:cNvPr id="89" name="Rectangle 88">
            <a:extLst>
              <a:ext uri="{FF2B5EF4-FFF2-40B4-BE49-F238E27FC236}">
                <a16:creationId xmlns:a16="http://schemas.microsoft.com/office/drawing/2014/main" id="{8257AE69-9725-8B64-F916-E7C226E72345}"/>
              </a:ext>
            </a:extLst>
          </p:cNvPr>
          <p:cNvSpPr/>
          <p:nvPr/>
        </p:nvSpPr>
        <p:spPr>
          <a:xfrm>
            <a:off x="7099698" y="494772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90" name="TextBox 89">
            <a:extLst>
              <a:ext uri="{FF2B5EF4-FFF2-40B4-BE49-F238E27FC236}">
                <a16:creationId xmlns:a16="http://schemas.microsoft.com/office/drawing/2014/main" id="{640E84A9-49E8-A5B9-E789-A99B5836EAD3}"/>
              </a:ext>
            </a:extLst>
          </p:cNvPr>
          <p:cNvSpPr txBox="1"/>
          <p:nvPr/>
        </p:nvSpPr>
        <p:spPr>
          <a:xfrm>
            <a:off x="7099698" y="50524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91" name="TextBox 90">
            <a:extLst>
              <a:ext uri="{FF2B5EF4-FFF2-40B4-BE49-F238E27FC236}">
                <a16:creationId xmlns:a16="http://schemas.microsoft.com/office/drawing/2014/main" id="{D3079DC7-8FA2-B74E-6FAA-05E2E999CC77}"/>
              </a:ext>
            </a:extLst>
          </p:cNvPr>
          <p:cNvSpPr txBox="1"/>
          <p:nvPr/>
        </p:nvSpPr>
        <p:spPr>
          <a:xfrm>
            <a:off x="7271148" y="50620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Wave </a:t>
            </a:r>
            <a:r>
              <a:rPr kumimoji="0" lang="en-US" sz="810" b="0" i="0" u="none" strike="noStrike" kern="1200" cap="none" spc="0" normalizeH="0" baseline="0" noProof="0">
                <a:ln>
                  <a:noFill/>
                </a:ln>
                <a:solidFill>
                  <a:srgbClr val="FFFFFF"/>
                </a:solidFill>
                <a:effectLst/>
                <a:uLnTx/>
                <a:uFillTx/>
                <a:latin typeface="Graphik"/>
              </a:rPr>
              <a:t>improvement</a:t>
            </a:r>
            <a:r>
              <a:rPr kumimoji="0" sz="810" b="0" i="0" u="none" strike="noStrike" kern="1200" cap="none" spc="0" normalizeH="0" baseline="0" noProof="0">
                <a:ln>
                  <a:noFill/>
                </a:ln>
                <a:solidFill>
                  <a:srgbClr val="FFFFFF"/>
                </a:solidFill>
                <a:effectLst/>
                <a:uLnTx/>
                <a:uFillTx/>
                <a:latin typeface="Graphik"/>
              </a:rPr>
              <a:t> reports</a:t>
            </a:r>
          </a:p>
        </p:txBody>
      </p:sp>
      <p:sp>
        <p:nvSpPr>
          <p:cNvPr id="92" name="TextBox 91">
            <a:extLst>
              <a:ext uri="{FF2B5EF4-FFF2-40B4-BE49-F238E27FC236}">
                <a16:creationId xmlns:a16="http://schemas.microsoft.com/office/drawing/2014/main" id="{F2E5E178-7C73-4746-F98A-7662F820D619}"/>
              </a:ext>
            </a:extLst>
          </p:cNvPr>
          <p:cNvSpPr txBox="1"/>
          <p:nvPr/>
        </p:nvSpPr>
        <p:spPr>
          <a:xfrm>
            <a:off x="7099698" y="52810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93" name="TextBox 92">
            <a:extLst>
              <a:ext uri="{FF2B5EF4-FFF2-40B4-BE49-F238E27FC236}">
                <a16:creationId xmlns:a16="http://schemas.microsoft.com/office/drawing/2014/main" id="{5A4C72D0-D7AB-BF48-7006-7AC8AE87CC8A}"/>
              </a:ext>
            </a:extLst>
          </p:cNvPr>
          <p:cNvSpPr txBox="1"/>
          <p:nvPr/>
        </p:nvSpPr>
        <p:spPr>
          <a:xfrm>
            <a:off x="7271148" y="5290624"/>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Updated cost dashboard</a:t>
            </a:r>
          </a:p>
        </p:txBody>
      </p:sp>
      <p:sp>
        <p:nvSpPr>
          <p:cNvPr id="95" name="TextBox 94">
            <a:extLst>
              <a:ext uri="{FF2B5EF4-FFF2-40B4-BE49-F238E27FC236}">
                <a16:creationId xmlns:a16="http://schemas.microsoft.com/office/drawing/2014/main" id="{A6CD98AC-F649-B156-ED1D-4A987C08EFCF}"/>
              </a:ext>
            </a:extLst>
          </p:cNvPr>
          <p:cNvSpPr txBox="1"/>
          <p:nvPr/>
        </p:nvSpPr>
        <p:spPr>
          <a:xfrm>
            <a:off x="9312474" y="2079292"/>
            <a:ext cx="333375"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Consolas"/>
              </a:rPr>
              <a:t>05</a:t>
            </a:r>
          </a:p>
        </p:txBody>
      </p:sp>
      <p:sp>
        <p:nvSpPr>
          <p:cNvPr id="96" name="TextBox 95">
            <a:extLst>
              <a:ext uri="{FF2B5EF4-FFF2-40B4-BE49-F238E27FC236}">
                <a16:creationId xmlns:a16="http://schemas.microsoft.com/office/drawing/2014/main" id="{D8FBF77A-7E89-764B-A79F-D7D6D87E17F5}"/>
              </a:ext>
            </a:extLst>
          </p:cNvPr>
          <p:cNvSpPr txBox="1"/>
          <p:nvPr/>
        </p:nvSpPr>
        <p:spPr>
          <a:xfrm>
            <a:off x="9312473" y="2307314"/>
            <a:ext cx="1906657"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Graphik"/>
              </a:rPr>
              <a:t>Scale, monitor &amp; operate</a:t>
            </a:r>
            <a:endParaRPr kumimoji="0" sz="1200" b="1" i="0" u="none" strike="noStrike" kern="1200" cap="none" spc="0" normalizeH="0" baseline="0" noProof="0">
              <a:ln>
                <a:noFill/>
              </a:ln>
              <a:solidFill>
                <a:srgbClr val="FFFFFF"/>
              </a:solidFill>
              <a:effectLst/>
              <a:uLnTx/>
              <a:uFillTx/>
              <a:latin typeface="Graphik"/>
            </a:endParaRPr>
          </a:p>
        </p:txBody>
      </p:sp>
      <p:sp>
        <p:nvSpPr>
          <p:cNvPr id="97" name="TextBox 96">
            <a:extLst>
              <a:ext uri="{FF2B5EF4-FFF2-40B4-BE49-F238E27FC236}">
                <a16:creationId xmlns:a16="http://schemas.microsoft.com/office/drawing/2014/main" id="{74CAD7AC-0A05-D801-9613-CC36DE8811CF}"/>
              </a:ext>
            </a:extLst>
          </p:cNvPr>
          <p:cNvSpPr txBox="1"/>
          <p:nvPr/>
        </p:nvSpPr>
        <p:spPr>
          <a:xfrm>
            <a:off x="9312474" y="2657144"/>
            <a:ext cx="1809750" cy="1714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75" b="1" i="0" u="none" strike="noStrike" kern="1200" cap="none" spc="0" normalizeH="0" baseline="0" noProof="0">
                <a:ln>
                  <a:noFill/>
                </a:ln>
                <a:solidFill>
                  <a:srgbClr val="FFFFFF"/>
                </a:solidFill>
                <a:effectLst/>
                <a:uLnTx/>
                <a:uFillTx/>
                <a:latin typeface="Consolas"/>
              </a:rPr>
              <a:t>ACTIVITIES</a:t>
            </a:r>
          </a:p>
        </p:txBody>
      </p:sp>
      <p:sp>
        <p:nvSpPr>
          <p:cNvPr id="98" name="Rectangle 97">
            <a:extLst>
              <a:ext uri="{FF2B5EF4-FFF2-40B4-BE49-F238E27FC236}">
                <a16:creationId xmlns:a16="http://schemas.microsoft.com/office/drawing/2014/main" id="{4EDBE114-8D3D-8CD9-8219-CD331346D4B7}"/>
              </a:ext>
            </a:extLst>
          </p:cNvPr>
          <p:cNvSpPr/>
          <p:nvPr/>
        </p:nvSpPr>
        <p:spPr>
          <a:xfrm>
            <a:off x="9312474" y="292384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99" name="TextBox 98">
            <a:extLst>
              <a:ext uri="{FF2B5EF4-FFF2-40B4-BE49-F238E27FC236}">
                <a16:creationId xmlns:a16="http://schemas.microsoft.com/office/drawing/2014/main" id="{4E99E125-FCB2-3C5A-379D-1F3F768D6349}"/>
              </a:ext>
            </a:extLst>
          </p:cNvPr>
          <p:cNvSpPr txBox="1"/>
          <p:nvPr/>
        </p:nvSpPr>
        <p:spPr>
          <a:xfrm>
            <a:off x="7093149" y="396445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00" name="TextBox 99">
            <a:extLst>
              <a:ext uri="{FF2B5EF4-FFF2-40B4-BE49-F238E27FC236}">
                <a16:creationId xmlns:a16="http://schemas.microsoft.com/office/drawing/2014/main" id="{E9A6CC61-92B5-0668-C76F-6D0A739B5433}"/>
              </a:ext>
            </a:extLst>
          </p:cNvPr>
          <p:cNvSpPr txBox="1"/>
          <p:nvPr/>
        </p:nvSpPr>
        <p:spPr>
          <a:xfrm>
            <a:off x="7264599" y="3964459"/>
            <a:ext cx="1809750" cy="26670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Before/after benchmarking</a:t>
            </a:r>
          </a:p>
        </p:txBody>
      </p:sp>
      <p:sp>
        <p:nvSpPr>
          <p:cNvPr id="101" name="TextBox 100">
            <a:extLst>
              <a:ext uri="{FF2B5EF4-FFF2-40B4-BE49-F238E27FC236}">
                <a16:creationId xmlns:a16="http://schemas.microsoft.com/office/drawing/2014/main" id="{30103453-3377-ADEE-86DC-384A535DBC36}"/>
              </a:ext>
            </a:extLst>
          </p:cNvPr>
          <p:cNvSpPr txBox="1"/>
          <p:nvPr/>
        </p:nvSpPr>
        <p:spPr>
          <a:xfrm>
            <a:off x="9321999" y="3033313"/>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02" name="TextBox 101">
            <a:extLst>
              <a:ext uri="{FF2B5EF4-FFF2-40B4-BE49-F238E27FC236}">
                <a16:creationId xmlns:a16="http://schemas.microsoft.com/office/drawing/2014/main" id="{6D968A8A-B927-51B7-2DCE-1DBA962328C7}"/>
              </a:ext>
            </a:extLst>
          </p:cNvPr>
          <p:cNvSpPr txBox="1"/>
          <p:nvPr/>
        </p:nvSpPr>
        <p:spPr>
          <a:xfrm>
            <a:off x="9493449" y="3042837"/>
            <a:ext cx="1809750" cy="124650"/>
          </a:xfrm>
          <a:prstGeom prst="rect">
            <a:avLst/>
          </a:prstGeom>
          <a:noFill/>
          <a:ln>
            <a:noFill/>
          </a:ln>
        </p:spPr>
        <p:txBody>
          <a:bodyPr wrap="square" lIns="0" tIns="0" rIns="0" bIns="0" anchor="t">
            <a:spAutoFit/>
          </a:bodyPr>
          <a:lstStyle/>
          <a:p>
            <a:pPr lvl="0">
              <a:defRPr/>
            </a:pPr>
            <a:r>
              <a:rPr lang="en-US" sz="810">
                <a:solidFill>
                  <a:srgbClr val="FFFFFF"/>
                </a:solidFill>
              </a:rPr>
              <a:t>CI framework setup &amp; updates</a:t>
            </a:r>
          </a:p>
        </p:txBody>
      </p:sp>
      <p:sp>
        <p:nvSpPr>
          <p:cNvPr id="103" name="TextBox 102">
            <a:extLst>
              <a:ext uri="{FF2B5EF4-FFF2-40B4-BE49-F238E27FC236}">
                <a16:creationId xmlns:a16="http://schemas.microsoft.com/office/drawing/2014/main" id="{3799B7D5-1061-EB36-3E7F-F985D54A522D}"/>
              </a:ext>
            </a:extLst>
          </p:cNvPr>
          <p:cNvSpPr txBox="1"/>
          <p:nvPr/>
        </p:nvSpPr>
        <p:spPr>
          <a:xfrm>
            <a:off x="9321999" y="3261913"/>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04" name="TextBox 103">
            <a:extLst>
              <a:ext uri="{FF2B5EF4-FFF2-40B4-BE49-F238E27FC236}">
                <a16:creationId xmlns:a16="http://schemas.microsoft.com/office/drawing/2014/main" id="{DE0EDD24-B474-B96B-5A1C-ECF9C2599B90}"/>
              </a:ext>
            </a:extLst>
          </p:cNvPr>
          <p:cNvSpPr txBox="1"/>
          <p:nvPr/>
        </p:nvSpPr>
        <p:spPr>
          <a:xfrm>
            <a:off x="9493449" y="3271437"/>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Continued monitoring</a:t>
            </a:r>
            <a:endParaRPr kumimoji="0" sz="810" b="0" i="0" u="none" strike="noStrike" kern="1200" cap="none" spc="0" normalizeH="0" baseline="0" noProof="0">
              <a:ln>
                <a:noFill/>
              </a:ln>
              <a:solidFill>
                <a:srgbClr val="FFFFFF"/>
              </a:solidFill>
              <a:effectLst/>
              <a:uLnTx/>
              <a:uFillTx/>
              <a:latin typeface="Graphik"/>
            </a:endParaRPr>
          </a:p>
        </p:txBody>
      </p:sp>
      <p:sp>
        <p:nvSpPr>
          <p:cNvPr id="105" name="TextBox 104">
            <a:extLst>
              <a:ext uri="{FF2B5EF4-FFF2-40B4-BE49-F238E27FC236}">
                <a16:creationId xmlns:a16="http://schemas.microsoft.com/office/drawing/2014/main" id="{CB779693-B9AD-6ACC-A31E-2162310E1C09}"/>
              </a:ext>
            </a:extLst>
          </p:cNvPr>
          <p:cNvSpPr txBox="1"/>
          <p:nvPr/>
        </p:nvSpPr>
        <p:spPr>
          <a:xfrm>
            <a:off x="9321999" y="3490513"/>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06" name="TextBox 105">
            <a:extLst>
              <a:ext uri="{FF2B5EF4-FFF2-40B4-BE49-F238E27FC236}">
                <a16:creationId xmlns:a16="http://schemas.microsoft.com/office/drawing/2014/main" id="{5D4C2CEB-DA56-8025-5834-44AADC8DB4DA}"/>
              </a:ext>
            </a:extLst>
          </p:cNvPr>
          <p:cNvSpPr txBox="1"/>
          <p:nvPr/>
        </p:nvSpPr>
        <p:spPr>
          <a:xfrm>
            <a:off x="9493449" y="3500038"/>
            <a:ext cx="1809750" cy="124650"/>
          </a:xfrm>
          <a:prstGeom prst="rect">
            <a:avLst/>
          </a:prstGeom>
          <a:noFill/>
          <a:ln>
            <a:noFill/>
          </a:ln>
        </p:spPr>
        <p:txBody>
          <a:bodyPr wrap="square" lIns="0" tIns="0" rIns="0" bIns="0" anchor="t">
            <a:spAutoFit/>
          </a:bodyPr>
          <a:lstStyle/>
          <a:p>
            <a:pPr lvl="0">
              <a:defRPr/>
            </a:pPr>
            <a:r>
              <a:rPr lang="en-US" sz="810">
                <a:solidFill>
                  <a:srgbClr val="FFFFFF"/>
                </a:solidFill>
              </a:rPr>
              <a:t>Usage &amp; FinOps governance</a:t>
            </a:r>
          </a:p>
        </p:txBody>
      </p:sp>
      <p:sp>
        <p:nvSpPr>
          <p:cNvPr id="107" name="TextBox 106">
            <a:extLst>
              <a:ext uri="{FF2B5EF4-FFF2-40B4-BE49-F238E27FC236}">
                <a16:creationId xmlns:a16="http://schemas.microsoft.com/office/drawing/2014/main" id="{E976769F-E5BE-A983-BFE8-954B91DF29B2}"/>
              </a:ext>
            </a:extLst>
          </p:cNvPr>
          <p:cNvSpPr txBox="1"/>
          <p:nvPr/>
        </p:nvSpPr>
        <p:spPr>
          <a:xfrm>
            <a:off x="9321999" y="3719113"/>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08" name="TextBox 107">
            <a:extLst>
              <a:ext uri="{FF2B5EF4-FFF2-40B4-BE49-F238E27FC236}">
                <a16:creationId xmlns:a16="http://schemas.microsoft.com/office/drawing/2014/main" id="{4D68CC47-22D8-6393-C4BC-AAD8BE37A7E0}"/>
              </a:ext>
            </a:extLst>
          </p:cNvPr>
          <p:cNvSpPr txBox="1"/>
          <p:nvPr/>
        </p:nvSpPr>
        <p:spPr>
          <a:xfrm>
            <a:off x="9493449" y="3728638"/>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Continued training</a:t>
            </a:r>
            <a:endParaRPr kumimoji="0" sz="810" b="0" i="0" u="none" strike="noStrike" kern="1200" cap="none" spc="0" normalizeH="0" baseline="0" noProof="0">
              <a:ln>
                <a:noFill/>
              </a:ln>
              <a:solidFill>
                <a:srgbClr val="FFFFFF"/>
              </a:solidFill>
              <a:effectLst/>
              <a:uLnTx/>
              <a:uFillTx/>
              <a:latin typeface="Graphik"/>
            </a:endParaRPr>
          </a:p>
        </p:txBody>
      </p:sp>
      <p:sp>
        <p:nvSpPr>
          <p:cNvPr id="109" name="TextBox 108">
            <a:extLst>
              <a:ext uri="{FF2B5EF4-FFF2-40B4-BE49-F238E27FC236}">
                <a16:creationId xmlns:a16="http://schemas.microsoft.com/office/drawing/2014/main" id="{A1259DB2-C26F-D99A-B05A-A3EB4D6B1332}"/>
              </a:ext>
            </a:extLst>
          </p:cNvPr>
          <p:cNvSpPr txBox="1"/>
          <p:nvPr/>
        </p:nvSpPr>
        <p:spPr>
          <a:xfrm>
            <a:off x="9319023" y="4681024"/>
            <a:ext cx="1809750" cy="150041"/>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FFFFFF"/>
                </a:solidFill>
                <a:effectLst/>
                <a:uLnTx/>
                <a:uFillTx/>
                <a:latin typeface="Consolas"/>
              </a:rPr>
              <a:t>OUTCOMES</a:t>
            </a:r>
            <a:endParaRPr kumimoji="0" sz="975" b="1" i="0" u="none" strike="noStrike" kern="1200" cap="none" spc="0" normalizeH="0" baseline="0" noProof="0">
              <a:ln>
                <a:noFill/>
              </a:ln>
              <a:solidFill>
                <a:srgbClr val="FFFFFF"/>
              </a:solidFill>
              <a:effectLst/>
              <a:uLnTx/>
              <a:uFillTx/>
              <a:latin typeface="Consolas"/>
            </a:endParaRPr>
          </a:p>
        </p:txBody>
      </p:sp>
      <p:sp>
        <p:nvSpPr>
          <p:cNvPr id="110" name="Rectangle 109">
            <a:extLst>
              <a:ext uri="{FF2B5EF4-FFF2-40B4-BE49-F238E27FC236}">
                <a16:creationId xmlns:a16="http://schemas.microsoft.com/office/drawing/2014/main" id="{A4ECCA38-10EE-7708-179F-7FD28FFC8207}"/>
              </a:ext>
            </a:extLst>
          </p:cNvPr>
          <p:cNvSpPr/>
          <p:nvPr/>
        </p:nvSpPr>
        <p:spPr>
          <a:xfrm>
            <a:off x="9319023" y="4947724"/>
            <a:ext cx="2000250" cy="9525"/>
          </a:xfrm>
          <a:prstGeom prst="rect">
            <a:avLst/>
          </a:prstGeom>
          <a:solidFill>
            <a:srgbClr val="8C8495"/>
          </a:solidFill>
          <a:ln w="12700">
            <a:solidFill>
              <a:srgbClr val="8C849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111" name="TextBox 110">
            <a:extLst>
              <a:ext uri="{FF2B5EF4-FFF2-40B4-BE49-F238E27FC236}">
                <a16:creationId xmlns:a16="http://schemas.microsoft.com/office/drawing/2014/main" id="{739C532F-BA62-0827-CFCA-C3BF6681893A}"/>
              </a:ext>
            </a:extLst>
          </p:cNvPr>
          <p:cNvSpPr txBox="1"/>
          <p:nvPr/>
        </p:nvSpPr>
        <p:spPr>
          <a:xfrm>
            <a:off x="9319023" y="50524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12" name="TextBox 111">
            <a:extLst>
              <a:ext uri="{FF2B5EF4-FFF2-40B4-BE49-F238E27FC236}">
                <a16:creationId xmlns:a16="http://schemas.microsoft.com/office/drawing/2014/main" id="{A0177DEE-F56A-06CA-6B82-A35A4A6D9A3D}"/>
              </a:ext>
            </a:extLst>
          </p:cNvPr>
          <p:cNvSpPr txBox="1"/>
          <p:nvPr/>
        </p:nvSpPr>
        <p:spPr>
          <a:xfrm>
            <a:off x="7284342" y="5493311"/>
            <a:ext cx="1809057" cy="2492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Executive readout and b</a:t>
            </a:r>
            <a:r>
              <a:rPr kumimoji="0" sz="810" b="0" i="0" u="none" strike="noStrike" kern="1200" cap="none" spc="0" normalizeH="0" baseline="0" noProof="0">
                <a:ln>
                  <a:noFill/>
                </a:ln>
                <a:solidFill>
                  <a:srgbClr val="FFFFFF"/>
                </a:solidFill>
                <a:effectLst/>
                <a:uLnTx/>
                <a:uFillTx/>
                <a:latin typeface="Graphik"/>
              </a:rPr>
              <a:t>enchmarking report</a:t>
            </a:r>
          </a:p>
        </p:txBody>
      </p:sp>
      <p:sp>
        <p:nvSpPr>
          <p:cNvPr id="113" name="TextBox 112">
            <a:extLst>
              <a:ext uri="{FF2B5EF4-FFF2-40B4-BE49-F238E27FC236}">
                <a16:creationId xmlns:a16="http://schemas.microsoft.com/office/drawing/2014/main" id="{DC404CB8-EAFE-8EF3-F1BB-42F15CEE6571}"/>
              </a:ext>
            </a:extLst>
          </p:cNvPr>
          <p:cNvSpPr txBox="1"/>
          <p:nvPr/>
        </p:nvSpPr>
        <p:spPr>
          <a:xfrm>
            <a:off x="9319023" y="5281099"/>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14" name="TextBox 113">
            <a:extLst>
              <a:ext uri="{FF2B5EF4-FFF2-40B4-BE49-F238E27FC236}">
                <a16:creationId xmlns:a16="http://schemas.microsoft.com/office/drawing/2014/main" id="{E3D49E6F-2EBE-967B-9055-59347EF7F920}"/>
              </a:ext>
            </a:extLst>
          </p:cNvPr>
          <p:cNvSpPr txBox="1"/>
          <p:nvPr/>
        </p:nvSpPr>
        <p:spPr>
          <a:xfrm>
            <a:off x="9446741" y="5064206"/>
            <a:ext cx="22288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10">
                <a:solidFill>
                  <a:srgbClr val="FFFFFF"/>
                </a:solidFill>
                <a:latin typeface="Graphik"/>
              </a:rPr>
              <a:t>Drift</a:t>
            </a:r>
            <a:r>
              <a:rPr kumimoji="0" lang="en-US" sz="810" b="0" i="0" u="none" strike="noStrike" kern="1200" cap="none" spc="0" normalizeH="0" baseline="0" noProof="0">
                <a:ln>
                  <a:noFill/>
                </a:ln>
                <a:solidFill>
                  <a:srgbClr val="FFFFFF"/>
                </a:solidFill>
                <a:effectLst/>
                <a:uLnTx/>
                <a:uFillTx/>
                <a:latin typeface="Graphik"/>
              </a:rPr>
              <a:t> </a:t>
            </a:r>
            <a:r>
              <a:rPr lang="en-US" sz="810">
                <a:solidFill>
                  <a:srgbClr val="FFFFFF"/>
                </a:solidFill>
                <a:latin typeface="Graphik"/>
              </a:rPr>
              <a:t>monitoring &amp; reports </a:t>
            </a:r>
            <a:endParaRPr kumimoji="0" sz="810" b="0" i="0" u="none" strike="noStrike" kern="1200" cap="none" spc="0" normalizeH="0" baseline="0" noProof="0">
              <a:ln>
                <a:noFill/>
              </a:ln>
              <a:solidFill>
                <a:srgbClr val="FFFFFF"/>
              </a:solidFill>
              <a:effectLst/>
              <a:uLnTx/>
              <a:uFillTx/>
              <a:latin typeface="Graphik"/>
            </a:endParaRPr>
          </a:p>
        </p:txBody>
      </p:sp>
      <p:sp>
        <p:nvSpPr>
          <p:cNvPr id="116" name="TextBox 115">
            <a:extLst>
              <a:ext uri="{FF2B5EF4-FFF2-40B4-BE49-F238E27FC236}">
                <a16:creationId xmlns:a16="http://schemas.microsoft.com/office/drawing/2014/main" id="{42982BF6-B637-6816-A89D-CF9D932019E9}"/>
              </a:ext>
            </a:extLst>
          </p:cNvPr>
          <p:cNvSpPr txBox="1"/>
          <p:nvPr/>
        </p:nvSpPr>
        <p:spPr>
          <a:xfrm>
            <a:off x="9459237" y="5290624"/>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10" b="0" i="0" u="none" strike="noStrike" kern="1200" cap="none" spc="0" normalizeH="0" baseline="0" noProof="0">
                <a:ln>
                  <a:noFill/>
                </a:ln>
                <a:solidFill>
                  <a:srgbClr val="FFFFFF"/>
                </a:solidFill>
                <a:effectLst/>
                <a:uLnTx/>
                <a:uFillTx/>
                <a:latin typeface="Graphik"/>
              </a:rPr>
              <a:t>Residual backlog</a:t>
            </a:r>
            <a:r>
              <a:rPr kumimoji="0" lang="en-US" sz="810" b="0" i="0" u="none" strike="noStrike" kern="1200" cap="none" spc="0" normalizeH="0" baseline="0" noProof="0">
                <a:ln>
                  <a:noFill/>
                </a:ln>
                <a:solidFill>
                  <a:srgbClr val="FFFFFF"/>
                </a:solidFill>
                <a:effectLst/>
                <a:uLnTx/>
                <a:uFillTx/>
                <a:latin typeface="Graphik"/>
              </a:rPr>
              <a:t> generation</a:t>
            </a:r>
            <a:endParaRPr kumimoji="0" sz="810" b="0" i="0" u="none" strike="noStrike" kern="1200" cap="none" spc="0" normalizeH="0" baseline="0" noProof="0">
              <a:ln>
                <a:noFill/>
              </a:ln>
              <a:solidFill>
                <a:srgbClr val="FFFFFF"/>
              </a:solidFill>
              <a:effectLst/>
              <a:uLnTx/>
              <a:uFillTx/>
              <a:latin typeface="Graphik"/>
            </a:endParaRPr>
          </a:p>
        </p:txBody>
      </p:sp>
      <p:sp>
        <p:nvSpPr>
          <p:cNvPr id="117" name="Rectangle 116">
            <a:extLst>
              <a:ext uri="{FF2B5EF4-FFF2-40B4-BE49-F238E27FC236}">
                <a16:creationId xmlns:a16="http://schemas.microsoft.com/office/drawing/2014/main" id="{5360324B-EBDD-3EBD-7F62-7DE3AE1E25A3}"/>
              </a:ext>
            </a:extLst>
          </p:cNvPr>
          <p:cNvSpPr/>
          <p:nvPr/>
        </p:nvSpPr>
        <p:spPr>
          <a:xfrm>
            <a:off x="441723" y="5862124"/>
            <a:ext cx="10572750" cy="14287"/>
          </a:xfrm>
          <a:prstGeom prst="rect">
            <a:avLst/>
          </a:prstGeom>
          <a:solidFill>
            <a:srgbClr val="8A00FF"/>
          </a:solidFill>
          <a:ln w="12700">
            <a:solidFill>
              <a:srgbClr val="8A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6" name="Rectangle 5">
            <a:extLst>
              <a:ext uri="{FF2B5EF4-FFF2-40B4-BE49-F238E27FC236}">
                <a16:creationId xmlns:a16="http://schemas.microsoft.com/office/drawing/2014/main" id="{F8BDF130-A210-5E50-6898-00EA66A315D4}"/>
              </a:ext>
            </a:extLst>
          </p:cNvPr>
          <p:cNvSpPr/>
          <p:nvPr/>
        </p:nvSpPr>
        <p:spPr>
          <a:xfrm>
            <a:off x="4873825" y="1648890"/>
            <a:ext cx="4314652" cy="25648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ea typeface="Helvetica Neue Medium"/>
                <a:cs typeface="Helvetica Neue Medium"/>
                <a:sym typeface="Helvetica Neue Medium"/>
              </a:rPr>
              <a:t>Design-to-build</a:t>
            </a:r>
          </a:p>
        </p:txBody>
      </p:sp>
      <p:sp>
        <p:nvSpPr>
          <p:cNvPr id="94" name="Rectangle 93">
            <a:extLst>
              <a:ext uri="{FF2B5EF4-FFF2-40B4-BE49-F238E27FC236}">
                <a16:creationId xmlns:a16="http://schemas.microsoft.com/office/drawing/2014/main" id="{D3F10647-BE45-8F6C-71F3-B0C2B3F4E1AC}"/>
              </a:ext>
            </a:extLst>
          </p:cNvPr>
          <p:cNvSpPr/>
          <p:nvPr/>
        </p:nvSpPr>
        <p:spPr>
          <a:xfrm>
            <a:off x="448757" y="1648890"/>
            <a:ext cx="4301069" cy="25648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ea typeface="Helvetica Neue Medium"/>
                <a:cs typeface="Helvetica Neue Medium"/>
                <a:sym typeface="Helvetica Neue Medium"/>
              </a:rPr>
              <a:t>Evidence-led</a:t>
            </a:r>
          </a:p>
        </p:txBody>
      </p:sp>
      <p:sp>
        <p:nvSpPr>
          <p:cNvPr id="120" name="Rectangle 119">
            <a:extLst>
              <a:ext uri="{FF2B5EF4-FFF2-40B4-BE49-F238E27FC236}">
                <a16:creationId xmlns:a16="http://schemas.microsoft.com/office/drawing/2014/main" id="{221ACED9-EDEF-F2DC-BA21-3439E8A4883E}"/>
              </a:ext>
            </a:extLst>
          </p:cNvPr>
          <p:cNvSpPr/>
          <p:nvPr/>
        </p:nvSpPr>
        <p:spPr>
          <a:xfrm>
            <a:off x="9342399" y="1648890"/>
            <a:ext cx="1986667" cy="25648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ea typeface="Helvetica Neue Medium"/>
                <a:cs typeface="Helvetica Neue Medium"/>
                <a:sym typeface="Helvetica Neue Medium"/>
              </a:rPr>
              <a:t>Value-realized</a:t>
            </a:r>
          </a:p>
        </p:txBody>
      </p:sp>
      <p:sp>
        <p:nvSpPr>
          <p:cNvPr id="121" name="Right Arrow 120">
            <a:extLst>
              <a:ext uri="{FF2B5EF4-FFF2-40B4-BE49-F238E27FC236}">
                <a16:creationId xmlns:a16="http://schemas.microsoft.com/office/drawing/2014/main" id="{CA262E49-4D38-AA32-2483-DF7EC1EE7598}"/>
              </a:ext>
            </a:extLst>
          </p:cNvPr>
          <p:cNvSpPr/>
          <p:nvPr/>
        </p:nvSpPr>
        <p:spPr>
          <a:xfrm>
            <a:off x="9561106" y="2091911"/>
            <a:ext cx="1737360" cy="139806"/>
          </a:xfrm>
          <a:prstGeom prst="rightArrow">
            <a:avLst>
              <a:gd name="adj1" fmla="val 12000"/>
              <a:gd name="adj2" fmla="val 50000"/>
            </a:avLst>
          </a:prstGeom>
          <a:solidFill>
            <a:schemeClr val="accent3"/>
          </a:solidFill>
          <a:ln w="63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123" name="TextBox 122">
            <a:extLst>
              <a:ext uri="{FF2B5EF4-FFF2-40B4-BE49-F238E27FC236}">
                <a16:creationId xmlns:a16="http://schemas.microsoft.com/office/drawing/2014/main" id="{C81D610A-C831-A76F-8CD9-C9F698AA880D}"/>
              </a:ext>
            </a:extLst>
          </p:cNvPr>
          <p:cNvSpPr txBox="1"/>
          <p:nvPr/>
        </p:nvSpPr>
        <p:spPr>
          <a:xfrm>
            <a:off x="11846701" y="2478113"/>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algn="l" defTabSz="3468921">
              <a:spcBef>
                <a:spcPts val="1600"/>
              </a:spcBef>
            </a:pPr>
            <a:endParaRPr lang="en-US" sz="2000" spc="-72">
              <a:solidFill>
                <a:schemeClr val="bg1"/>
              </a:solidFill>
              <a:latin typeface="Graphik"/>
            </a:endParaRPr>
          </a:p>
        </p:txBody>
      </p:sp>
      <p:sp>
        <p:nvSpPr>
          <p:cNvPr id="124" name="TextBox 123">
            <a:extLst>
              <a:ext uri="{FF2B5EF4-FFF2-40B4-BE49-F238E27FC236}">
                <a16:creationId xmlns:a16="http://schemas.microsoft.com/office/drawing/2014/main" id="{1A3278C4-AE22-CFA0-6371-24ACDF288193}"/>
              </a:ext>
            </a:extLst>
          </p:cNvPr>
          <p:cNvSpPr txBox="1"/>
          <p:nvPr/>
        </p:nvSpPr>
        <p:spPr>
          <a:xfrm>
            <a:off x="11422578" y="2067246"/>
            <a:ext cx="576642" cy="323165"/>
          </a:xfrm>
          <a:prstGeom prst="rect">
            <a:avLst/>
          </a:prstGeom>
          <a:noFill/>
          <a:ln>
            <a:noFill/>
          </a:ln>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700" i="1">
                <a:solidFill>
                  <a:srgbClr val="FFFFFF"/>
                </a:solidFill>
                <a:latin typeface="Graphik"/>
              </a:rPr>
              <a:t>Foundation built to serve use case backlog</a:t>
            </a:r>
            <a:endParaRPr kumimoji="0" sz="700" b="0" i="1" u="none" strike="noStrike" kern="1200" cap="none" spc="0" normalizeH="0" baseline="0" noProof="0">
              <a:ln>
                <a:noFill/>
              </a:ln>
              <a:solidFill>
                <a:srgbClr val="FFFFFF"/>
              </a:solidFill>
              <a:effectLst/>
              <a:uLnTx/>
              <a:uFillTx/>
              <a:latin typeface="Graphik"/>
            </a:endParaRPr>
          </a:p>
        </p:txBody>
      </p:sp>
      <p:sp>
        <p:nvSpPr>
          <p:cNvPr id="126" name="TextBox 125">
            <a:extLst>
              <a:ext uri="{FF2B5EF4-FFF2-40B4-BE49-F238E27FC236}">
                <a16:creationId xmlns:a16="http://schemas.microsoft.com/office/drawing/2014/main" id="{0A1039C5-5559-3CE2-EA35-CE441CF1FFFA}"/>
              </a:ext>
            </a:extLst>
          </p:cNvPr>
          <p:cNvSpPr txBox="1"/>
          <p:nvPr/>
        </p:nvSpPr>
        <p:spPr>
          <a:xfrm>
            <a:off x="362682" y="5881010"/>
            <a:ext cx="11466635" cy="7797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l">
              <a:spcAft>
                <a:spcPts val="750"/>
              </a:spcAft>
              <a:buNone/>
            </a:pPr>
            <a:r>
              <a:rPr lang="en-US" sz="1400" b="1" i="0" cap="all">
                <a:solidFill>
                  <a:srgbClr val="E8A585"/>
                </a:solidFill>
                <a:effectLst/>
                <a:latin typeface="JetBrains Mono"/>
              </a:rPr>
              <a:t>The secret sauce</a:t>
            </a:r>
          </a:p>
          <a:p>
            <a:pPr algn="l">
              <a:buNone/>
            </a:pPr>
            <a:r>
              <a:rPr lang="en-US" sz="1200" b="1" i="0">
                <a:solidFill>
                  <a:srgbClr val="FFFFFF"/>
                </a:solidFill>
                <a:effectLst/>
                <a:latin typeface="Inter"/>
              </a:rPr>
              <a:t>Not generic techniques applied blindly. We diagnose usage patterns, segment heavy users and behaviors, then apply a </a:t>
            </a:r>
            <a:r>
              <a:rPr lang="en-US" sz="1200" b="1" i="0">
                <a:solidFill>
                  <a:srgbClr val="D97757"/>
                </a:solidFill>
                <a:effectLst/>
                <a:latin typeface="Inter"/>
              </a:rPr>
              <a:t>client-specific treatment plan</a:t>
            </a:r>
            <a:r>
              <a:rPr lang="en-US" sz="1200" b="1" i="0">
                <a:solidFill>
                  <a:srgbClr val="FFFFFF"/>
                </a:solidFill>
                <a:effectLst/>
                <a:latin typeface="Inter"/>
              </a:rPr>
              <a:t>. Each estate gets its own prescription — that is the differentiation versus everyone selling a checklist.</a:t>
            </a:r>
          </a:p>
        </p:txBody>
      </p:sp>
      <p:sp>
        <p:nvSpPr>
          <p:cNvPr id="129" name="TextBox 128">
            <a:extLst>
              <a:ext uri="{FF2B5EF4-FFF2-40B4-BE49-F238E27FC236}">
                <a16:creationId xmlns:a16="http://schemas.microsoft.com/office/drawing/2014/main" id="{203241BE-8DB0-0A2C-8ABC-363DA2D4D788}"/>
              </a:ext>
            </a:extLst>
          </p:cNvPr>
          <p:cNvSpPr txBox="1"/>
          <p:nvPr/>
        </p:nvSpPr>
        <p:spPr>
          <a:xfrm>
            <a:off x="2661048" y="5525216"/>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30" name="TextBox 129">
            <a:extLst>
              <a:ext uri="{FF2B5EF4-FFF2-40B4-BE49-F238E27FC236}">
                <a16:creationId xmlns:a16="http://schemas.microsoft.com/office/drawing/2014/main" id="{33A6E4CC-6C5B-56D6-7BC3-ECE87F5A34EB}"/>
              </a:ext>
            </a:extLst>
          </p:cNvPr>
          <p:cNvSpPr txBox="1"/>
          <p:nvPr/>
        </p:nvSpPr>
        <p:spPr>
          <a:xfrm>
            <a:off x="2832498" y="5534741"/>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Recommended optimizations </a:t>
            </a:r>
            <a:endParaRPr kumimoji="0" sz="810" b="0" i="0" u="none" strike="noStrike" kern="1200" cap="none" spc="0" normalizeH="0" baseline="0" noProof="0">
              <a:ln>
                <a:noFill/>
              </a:ln>
              <a:solidFill>
                <a:srgbClr val="FFFFFF"/>
              </a:solidFill>
              <a:effectLst/>
              <a:uLnTx/>
              <a:uFillTx/>
              <a:latin typeface="Graphik"/>
            </a:endParaRPr>
          </a:p>
        </p:txBody>
      </p:sp>
      <p:sp>
        <p:nvSpPr>
          <p:cNvPr id="132" name="TextBox 131">
            <a:extLst>
              <a:ext uri="{FF2B5EF4-FFF2-40B4-BE49-F238E27FC236}">
                <a16:creationId xmlns:a16="http://schemas.microsoft.com/office/drawing/2014/main" id="{F38CDCF9-A593-76C0-CCCB-51E059AA5DBA}"/>
              </a:ext>
            </a:extLst>
          </p:cNvPr>
          <p:cNvSpPr txBox="1"/>
          <p:nvPr/>
        </p:nvSpPr>
        <p:spPr>
          <a:xfrm>
            <a:off x="5040511" y="4285450"/>
            <a:ext cx="1809750" cy="2492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Advanced model &amp; infra engineering designs</a:t>
            </a:r>
            <a:endParaRPr kumimoji="0" sz="810" b="0" i="0" u="none" strike="noStrike" kern="1200" cap="none" spc="0" normalizeH="0" baseline="0" noProof="0">
              <a:ln>
                <a:noFill/>
              </a:ln>
              <a:solidFill>
                <a:srgbClr val="FFFFFF"/>
              </a:solidFill>
              <a:effectLst/>
              <a:uLnTx/>
              <a:uFillTx/>
              <a:latin typeface="Graphik"/>
            </a:endParaRPr>
          </a:p>
        </p:txBody>
      </p:sp>
      <p:pic>
        <p:nvPicPr>
          <p:cNvPr id="134" name="Graphic 133" descr="Arrow circle with solid fill">
            <a:extLst>
              <a:ext uri="{FF2B5EF4-FFF2-40B4-BE49-F238E27FC236}">
                <a16:creationId xmlns:a16="http://schemas.microsoft.com/office/drawing/2014/main" id="{1391DEE3-33B2-F07A-F714-3F43183D59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1601" y="1607863"/>
            <a:ext cx="338533" cy="338533"/>
          </a:xfrm>
          <a:prstGeom prst="rect">
            <a:avLst/>
          </a:prstGeom>
        </p:spPr>
      </p:pic>
      <p:pic>
        <p:nvPicPr>
          <p:cNvPr id="135" name="Graphic 134" descr="Arrow circle with solid fill">
            <a:extLst>
              <a:ext uri="{FF2B5EF4-FFF2-40B4-BE49-F238E27FC236}">
                <a16:creationId xmlns:a16="http://schemas.microsoft.com/office/drawing/2014/main" id="{BA62E081-0EE7-DFB6-4C2A-DA118E9AF5A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80498" y="1604911"/>
            <a:ext cx="338533" cy="338533"/>
          </a:xfrm>
          <a:prstGeom prst="rect">
            <a:avLst/>
          </a:prstGeom>
        </p:spPr>
      </p:pic>
      <p:sp>
        <p:nvSpPr>
          <p:cNvPr id="136" name="TextBox 135">
            <a:extLst>
              <a:ext uri="{FF2B5EF4-FFF2-40B4-BE49-F238E27FC236}">
                <a16:creationId xmlns:a16="http://schemas.microsoft.com/office/drawing/2014/main" id="{746ACC75-044C-EF88-0218-805D076D6490}"/>
              </a:ext>
            </a:extLst>
          </p:cNvPr>
          <p:cNvSpPr txBox="1"/>
          <p:nvPr/>
        </p:nvSpPr>
        <p:spPr>
          <a:xfrm flipH="1">
            <a:off x="7099698" y="5487973"/>
            <a:ext cx="152400" cy="12695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37" name="TextBox 136">
            <a:extLst>
              <a:ext uri="{FF2B5EF4-FFF2-40B4-BE49-F238E27FC236}">
                <a16:creationId xmlns:a16="http://schemas.microsoft.com/office/drawing/2014/main" id="{14E76E1D-7716-03C6-E1A1-6A42DCFFFC1E}"/>
              </a:ext>
            </a:extLst>
          </p:cNvPr>
          <p:cNvSpPr txBox="1"/>
          <p:nvPr/>
        </p:nvSpPr>
        <p:spPr>
          <a:xfrm>
            <a:off x="9489120" y="3974575"/>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Application onboarding</a:t>
            </a:r>
            <a:endParaRPr kumimoji="0" sz="810" b="0" i="0" u="none" strike="noStrike" kern="1200" cap="none" spc="0" normalizeH="0" baseline="0" noProof="0">
              <a:ln>
                <a:noFill/>
              </a:ln>
              <a:solidFill>
                <a:srgbClr val="FFFFFF"/>
              </a:solidFill>
              <a:effectLst/>
              <a:uLnTx/>
              <a:uFillTx/>
              <a:latin typeface="Graphik"/>
            </a:endParaRPr>
          </a:p>
        </p:txBody>
      </p:sp>
      <p:sp>
        <p:nvSpPr>
          <p:cNvPr id="138" name="TextBox 137">
            <a:extLst>
              <a:ext uri="{FF2B5EF4-FFF2-40B4-BE49-F238E27FC236}">
                <a16:creationId xmlns:a16="http://schemas.microsoft.com/office/drawing/2014/main" id="{ACBDC87E-D573-C8F4-D4BF-A1F1AE8ABF7A}"/>
              </a:ext>
            </a:extLst>
          </p:cNvPr>
          <p:cNvSpPr txBox="1"/>
          <p:nvPr/>
        </p:nvSpPr>
        <p:spPr>
          <a:xfrm>
            <a:off x="9317670" y="3968440"/>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39" name="TextBox 138">
            <a:extLst>
              <a:ext uri="{FF2B5EF4-FFF2-40B4-BE49-F238E27FC236}">
                <a16:creationId xmlns:a16="http://schemas.microsoft.com/office/drawing/2014/main" id="{70E9D4C4-B4D3-488B-63B1-BD936C81BF02}"/>
              </a:ext>
            </a:extLst>
          </p:cNvPr>
          <p:cNvSpPr txBox="1"/>
          <p:nvPr/>
        </p:nvSpPr>
        <p:spPr>
          <a:xfrm>
            <a:off x="9291193" y="5531310"/>
            <a:ext cx="133350" cy="1333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25" b="0" i="0" u="none" strike="noStrike" kern="1200" cap="none" spc="0" normalizeH="0" baseline="0" noProof="0">
                <a:ln>
                  <a:noFill/>
                </a:ln>
                <a:solidFill>
                  <a:srgbClr val="FFFFFF"/>
                </a:solidFill>
                <a:effectLst/>
                <a:uLnTx/>
                <a:uFillTx/>
                <a:latin typeface="Graphik"/>
              </a:rPr>
              <a:t>○</a:t>
            </a:r>
          </a:p>
        </p:txBody>
      </p:sp>
      <p:sp>
        <p:nvSpPr>
          <p:cNvPr id="140" name="TextBox 139">
            <a:extLst>
              <a:ext uri="{FF2B5EF4-FFF2-40B4-BE49-F238E27FC236}">
                <a16:creationId xmlns:a16="http://schemas.microsoft.com/office/drawing/2014/main" id="{2CF8783D-BCD7-054B-1919-F61A419074F7}"/>
              </a:ext>
            </a:extLst>
          </p:cNvPr>
          <p:cNvSpPr txBox="1"/>
          <p:nvPr/>
        </p:nvSpPr>
        <p:spPr>
          <a:xfrm>
            <a:off x="9431407" y="5540835"/>
            <a:ext cx="1809750" cy="124650"/>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a:ln>
                  <a:noFill/>
                </a:ln>
                <a:solidFill>
                  <a:srgbClr val="FFFFFF"/>
                </a:solidFill>
                <a:effectLst/>
                <a:uLnTx/>
                <a:uFillTx/>
                <a:latin typeface="Graphik"/>
              </a:rPr>
              <a:t>FinOps Insights</a:t>
            </a:r>
            <a:endParaRPr kumimoji="0" sz="810" b="0" i="0" u="none" strike="noStrike" kern="1200" cap="none" spc="0" normalizeH="0" baseline="0" noProof="0">
              <a:ln>
                <a:noFill/>
              </a:ln>
              <a:solidFill>
                <a:srgbClr val="FFFFFF"/>
              </a:solidFill>
              <a:effectLst/>
              <a:uLnTx/>
              <a:uFillTx/>
              <a:latin typeface="Graphik"/>
            </a:endParaRPr>
          </a:p>
        </p:txBody>
      </p:sp>
    </p:spTree>
    <p:extLst>
      <p:ext uri="{BB962C8B-B14F-4D97-AF65-F5344CB8AC3E}">
        <p14:creationId xmlns:p14="http://schemas.microsoft.com/office/powerpoint/2010/main" val="255329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6CF2-A4B4-631E-4FBC-9B8E5E6C1F69}"/>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973B1DD-DDD0-0091-FB22-D9B83CBBE8A7}"/>
              </a:ext>
            </a:extLst>
          </p:cNvPr>
          <p:cNvGrpSpPr/>
          <p:nvPr/>
        </p:nvGrpSpPr>
        <p:grpSpPr>
          <a:xfrm>
            <a:off x="457142" y="1658331"/>
            <a:ext cx="5508696" cy="1416602"/>
            <a:chOff x="457142" y="1658331"/>
            <a:chExt cx="3610158" cy="1416602"/>
          </a:xfrm>
        </p:grpSpPr>
        <p:sp>
          <p:nvSpPr>
            <p:cNvPr id="39" name="Rectangle 38">
              <a:extLst>
                <a:ext uri="{FF2B5EF4-FFF2-40B4-BE49-F238E27FC236}">
                  <a16:creationId xmlns:a16="http://schemas.microsoft.com/office/drawing/2014/main" id="{8D68DFD4-852B-E8CE-3B0D-D8A6CC3FAB74}"/>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1" name="Shape 6">
              <a:extLst>
                <a:ext uri="{FF2B5EF4-FFF2-40B4-BE49-F238E27FC236}">
                  <a16:creationId xmlns:a16="http://schemas.microsoft.com/office/drawing/2014/main" id="{1B6BA72C-E100-E729-6E27-519C7927E9D6}"/>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18" name="Group 17">
            <a:extLst>
              <a:ext uri="{FF2B5EF4-FFF2-40B4-BE49-F238E27FC236}">
                <a16:creationId xmlns:a16="http://schemas.microsoft.com/office/drawing/2014/main" id="{38C70EF7-8B5C-0ADB-8DB6-C6FBC654E71E}"/>
              </a:ext>
            </a:extLst>
          </p:cNvPr>
          <p:cNvGrpSpPr/>
          <p:nvPr/>
        </p:nvGrpSpPr>
        <p:grpSpPr>
          <a:xfrm>
            <a:off x="457142" y="3278787"/>
            <a:ext cx="5508696" cy="1416602"/>
            <a:chOff x="457142" y="1658331"/>
            <a:chExt cx="3610158" cy="1416602"/>
          </a:xfrm>
        </p:grpSpPr>
        <p:sp>
          <p:nvSpPr>
            <p:cNvPr id="19" name="Rectangle 18">
              <a:extLst>
                <a:ext uri="{FF2B5EF4-FFF2-40B4-BE49-F238E27FC236}">
                  <a16:creationId xmlns:a16="http://schemas.microsoft.com/office/drawing/2014/main" id="{02636EC3-B243-499B-C582-AA4F9FA9CD1B}"/>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1" name="Shape 6">
              <a:extLst>
                <a:ext uri="{FF2B5EF4-FFF2-40B4-BE49-F238E27FC236}">
                  <a16:creationId xmlns:a16="http://schemas.microsoft.com/office/drawing/2014/main" id="{D4363F55-A1C2-77A1-ACB3-50BCDA738E87}"/>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22" name="Group 21">
            <a:extLst>
              <a:ext uri="{FF2B5EF4-FFF2-40B4-BE49-F238E27FC236}">
                <a16:creationId xmlns:a16="http://schemas.microsoft.com/office/drawing/2014/main" id="{895ADBAF-7AD1-9A87-60CE-BCA92BC48C04}"/>
              </a:ext>
            </a:extLst>
          </p:cNvPr>
          <p:cNvGrpSpPr/>
          <p:nvPr/>
        </p:nvGrpSpPr>
        <p:grpSpPr>
          <a:xfrm>
            <a:off x="457142" y="4899242"/>
            <a:ext cx="5508696" cy="1416602"/>
            <a:chOff x="457142" y="1658331"/>
            <a:chExt cx="3610158" cy="1416602"/>
          </a:xfrm>
        </p:grpSpPr>
        <p:sp>
          <p:nvSpPr>
            <p:cNvPr id="28" name="Rectangle 27">
              <a:extLst>
                <a:ext uri="{FF2B5EF4-FFF2-40B4-BE49-F238E27FC236}">
                  <a16:creationId xmlns:a16="http://schemas.microsoft.com/office/drawing/2014/main" id="{3B4BF148-49DB-B424-B89D-5285FAD4FA93}"/>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9" name="Shape 6">
              <a:extLst>
                <a:ext uri="{FF2B5EF4-FFF2-40B4-BE49-F238E27FC236}">
                  <a16:creationId xmlns:a16="http://schemas.microsoft.com/office/drawing/2014/main" id="{444E8059-84F2-5CF4-9205-22EE21797558}"/>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31" name="Group 30">
            <a:extLst>
              <a:ext uri="{FF2B5EF4-FFF2-40B4-BE49-F238E27FC236}">
                <a16:creationId xmlns:a16="http://schemas.microsoft.com/office/drawing/2014/main" id="{E935E49F-99CD-7EE1-52D4-148224F60E92}"/>
              </a:ext>
            </a:extLst>
          </p:cNvPr>
          <p:cNvGrpSpPr/>
          <p:nvPr/>
        </p:nvGrpSpPr>
        <p:grpSpPr>
          <a:xfrm>
            <a:off x="6226162" y="3278787"/>
            <a:ext cx="5508696" cy="1416602"/>
            <a:chOff x="457142" y="1658331"/>
            <a:chExt cx="3610158" cy="1416602"/>
          </a:xfrm>
        </p:grpSpPr>
        <p:sp>
          <p:nvSpPr>
            <p:cNvPr id="32" name="Rectangle 31">
              <a:extLst>
                <a:ext uri="{FF2B5EF4-FFF2-40B4-BE49-F238E27FC236}">
                  <a16:creationId xmlns:a16="http://schemas.microsoft.com/office/drawing/2014/main" id="{26F19E48-A0AB-2E98-74F4-0E892064722C}"/>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4" name="Shape 6">
              <a:extLst>
                <a:ext uri="{FF2B5EF4-FFF2-40B4-BE49-F238E27FC236}">
                  <a16:creationId xmlns:a16="http://schemas.microsoft.com/office/drawing/2014/main" id="{C618F8E4-8398-AD5F-FCED-DE5EF20C0E92}"/>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36" name="Group 35">
            <a:extLst>
              <a:ext uri="{FF2B5EF4-FFF2-40B4-BE49-F238E27FC236}">
                <a16:creationId xmlns:a16="http://schemas.microsoft.com/office/drawing/2014/main" id="{51C14EBC-27EF-AE30-F1C2-3552D71BC077}"/>
              </a:ext>
            </a:extLst>
          </p:cNvPr>
          <p:cNvGrpSpPr/>
          <p:nvPr/>
        </p:nvGrpSpPr>
        <p:grpSpPr>
          <a:xfrm>
            <a:off x="6226162" y="4899242"/>
            <a:ext cx="5508696" cy="1416602"/>
            <a:chOff x="457142" y="1658331"/>
            <a:chExt cx="3610158" cy="1416602"/>
          </a:xfrm>
        </p:grpSpPr>
        <p:sp>
          <p:nvSpPr>
            <p:cNvPr id="37" name="Rectangle 36">
              <a:extLst>
                <a:ext uri="{FF2B5EF4-FFF2-40B4-BE49-F238E27FC236}">
                  <a16:creationId xmlns:a16="http://schemas.microsoft.com/office/drawing/2014/main" id="{2F083135-E00F-A133-F884-8DA43D2BDCD1}"/>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2" name="Shape 6">
              <a:extLst>
                <a:ext uri="{FF2B5EF4-FFF2-40B4-BE49-F238E27FC236}">
                  <a16:creationId xmlns:a16="http://schemas.microsoft.com/office/drawing/2014/main" id="{EB62C81A-2971-8A87-460A-ABFED0531FEF}"/>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46" name="Group 45">
            <a:extLst>
              <a:ext uri="{FF2B5EF4-FFF2-40B4-BE49-F238E27FC236}">
                <a16:creationId xmlns:a16="http://schemas.microsoft.com/office/drawing/2014/main" id="{AFF90239-CF6A-9EAA-C29C-5735FAD35092}"/>
              </a:ext>
            </a:extLst>
          </p:cNvPr>
          <p:cNvGrpSpPr/>
          <p:nvPr/>
        </p:nvGrpSpPr>
        <p:grpSpPr>
          <a:xfrm>
            <a:off x="6226162" y="1658331"/>
            <a:ext cx="5508696" cy="1416602"/>
            <a:chOff x="457142" y="1658331"/>
            <a:chExt cx="3610158" cy="1416602"/>
          </a:xfrm>
        </p:grpSpPr>
        <p:sp>
          <p:nvSpPr>
            <p:cNvPr id="50" name="Rectangle 49">
              <a:extLst>
                <a:ext uri="{FF2B5EF4-FFF2-40B4-BE49-F238E27FC236}">
                  <a16:creationId xmlns:a16="http://schemas.microsoft.com/office/drawing/2014/main" id="{E65454DA-3A40-F8F7-25D9-E2E7209F09D0}"/>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2" name="Shape 6">
              <a:extLst>
                <a:ext uri="{FF2B5EF4-FFF2-40B4-BE49-F238E27FC236}">
                  <a16:creationId xmlns:a16="http://schemas.microsoft.com/office/drawing/2014/main" id="{AC13F23F-1D6E-8272-12CF-288DACDF3CB4}"/>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sp>
        <p:nvSpPr>
          <p:cNvPr id="5" name="Text Placeholder 1">
            <a:extLst>
              <a:ext uri="{FF2B5EF4-FFF2-40B4-BE49-F238E27FC236}">
                <a16:creationId xmlns:a16="http://schemas.microsoft.com/office/drawing/2014/main" id="{E73F15F3-944B-573F-9ED6-49EA64C7EFB2}"/>
              </a:ext>
            </a:extLst>
          </p:cNvPr>
          <p:cNvSpPr>
            <a:spLocks noGrp="1"/>
          </p:cNvSpPr>
          <p:nvPr>
            <p:ph type="body" sz="quarter" idx="10"/>
          </p:nvPr>
        </p:nvSpPr>
        <p:spPr>
          <a:xfrm>
            <a:off x="457141" y="802641"/>
            <a:ext cx="10460575" cy="443198"/>
          </a:xfrm>
        </p:spPr>
        <p:txBody>
          <a:bodyPr/>
          <a:lstStyle/>
          <a:p>
            <a:r>
              <a:rPr lang="en-US" sz="3200">
                <a:solidFill>
                  <a:schemeClr val="accent3"/>
                </a:solidFill>
              </a:rPr>
              <a:t>Six purpose-built assets</a:t>
            </a:r>
            <a:r>
              <a:rPr lang="en-US" sz="3200">
                <a:solidFill>
                  <a:schemeClr val="bg1"/>
                </a:solidFill>
              </a:rPr>
              <a:t> </a:t>
            </a:r>
            <a:r>
              <a:rPr lang="en-US" sz="3200">
                <a:solidFill>
                  <a:schemeClr val="bg1">
                    <a:lumMod val="95000"/>
                  </a:schemeClr>
                </a:solidFill>
              </a:rPr>
              <a:t>behind our engagements.</a:t>
            </a:r>
          </a:p>
        </p:txBody>
      </p:sp>
      <p:sp>
        <p:nvSpPr>
          <p:cNvPr id="71" name="TextBox 70">
            <a:extLst>
              <a:ext uri="{FF2B5EF4-FFF2-40B4-BE49-F238E27FC236}">
                <a16:creationId xmlns:a16="http://schemas.microsoft.com/office/drawing/2014/main" id="{36F57E56-F3A7-9D88-AB80-E8BB4F36523E}"/>
              </a:ext>
            </a:extLst>
          </p:cNvPr>
          <p:cNvSpPr txBox="1"/>
          <p:nvPr/>
        </p:nvSpPr>
        <p:spPr>
          <a:xfrm>
            <a:off x="-702527" y="3253509"/>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20" name="TextBox 19">
            <a:extLst>
              <a:ext uri="{FF2B5EF4-FFF2-40B4-BE49-F238E27FC236}">
                <a16:creationId xmlns:a16="http://schemas.microsoft.com/office/drawing/2014/main" id="{EC4C35FB-3E67-23CB-9860-F59002E6AE5F}"/>
              </a:ext>
            </a:extLst>
          </p:cNvPr>
          <p:cNvSpPr txBox="1"/>
          <p:nvPr/>
        </p:nvSpPr>
        <p:spPr>
          <a:xfrm>
            <a:off x="-702527" y="3253509"/>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40" name="TextBox 39">
            <a:extLst>
              <a:ext uri="{FF2B5EF4-FFF2-40B4-BE49-F238E27FC236}">
                <a16:creationId xmlns:a16="http://schemas.microsoft.com/office/drawing/2014/main" id="{09EAD9C3-6250-FB02-47F4-0B3F3B3DF30F}"/>
              </a:ext>
            </a:extLst>
          </p:cNvPr>
          <p:cNvSpPr txBox="1"/>
          <p:nvPr/>
        </p:nvSpPr>
        <p:spPr>
          <a:xfrm>
            <a:off x="697686" y="1915734"/>
            <a:ext cx="2600672"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Token ROI Engine</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The math. Quantifies cost ratio per workload. Surfaces Baseline / Jevons-Active / Optimized states. Outputs Cost per Business Transaction.</a:t>
            </a:r>
          </a:p>
        </p:txBody>
      </p:sp>
      <p:sp>
        <p:nvSpPr>
          <p:cNvPr id="27" name="TextBox 26">
            <a:extLst>
              <a:ext uri="{FF2B5EF4-FFF2-40B4-BE49-F238E27FC236}">
                <a16:creationId xmlns:a16="http://schemas.microsoft.com/office/drawing/2014/main" id="{77BE5BA2-65EE-8D31-9AF8-9C5ECDAB4DAA}"/>
              </a:ext>
            </a:extLst>
          </p:cNvPr>
          <p:cNvSpPr txBox="1"/>
          <p:nvPr/>
        </p:nvSpPr>
        <p:spPr>
          <a:xfrm>
            <a:off x="6453662" y="1907468"/>
            <a:ext cx="2600672"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AI Control Plane</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Production observability. Performance, drift, cost per call across every model. Per-MCP-server visibility. Per-workflow budgets at runtime.</a:t>
            </a:r>
          </a:p>
        </p:txBody>
      </p:sp>
      <p:sp>
        <p:nvSpPr>
          <p:cNvPr id="109" name="Text 62">
            <a:extLst>
              <a:ext uri="{FF2B5EF4-FFF2-40B4-BE49-F238E27FC236}">
                <a16:creationId xmlns:a16="http://schemas.microsoft.com/office/drawing/2014/main" id="{EDEDF907-7BD2-4388-48BE-C6647C0C1F75}"/>
              </a:ext>
            </a:extLst>
          </p:cNvPr>
          <p:cNvSpPr/>
          <p:nvPr/>
        </p:nvSpPr>
        <p:spPr>
          <a:xfrm>
            <a:off x="435174" y="1277501"/>
            <a:ext cx="11299684" cy="34035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Calibri" pitchFamily="34" charset="-122"/>
                <a:cs typeface="Calibri" pitchFamily="34" charset="-120"/>
              </a:rPr>
              <a:t>Our assets cover design-time benchmarking, runtime monitoring, and FinOps governance.</a:t>
            </a:r>
          </a:p>
        </p:txBody>
      </p:sp>
      <p:sp>
        <p:nvSpPr>
          <p:cNvPr id="35" name="TextBox 34">
            <a:extLst>
              <a:ext uri="{FF2B5EF4-FFF2-40B4-BE49-F238E27FC236}">
                <a16:creationId xmlns:a16="http://schemas.microsoft.com/office/drawing/2014/main" id="{71148A83-1C9A-9A9A-1485-EF6A4127A9B2}"/>
              </a:ext>
            </a:extLst>
          </p:cNvPr>
          <p:cNvSpPr txBox="1"/>
          <p:nvPr/>
        </p:nvSpPr>
        <p:spPr>
          <a:xfrm>
            <a:off x="697686" y="3528360"/>
            <a:ext cx="2360128"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Frontier IQ</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656 models, 100 providers, 6,226 GPU SKUs, 11 benchmark families. Refreshed continuously. API-first and agent-consumable.</a:t>
            </a:r>
          </a:p>
        </p:txBody>
      </p:sp>
      <p:sp>
        <p:nvSpPr>
          <p:cNvPr id="24" name="TextBox 23">
            <a:extLst>
              <a:ext uri="{FF2B5EF4-FFF2-40B4-BE49-F238E27FC236}">
                <a16:creationId xmlns:a16="http://schemas.microsoft.com/office/drawing/2014/main" id="{00AA7156-69CC-5C49-4A19-454D7B025DC2}"/>
              </a:ext>
            </a:extLst>
          </p:cNvPr>
          <p:cNvSpPr txBox="1"/>
          <p:nvPr/>
        </p:nvSpPr>
        <p:spPr>
          <a:xfrm>
            <a:off x="6453662" y="3532270"/>
            <a:ext cx="2837004" cy="769441"/>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FinOps Cockpit</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Unified spend management. Three lenses: Infrastructure Ops, </a:t>
            </a:r>
            <a:r>
              <a:rPr kumimoji="0" lang="en-US" sz="1100" b="0" i="0" u="none" strike="noStrike" kern="0" cap="none" spc="0" normalizeH="0" baseline="0" noProof="0" err="1">
                <a:ln>
                  <a:noFill/>
                </a:ln>
                <a:solidFill>
                  <a:srgbClr val="FFFFFF">
                    <a:lumMod val="85000"/>
                  </a:srgbClr>
                </a:solidFill>
                <a:effectLst/>
                <a:uLnTx/>
                <a:uFillTx/>
                <a:latin typeface="Graphik" panose="020B0503030202060203" pitchFamily="34" charset="77"/>
              </a:rPr>
              <a:t>AgentOps</a:t>
            </a: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 </a:t>
            </a:r>
            <a:r>
              <a:rPr kumimoji="0" lang="en-US" sz="1100" b="0" i="0" u="none" strike="noStrike" kern="0" cap="none" spc="0" normalizeH="0" baseline="0" noProof="0" err="1">
                <a:ln>
                  <a:noFill/>
                </a:ln>
                <a:solidFill>
                  <a:srgbClr val="FFFFFF">
                    <a:lumMod val="85000"/>
                  </a:srgbClr>
                </a:solidFill>
                <a:effectLst/>
                <a:uLnTx/>
                <a:uFillTx/>
                <a:latin typeface="Graphik" panose="020B0503030202060203" pitchFamily="34" charset="77"/>
              </a:rPr>
              <a:t>ModelOps</a:t>
            </a: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 Real-time financial visibility.</a:t>
            </a:r>
          </a:p>
        </p:txBody>
      </p:sp>
      <p:sp>
        <p:nvSpPr>
          <p:cNvPr id="44" name="TextBox 43">
            <a:extLst>
              <a:ext uri="{FF2B5EF4-FFF2-40B4-BE49-F238E27FC236}">
                <a16:creationId xmlns:a16="http://schemas.microsoft.com/office/drawing/2014/main" id="{B1D60611-3462-519A-FF39-C6B91E3B55F6}"/>
              </a:ext>
            </a:extLst>
          </p:cNvPr>
          <p:cNvSpPr txBox="1"/>
          <p:nvPr/>
        </p:nvSpPr>
        <p:spPr>
          <a:xfrm>
            <a:off x="688970" y="5161043"/>
            <a:ext cx="2609388"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Model IQ (part of AI Core)</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Sovereign-inference stack. Self-hosted open-weight inference for owned GPU. </a:t>
            </a:r>
            <a:r>
              <a:rPr kumimoji="0" lang="en-US" sz="1100" b="0" i="0" u="none" strike="noStrike" kern="0" cap="none" spc="0" normalizeH="0" baseline="0" noProof="0" err="1">
                <a:ln>
                  <a:noFill/>
                </a:ln>
                <a:solidFill>
                  <a:srgbClr val="FFFFFF">
                    <a:lumMod val="85000"/>
                  </a:srgbClr>
                </a:solidFill>
                <a:effectLst/>
                <a:uLnTx/>
                <a:uFillTx/>
                <a:latin typeface="Graphik" panose="020B0503030202060203" pitchFamily="34" charset="77"/>
              </a:rPr>
              <a:t>vLLM</a:t>
            </a: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 paged attention cuts KV cache VRAM 40-70%. Air-gap operations.</a:t>
            </a:r>
          </a:p>
        </p:txBody>
      </p:sp>
      <p:sp>
        <p:nvSpPr>
          <p:cNvPr id="48" name="TextBox 47">
            <a:extLst>
              <a:ext uri="{FF2B5EF4-FFF2-40B4-BE49-F238E27FC236}">
                <a16:creationId xmlns:a16="http://schemas.microsoft.com/office/drawing/2014/main" id="{CC81DE74-6EFF-48E9-186B-F8DF7554787F}"/>
              </a:ext>
            </a:extLst>
          </p:cNvPr>
          <p:cNvSpPr txBox="1"/>
          <p:nvPr/>
        </p:nvSpPr>
        <p:spPr>
          <a:xfrm>
            <a:off x="6453661" y="5161043"/>
            <a:ext cx="2832913"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AI Knowledge Repository</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Curated patterns. Prompt caching, progressive disclosure, inter-agent memory, LLM vs. SLM, self-hosted vs. managed. Surfaced in the IDE.</a:t>
            </a:r>
          </a:p>
        </p:txBody>
      </p:sp>
      <p:pic>
        <p:nvPicPr>
          <p:cNvPr id="110" name="Image 3" descr="/home/claude/image8.png">
            <a:extLst>
              <a:ext uri="{FF2B5EF4-FFF2-40B4-BE49-F238E27FC236}">
                <a16:creationId xmlns:a16="http://schemas.microsoft.com/office/drawing/2014/main" id="{6CA9563E-94D6-C573-6A91-985407E28813}"/>
              </a:ext>
            </a:extLst>
          </p:cNvPr>
          <p:cNvPicPr>
            <a:picLocks noChangeAspect="1"/>
          </p:cNvPicPr>
          <p:nvPr/>
        </p:nvPicPr>
        <p:blipFill>
          <a:blip r:embed="rId3"/>
          <a:srcRect/>
          <a:stretch/>
        </p:blipFill>
        <p:spPr>
          <a:xfrm>
            <a:off x="9537946" y="3437630"/>
            <a:ext cx="2003340" cy="1154471"/>
          </a:xfrm>
          <a:prstGeom prst="rect">
            <a:avLst/>
          </a:prstGeom>
          <a:ln>
            <a:solidFill>
              <a:schemeClr val="accent3"/>
            </a:solidFill>
          </a:ln>
          <a:effectLst>
            <a:outerShdw blurRad="50800" dist="38100" dir="2700000" algn="tl" rotWithShape="0">
              <a:prstClr val="black">
                <a:alpha val="40000"/>
              </a:prstClr>
            </a:outerShdw>
          </a:effectLst>
        </p:spPr>
      </p:pic>
      <p:pic>
        <p:nvPicPr>
          <p:cNvPr id="53" name="Image 1" descr="/home/claude/image6.png">
            <a:extLst>
              <a:ext uri="{FF2B5EF4-FFF2-40B4-BE49-F238E27FC236}">
                <a16:creationId xmlns:a16="http://schemas.microsoft.com/office/drawing/2014/main" id="{95AF5329-EE5C-706C-BC57-1876729B7C46}"/>
              </a:ext>
            </a:extLst>
          </p:cNvPr>
          <p:cNvPicPr>
            <a:picLocks noChangeAspect="1"/>
          </p:cNvPicPr>
          <p:nvPr/>
        </p:nvPicPr>
        <p:blipFill>
          <a:blip r:embed="rId4"/>
          <a:srcRect/>
          <a:stretch/>
        </p:blipFill>
        <p:spPr>
          <a:xfrm>
            <a:off x="9537946" y="1803598"/>
            <a:ext cx="2003340" cy="1171787"/>
          </a:xfrm>
          <a:prstGeom prst="rect">
            <a:avLst/>
          </a:prstGeom>
          <a:ln>
            <a:solidFill>
              <a:schemeClr val="accent3"/>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F752239B-45D0-4735-2412-1F2B67E150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96100" y="1810526"/>
            <a:ext cx="2003340" cy="1157931"/>
          </a:xfrm>
          <a:prstGeom prst="rect">
            <a:avLst/>
          </a:prstGeom>
          <a:ln>
            <a:solidFill>
              <a:schemeClr val="accent3"/>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810EB1C-BE51-3734-BC12-5AFF12414401}"/>
              </a:ext>
              <a:ext uri="{C183D7F6-B498-43B3-948B-1728B52AA6E4}">
                <adec:decorative xmlns:adec="http://schemas.microsoft.com/office/drawing/2017/decorative" val="1"/>
              </a:ext>
            </a:extLst>
          </p:cNvPr>
          <p:cNvPicPr>
            <a:picLocks noChangeAspect="1"/>
          </p:cNvPicPr>
          <p:nvPr/>
        </p:nvPicPr>
        <p:blipFill>
          <a:blip r:embed="rId6"/>
          <a:srcRect l="847" t="10183" r="18821" b="3852"/>
          <a:stretch>
            <a:fillRect/>
          </a:stretch>
        </p:blipFill>
        <p:spPr>
          <a:xfrm>
            <a:off x="3796100" y="3434170"/>
            <a:ext cx="2017470" cy="1157931"/>
          </a:xfrm>
          <a:prstGeom prst="rect">
            <a:avLst/>
          </a:prstGeom>
          <a:ln>
            <a:solidFill>
              <a:schemeClr val="accent3"/>
            </a:solidFill>
          </a:ln>
          <a:effectLst>
            <a:outerShdw blurRad="50800" dist="38100" dir="2700000" algn="tl" rotWithShape="0">
              <a:prstClr val="black">
                <a:alpha val="40000"/>
              </a:prstClr>
            </a:outerShdw>
          </a:effectLst>
        </p:spPr>
      </p:pic>
      <p:grpSp>
        <p:nvGrpSpPr>
          <p:cNvPr id="7" name="Group 6">
            <a:extLst>
              <a:ext uri="{FF2B5EF4-FFF2-40B4-BE49-F238E27FC236}">
                <a16:creationId xmlns:a16="http://schemas.microsoft.com/office/drawing/2014/main" id="{C1E81D82-B68D-9B89-FDC9-A5A857490DFC}"/>
              </a:ext>
            </a:extLst>
          </p:cNvPr>
          <p:cNvGrpSpPr/>
          <p:nvPr/>
        </p:nvGrpSpPr>
        <p:grpSpPr>
          <a:xfrm>
            <a:off x="3786394" y="5044593"/>
            <a:ext cx="2027175" cy="1164295"/>
            <a:chOff x="3786394" y="5044593"/>
            <a:chExt cx="2027175" cy="1164295"/>
          </a:xfrm>
        </p:grpSpPr>
        <p:sp>
          <p:nvSpPr>
            <p:cNvPr id="6" name="Rectangle 5">
              <a:extLst>
                <a:ext uri="{FF2B5EF4-FFF2-40B4-BE49-F238E27FC236}">
                  <a16:creationId xmlns:a16="http://schemas.microsoft.com/office/drawing/2014/main" id="{21DF8A60-C1BC-08F1-6383-F7B98F1073E7}"/>
                </a:ext>
              </a:extLst>
            </p:cNvPr>
            <p:cNvSpPr/>
            <p:nvPr/>
          </p:nvSpPr>
          <p:spPr>
            <a:xfrm>
              <a:off x="3786394" y="5044593"/>
              <a:ext cx="2027175" cy="1164295"/>
            </a:xfrm>
            <a:prstGeom prst="rect">
              <a:avLst/>
            </a:prstGeom>
            <a:solidFill>
              <a:srgbClr val="000000"/>
            </a:solidFill>
            <a:ln w="12700" cap="flat">
              <a:solidFill>
                <a:srgbClr val="C2A3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a:extLst>
                <a:ext uri="{FF2B5EF4-FFF2-40B4-BE49-F238E27FC236}">
                  <a16:creationId xmlns:a16="http://schemas.microsoft.com/office/drawing/2014/main" id="{3FFBEC14-41A7-953C-1F16-5E20FD7060FF}"/>
                </a:ext>
              </a:extLst>
            </p:cNvPr>
            <p:cNvPicPr>
              <a:picLocks noChangeAspect="1"/>
            </p:cNvPicPr>
            <p:nvPr/>
          </p:nvPicPr>
          <p:blipFill>
            <a:blip r:embed="rId7"/>
            <a:stretch>
              <a:fillRect/>
            </a:stretch>
          </p:blipFill>
          <p:spPr>
            <a:xfrm>
              <a:off x="4005377" y="5086782"/>
              <a:ext cx="1676052" cy="1055168"/>
            </a:xfrm>
            <a:prstGeom prst="rect">
              <a:avLst/>
            </a:prstGeom>
          </p:spPr>
        </p:pic>
      </p:grpSp>
    </p:spTree>
    <p:extLst>
      <p:ext uri="{BB962C8B-B14F-4D97-AF65-F5344CB8AC3E}">
        <p14:creationId xmlns:p14="http://schemas.microsoft.com/office/powerpoint/2010/main" val="4714451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57C5-49D7-8719-4ED2-59B7CD1646C3}"/>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0F464D1-7189-73DA-AD5F-AA0336D63C07}"/>
              </a:ext>
            </a:extLst>
          </p:cNvPr>
          <p:cNvGrpSpPr/>
          <p:nvPr/>
        </p:nvGrpSpPr>
        <p:grpSpPr>
          <a:xfrm>
            <a:off x="457142" y="1658331"/>
            <a:ext cx="5508696" cy="1416602"/>
            <a:chOff x="457142" y="1658331"/>
            <a:chExt cx="3610158" cy="1416602"/>
          </a:xfrm>
        </p:grpSpPr>
        <p:sp>
          <p:nvSpPr>
            <p:cNvPr id="39" name="Rectangle 38">
              <a:extLst>
                <a:ext uri="{FF2B5EF4-FFF2-40B4-BE49-F238E27FC236}">
                  <a16:creationId xmlns:a16="http://schemas.microsoft.com/office/drawing/2014/main" id="{2CD706A9-FD1E-9313-BB7B-40236B9CF6DC}"/>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1" name="Shape 6">
              <a:extLst>
                <a:ext uri="{FF2B5EF4-FFF2-40B4-BE49-F238E27FC236}">
                  <a16:creationId xmlns:a16="http://schemas.microsoft.com/office/drawing/2014/main" id="{49C2F187-8CC7-8912-ED8D-205D42611270}"/>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18" name="Group 17">
            <a:extLst>
              <a:ext uri="{FF2B5EF4-FFF2-40B4-BE49-F238E27FC236}">
                <a16:creationId xmlns:a16="http://schemas.microsoft.com/office/drawing/2014/main" id="{A24B6E31-C9E7-C981-6674-E58F39CD2BDE}"/>
              </a:ext>
            </a:extLst>
          </p:cNvPr>
          <p:cNvGrpSpPr/>
          <p:nvPr/>
        </p:nvGrpSpPr>
        <p:grpSpPr>
          <a:xfrm>
            <a:off x="457142" y="3278787"/>
            <a:ext cx="5508696" cy="1416602"/>
            <a:chOff x="457142" y="1658331"/>
            <a:chExt cx="3610158" cy="1416602"/>
          </a:xfrm>
        </p:grpSpPr>
        <p:sp>
          <p:nvSpPr>
            <p:cNvPr id="19" name="Rectangle 18">
              <a:extLst>
                <a:ext uri="{FF2B5EF4-FFF2-40B4-BE49-F238E27FC236}">
                  <a16:creationId xmlns:a16="http://schemas.microsoft.com/office/drawing/2014/main" id="{3AA97D4C-950C-8261-0023-C755DAF4CDD6}"/>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1" name="Shape 6">
              <a:extLst>
                <a:ext uri="{FF2B5EF4-FFF2-40B4-BE49-F238E27FC236}">
                  <a16:creationId xmlns:a16="http://schemas.microsoft.com/office/drawing/2014/main" id="{5AE229DF-3328-D006-CD85-0A8FFEC9F8F0}"/>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22" name="Group 21">
            <a:extLst>
              <a:ext uri="{FF2B5EF4-FFF2-40B4-BE49-F238E27FC236}">
                <a16:creationId xmlns:a16="http://schemas.microsoft.com/office/drawing/2014/main" id="{1093E9D0-1FF7-08E0-BA76-9C06A37E7B68}"/>
              </a:ext>
            </a:extLst>
          </p:cNvPr>
          <p:cNvGrpSpPr/>
          <p:nvPr/>
        </p:nvGrpSpPr>
        <p:grpSpPr>
          <a:xfrm>
            <a:off x="457142" y="4899242"/>
            <a:ext cx="5508696" cy="1416602"/>
            <a:chOff x="457142" y="1658331"/>
            <a:chExt cx="3610158" cy="1416602"/>
          </a:xfrm>
        </p:grpSpPr>
        <p:sp>
          <p:nvSpPr>
            <p:cNvPr id="28" name="Rectangle 27">
              <a:extLst>
                <a:ext uri="{FF2B5EF4-FFF2-40B4-BE49-F238E27FC236}">
                  <a16:creationId xmlns:a16="http://schemas.microsoft.com/office/drawing/2014/main" id="{3B443C59-E95C-F7DB-DC9F-F04BDD58A99B}"/>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9" name="Shape 6">
              <a:extLst>
                <a:ext uri="{FF2B5EF4-FFF2-40B4-BE49-F238E27FC236}">
                  <a16:creationId xmlns:a16="http://schemas.microsoft.com/office/drawing/2014/main" id="{69DFA0B3-A375-9F2B-C563-56CFD8AC0578}"/>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31" name="Group 30">
            <a:extLst>
              <a:ext uri="{FF2B5EF4-FFF2-40B4-BE49-F238E27FC236}">
                <a16:creationId xmlns:a16="http://schemas.microsoft.com/office/drawing/2014/main" id="{8DA9170A-F0BC-9516-79BA-C87DDF9B2D14}"/>
              </a:ext>
            </a:extLst>
          </p:cNvPr>
          <p:cNvGrpSpPr/>
          <p:nvPr/>
        </p:nvGrpSpPr>
        <p:grpSpPr>
          <a:xfrm>
            <a:off x="6226162" y="3278787"/>
            <a:ext cx="5508696" cy="1416602"/>
            <a:chOff x="457142" y="1658331"/>
            <a:chExt cx="3610158" cy="1416602"/>
          </a:xfrm>
        </p:grpSpPr>
        <p:sp>
          <p:nvSpPr>
            <p:cNvPr id="32" name="Rectangle 31">
              <a:extLst>
                <a:ext uri="{FF2B5EF4-FFF2-40B4-BE49-F238E27FC236}">
                  <a16:creationId xmlns:a16="http://schemas.microsoft.com/office/drawing/2014/main" id="{69A34CD4-3A16-8325-549F-E2DE59D8F0CF}"/>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4" name="Shape 6">
              <a:extLst>
                <a:ext uri="{FF2B5EF4-FFF2-40B4-BE49-F238E27FC236}">
                  <a16:creationId xmlns:a16="http://schemas.microsoft.com/office/drawing/2014/main" id="{AE841332-C17D-C768-4D74-1B486615B853}"/>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36" name="Group 35">
            <a:extLst>
              <a:ext uri="{FF2B5EF4-FFF2-40B4-BE49-F238E27FC236}">
                <a16:creationId xmlns:a16="http://schemas.microsoft.com/office/drawing/2014/main" id="{F8D949F0-A9DA-5B92-B1E2-00523C2A7E26}"/>
              </a:ext>
            </a:extLst>
          </p:cNvPr>
          <p:cNvGrpSpPr/>
          <p:nvPr/>
        </p:nvGrpSpPr>
        <p:grpSpPr>
          <a:xfrm>
            <a:off x="6226162" y="4899242"/>
            <a:ext cx="5508696" cy="1416602"/>
            <a:chOff x="457142" y="1658331"/>
            <a:chExt cx="3610158" cy="1416602"/>
          </a:xfrm>
        </p:grpSpPr>
        <p:sp>
          <p:nvSpPr>
            <p:cNvPr id="37" name="Rectangle 36">
              <a:extLst>
                <a:ext uri="{FF2B5EF4-FFF2-40B4-BE49-F238E27FC236}">
                  <a16:creationId xmlns:a16="http://schemas.microsoft.com/office/drawing/2014/main" id="{4290258D-91CB-3440-EFC0-F53D8D9FD073}"/>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2" name="Shape 6">
              <a:extLst>
                <a:ext uri="{FF2B5EF4-FFF2-40B4-BE49-F238E27FC236}">
                  <a16:creationId xmlns:a16="http://schemas.microsoft.com/office/drawing/2014/main" id="{A44B3916-696C-72FA-69EA-36EC2F825DCA}"/>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grpSp>
        <p:nvGrpSpPr>
          <p:cNvPr id="46" name="Group 45">
            <a:extLst>
              <a:ext uri="{FF2B5EF4-FFF2-40B4-BE49-F238E27FC236}">
                <a16:creationId xmlns:a16="http://schemas.microsoft.com/office/drawing/2014/main" id="{8B950748-FA56-F0AA-97FF-DB17BEA20EFC}"/>
              </a:ext>
            </a:extLst>
          </p:cNvPr>
          <p:cNvGrpSpPr/>
          <p:nvPr/>
        </p:nvGrpSpPr>
        <p:grpSpPr>
          <a:xfrm>
            <a:off x="6226162" y="1658331"/>
            <a:ext cx="5508696" cy="1416602"/>
            <a:chOff x="457142" y="1658331"/>
            <a:chExt cx="3610158" cy="1416602"/>
          </a:xfrm>
        </p:grpSpPr>
        <p:sp>
          <p:nvSpPr>
            <p:cNvPr id="50" name="Rectangle 49">
              <a:extLst>
                <a:ext uri="{FF2B5EF4-FFF2-40B4-BE49-F238E27FC236}">
                  <a16:creationId xmlns:a16="http://schemas.microsoft.com/office/drawing/2014/main" id="{91F100E7-5752-B0F7-31FA-FCB4C414E1DD}"/>
                </a:ext>
              </a:extLst>
            </p:cNvPr>
            <p:cNvSpPr/>
            <p:nvPr/>
          </p:nvSpPr>
          <p:spPr>
            <a:xfrm>
              <a:off x="457142" y="1658331"/>
              <a:ext cx="3610158" cy="1416602"/>
            </a:xfrm>
            <a:prstGeom prst="rect">
              <a:avLst/>
            </a:prstGeom>
            <a:solidFill>
              <a:srgbClr val="985FFF">
                <a:alpha val="17000"/>
              </a:srgb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2" name="Shape 6">
              <a:extLst>
                <a:ext uri="{FF2B5EF4-FFF2-40B4-BE49-F238E27FC236}">
                  <a16:creationId xmlns:a16="http://schemas.microsoft.com/office/drawing/2014/main" id="{641FC5CB-D019-2905-7604-0CA790469FEA}"/>
                </a:ext>
              </a:extLst>
            </p:cNvPr>
            <p:cNvSpPr/>
            <p:nvPr/>
          </p:nvSpPr>
          <p:spPr>
            <a:xfrm>
              <a:off x="457142" y="1658331"/>
              <a:ext cx="3610158" cy="45720"/>
            </a:xfrm>
            <a:prstGeom prst="rect">
              <a:avLst/>
            </a:prstGeom>
            <a:solidFill>
              <a:schemeClr val="accent1"/>
            </a:solidFill>
            <a:ln w="6350">
              <a:solidFill>
                <a:schemeClr val="accent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grpSp>
      <p:sp>
        <p:nvSpPr>
          <p:cNvPr id="5" name="Text Placeholder 1">
            <a:extLst>
              <a:ext uri="{FF2B5EF4-FFF2-40B4-BE49-F238E27FC236}">
                <a16:creationId xmlns:a16="http://schemas.microsoft.com/office/drawing/2014/main" id="{3511BAFC-6B2B-3AB9-FDBE-74E02779499A}"/>
              </a:ext>
            </a:extLst>
          </p:cNvPr>
          <p:cNvSpPr>
            <a:spLocks noGrp="1"/>
          </p:cNvSpPr>
          <p:nvPr>
            <p:ph type="body" sz="quarter" idx="10"/>
          </p:nvPr>
        </p:nvSpPr>
        <p:spPr>
          <a:xfrm>
            <a:off x="457141" y="802641"/>
            <a:ext cx="11484923" cy="443198"/>
          </a:xfrm>
        </p:spPr>
        <p:txBody>
          <a:bodyPr/>
          <a:lstStyle/>
          <a:p>
            <a:r>
              <a:rPr lang="en-US" sz="3200">
                <a:solidFill>
                  <a:schemeClr val="bg1"/>
                </a:solidFill>
              </a:rPr>
              <a:t>We continue  investing in key tools for </a:t>
            </a:r>
            <a:r>
              <a:rPr lang="en-US" sz="3200">
                <a:solidFill>
                  <a:schemeClr val="accent3"/>
                </a:solidFill>
              </a:rPr>
              <a:t>all steps of execution</a:t>
            </a:r>
          </a:p>
        </p:txBody>
      </p:sp>
      <p:sp>
        <p:nvSpPr>
          <p:cNvPr id="71" name="TextBox 70">
            <a:extLst>
              <a:ext uri="{FF2B5EF4-FFF2-40B4-BE49-F238E27FC236}">
                <a16:creationId xmlns:a16="http://schemas.microsoft.com/office/drawing/2014/main" id="{CF35EC2A-EFD4-ECBE-627E-A323A6AA20AF}"/>
              </a:ext>
            </a:extLst>
          </p:cNvPr>
          <p:cNvSpPr txBox="1"/>
          <p:nvPr/>
        </p:nvSpPr>
        <p:spPr>
          <a:xfrm>
            <a:off x="-702527" y="3253509"/>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20" name="TextBox 19">
            <a:extLst>
              <a:ext uri="{FF2B5EF4-FFF2-40B4-BE49-F238E27FC236}">
                <a16:creationId xmlns:a16="http://schemas.microsoft.com/office/drawing/2014/main" id="{33393C11-7AAF-CFB0-B48C-982C015E614F}"/>
              </a:ext>
            </a:extLst>
          </p:cNvPr>
          <p:cNvSpPr txBox="1"/>
          <p:nvPr/>
        </p:nvSpPr>
        <p:spPr>
          <a:xfrm>
            <a:off x="-702527" y="3253509"/>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40" name="TextBox 39">
            <a:extLst>
              <a:ext uri="{FF2B5EF4-FFF2-40B4-BE49-F238E27FC236}">
                <a16:creationId xmlns:a16="http://schemas.microsoft.com/office/drawing/2014/main" id="{AF43AC27-CB5E-B024-2CCE-963142ABB193}"/>
              </a:ext>
            </a:extLst>
          </p:cNvPr>
          <p:cNvSpPr txBox="1"/>
          <p:nvPr/>
        </p:nvSpPr>
        <p:spPr>
          <a:xfrm>
            <a:off x="697686" y="1915734"/>
            <a:ext cx="2600672" cy="769441"/>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AI discovery questionnaire</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Information about providers, models, tools, seats, billing paths, observability maturity and budget owners. </a:t>
            </a:r>
          </a:p>
        </p:txBody>
      </p:sp>
      <p:sp>
        <p:nvSpPr>
          <p:cNvPr id="27" name="TextBox 26">
            <a:extLst>
              <a:ext uri="{FF2B5EF4-FFF2-40B4-BE49-F238E27FC236}">
                <a16:creationId xmlns:a16="http://schemas.microsoft.com/office/drawing/2014/main" id="{73B0E569-937D-C567-6650-9E8617EE3E88}"/>
              </a:ext>
            </a:extLst>
          </p:cNvPr>
          <p:cNvSpPr txBox="1"/>
          <p:nvPr/>
        </p:nvSpPr>
        <p:spPr>
          <a:xfrm>
            <a:off x="6453662" y="1907468"/>
            <a:ext cx="2600672" cy="954107"/>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Cost Baseline &amp; Impact Dashboards</a:t>
            </a:r>
          </a:p>
          <a:p>
            <a:pPr marL="0" marR="0" lvl="0" indent="0" algn="l" defTabSz="780351" rtl="0" eaLnBrk="1" fontAlgn="auto" latinLnBrk="0" hangingPunct="1">
              <a:lnSpc>
                <a:spcPct val="100000"/>
              </a:lnSpc>
              <a:spcBef>
                <a:spcPts val="0"/>
              </a:spcBef>
              <a:spcAft>
                <a:spcPts val="600"/>
              </a:spcAft>
              <a:buClrTx/>
              <a:buSzTx/>
              <a:buFontTx/>
              <a:buNone/>
              <a:tabLst/>
              <a:defRPr/>
            </a:pPr>
            <a:r>
              <a:rPr lang="en-US" sz="1100" kern="0">
                <a:solidFill>
                  <a:srgbClr val="FFFFFF">
                    <a:lumMod val="85000"/>
                  </a:srgbClr>
                </a:solidFill>
                <a:latin typeface="Graphik" panose="020B0503030202060203" pitchFamily="34" charset="77"/>
              </a:rPr>
              <a:t>D</a:t>
            </a: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ashboards showing cost by provider, model, and app; daily/weekly trends; and token category breakdown</a:t>
            </a:r>
          </a:p>
        </p:txBody>
      </p:sp>
      <p:sp>
        <p:nvSpPr>
          <p:cNvPr id="109" name="Text 62">
            <a:extLst>
              <a:ext uri="{FF2B5EF4-FFF2-40B4-BE49-F238E27FC236}">
                <a16:creationId xmlns:a16="http://schemas.microsoft.com/office/drawing/2014/main" id="{74C1AD98-6EEC-2542-F04D-211D51D7CD3D}"/>
              </a:ext>
            </a:extLst>
          </p:cNvPr>
          <p:cNvSpPr/>
          <p:nvPr/>
        </p:nvSpPr>
        <p:spPr>
          <a:xfrm>
            <a:off x="435174" y="1277501"/>
            <a:ext cx="11299684" cy="34035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FFFF"/>
                </a:solidFill>
                <a:latin typeface="Graphik" panose="020B0503030202060203" pitchFamily="34" charset="77"/>
                <a:ea typeface="Calibri" pitchFamily="34" charset="-122"/>
                <a:cs typeface="Calibri" pitchFamily="34" charset="-120"/>
              </a:rPr>
              <a:t>Tools that enable our methodology continue to emerge and evolve. </a:t>
            </a:r>
            <a:endParaRPr kumimoji="0" lang="en-US" sz="1600" b="0" i="0" u="none" strike="noStrike" kern="1200" cap="none" spc="0" normalizeH="0" baseline="0" noProof="0">
              <a:ln>
                <a:noFill/>
              </a:ln>
              <a:solidFill>
                <a:srgbClr val="FFFFFF"/>
              </a:solidFill>
              <a:effectLst/>
              <a:uLnTx/>
              <a:uFillTx/>
              <a:latin typeface="Graphik" panose="020B0503030202060203" pitchFamily="34" charset="77"/>
              <a:ea typeface="Calibri" pitchFamily="34" charset="-122"/>
              <a:cs typeface="Calibri" pitchFamily="34" charset="-120"/>
            </a:endParaRPr>
          </a:p>
        </p:txBody>
      </p:sp>
      <p:sp>
        <p:nvSpPr>
          <p:cNvPr id="35" name="TextBox 34">
            <a:extLst>
              <a:ext uri="{FF2B5EF4-FFF2-40B4-BE49-F238E27FC236}">
                <a16:creationId xmlns:a16="http://schemas.microsoft.com/office/drawing/2014/main" id="{0200CE6A-3A97-CC72-3370-8089F3AEF023}"/>
              </a:ext>
            </a:extLst>
          </p:cNvPr>
          <p:cNvSpPr txBox="1"/>
          <p:nvPr/>
        </p:nvSpPr>
        <p:spPr>
          <a:xfrm>
            <a:off x="697686" y="3528360"/>
            <a:ext cx="2851134"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Billing data extraction scripts</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Pre-built scripts for every major provider API. Normalizes output into a common schema — date, model, token breakdown, cost, application tags.</a:t>
            </a:r>
          </a:p>
        </p:txBody>
      </p:sp>
      <p:sp>
        <p:nvSpPr>
          <p:cNvPr id="24" name="TextBox 23">
            <a:extLst>
              <a:ext uri="{FF2B5EF4-FFF2-40B4-BE49-F238E27FC236}">
                <a16:creationId xmlns:a16="http://schemas.microsoft.com/office/drawing/2014/main" id="{160AD867-0C70-5C5A-3739-B836A5EA7254}"/>
              </a:ext>
            </a:extLst>
          </p:cNvPr>
          <p:cNvSpPr txBox="1"/>
          <p:nvPr/>
        </p:nvSpPr>
        <p:spPr>
          <a:xfrm>
            <a:off x="6453662" y="3532270"/>
            <a:ext cx="2837004" cy="1107996"/>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Session Profiler</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Plots token cost per turn over session lifetime. Identifies quadratic cost growth sessions, calculates optimal session length, and quantifies savings from session hygiene practices.</a:t>
            </a:r>
          </a:p>
        </p:txBody>
      </p:sp>
      <p:sp>
        <p:nvSpPr>
          <p:cNvPr id="44" name="TextBox 43">
            <a:extLst>
              <a:ext uri="{FF2B5EF4-FFF2-40B4-BE49-F238E27FC236}">
                <a16:creationId xmlns:a16="http://schemas.microsoft.com/office/drawing/2014/main" id="{AF20A9EF-43B2-9FFC-13D3-AB7FA567C1BC}"/>
              </a:ext>
            </a:extLst>
          </p:cNvPr>
          <p:cNvSpPr txBox="1"/>
          <p:nvPr/>
        </p:nvSpPr>
        <p:spPr>
          <a:xfrm>
            <a:off x="688970" y="5161043"/>
            <a:ext cx="2609388" cy="938719"/>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Design Playbooks</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Prompt optimization,  caching strategy,  infrastructure optimization, model customization recipes, context engineering</a:t>
            </a:r>
          </a:p>
        </p:txBody>
      </p:sp>
      <p:sp>
        <p:nvSpPr>
          <p:cNvPr id="48" name="TextBox 47">
            <a:extLst>
              <a:ext uri="{FF2B5EF4-FFF2-40B4-BE49-F238E27FC236}">
                <a16:creationId xmlns:a16="http://schemas.microsoft.com/office/drawing/2014/main" id="{4259E358-8134-B300-32D8-B37FEAE8D843}"/>
              </a:ext>
            </a:extLst>
          </p:cNvPr>
          <p:cNvSpPr txBox="1"/>
          <p:nvPr/>
        </p:nvSpPr>
        <p:spPr>
          <a:xfrm>
            <a:off x="6453661" y="5161043"/>
            <a:ext cx="2832913" cy="600164"/>
          </a:xfrm>
          <a:prstGeom prst="rect">
            <a:avLst/>
          </a:prstGeom>
          <a:noFill/>
        </p:spPr>
        <p:txBody>
          <a:bodyPr wrap="square" lIns="0" tIns="0" rIns="0" bIns="0" rtlCol="0" anchor="t">
            <a:spAutoFit/>
          </a:bodyPr>
          <a:lstStyle/>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Medium" panose="020B0503030202060203" pitchFamily="34" charset="77"/>
              </a:rPr>
              <a:t>Benchmarking Harness</a:t>
            </a:r>
          </a:p>
          <a:p>
            <a:pPr marL="0" marR="0" lvl="0" indent="0" algn="l" defTabSz="780351"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a:ln>
                  <a:noFill/>
                </a:ln>
                <a:solidFill>
                  <a:srgbClr val="FFFFFF">
                    <a:lumMod val="85000"/>
                  </a:srgbClr>
                </a:solidFill>
                <a:effectLst/>
                <a:uLnTx/>
                <a:uFillTx/>
                <a:latin typeface="Graphik" panose="020B0503030202060203" pitchFamily="34" charset="77"/>
              </a:rPr>
              <a:t>Customization test harness,  pre-defined metrics,  benchmarking dashboards</a:t>
            </a:r>
          </a:p>
        </p:txBody>
      </p:sp>
      <p:pic>
        <p:nvPicPr>
          <p:cNvPr id="53" name="Image 1" descr="/home/claude/image6.png">
            <a:extLst>
              <a:ext uri="{FF2B5EF4-FFF2-40B4-BE49-F238E27FC236}">
                <a16:creationId xmlns:a16="http://schemas.microsoft.com/office/drawing/2014/main" id="{2694DD96-158A-0504-9949-1669380AE7F2}"/>
              </a:ext>
            </a:extLst>
          </p:cNvPr>
          <p:cNvPicPr>
            <a:picLocks noChangeAspect="1"/>
          </p:cNvPicPr>
          <p:nvPr/>
        </p:nvPicPr>
        <p:blipFill>
          <a:blip r:embed="rId3"/>
          <a:srcRect/>
          <a:stretch/>
        </p:blipFill>
        <p:spPr>
          <a:xfrm>
            <a:off x="9552068" y="1814190"/>
            <a:ext cx="2003340" cy="1171787"/>
          </a:xfrm>
          <a:prstGeom prst="rect">
            <a:avLst/>
          </a:prstGeom>
          <a:ln>
            <a:solidFill>
              <a:schemeClr val="accent3"/>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3C2C360-4832-0DE0-95C8-08C21A04038B}"/>
              </a:ext>
            </a:extLst>
          </p:cNvPr>
          <p:cNvPicPr>
            <a:picLocks noChangeAspect="1"/>
          </p:cNvPicPr>
          <p:nvPr/>
        </p:nvPicPr>
        <p:blipFill>
          <a:blip r:embed="rId4"/>
          <a:stretch>
            <a:fillRect/>
          </a:stretch>
        </p:blipFill>
        <p:spPr>
          <a:xfrm>
            <a:off x="9771764" y="5111736"/>
            <a:ext cx="1563947" cy="988026"/>
          </a:xfrm>
          <a:prstGeom prst="rect">
            <a:avLst/>
          </a:prstGeom>
        </p:spPr>
      </p:pic>
    </p:spTree>
    <p:extLst>
      <p:ext uri="{BB962C8B-B14F-4D97-AF65-F5344CB8AC3E}">
        <p14:creationId xmlns:p14="http://schemas.microsoft.com/office/powerpoint/2010/main" val="30931125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CA38F-5E78-5708-575F-E4EEC216C3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9CF6B7-A1AC-4F6D-CC3F-1BCD79856FBF}"/>
              </a:ext>
            </a:extLst>
          </p:cNvPr>
          <p:cNvSpPr>
            <a:spLocks noGrp="1"/>
          </p:cNvSpPr>
          <p:nvPr>
            <p:ph type="body" sz="quarter" idx="10"/>
          </p:nvPr>
        </p:nvSpPr>
        <p:spPr>
          <a:xfrm>
            <a:off x="457141" y="2690336"/>
            <a:ext cx="8271223" cy="692497"/>
          </a:xfrm>
        </p:spPr>
        <p:txBody>
          <a:bodyPr/>
          <a:lstStyle/>
          <a:p>
            <a:r>
              <a:rPr lang="en-US"/>
              <a:t>03 | Engagement model</a:t>
            </a:r>
          </a:p>
        </p:txBody>
      </p:sp>
    </p:spTree>
    <p:extLst>
      <p:ext uri="{BB962C8B-B14F-4D97-AF65-F5344CB8AC3E}">
        <p14:creationId xmlns:p14="http://schemas.microsoft.com/office/powerpoint/2010/main" val="2927354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p:nvPr/>
        </p:nvSpPr>
        <p:spPr>
          <a:xfrm>
            <a:off x="457142" y="840000"/>
            <a:ext cx="10800000" cy="330000"/>
          </a:xfrm>
          <a:prstGeom prst="rect">
            <a:avLst/>
          </a:prstGeom>
          <a:noFill/>
          <a:ln>
            <a:noFill/>
          </a:ln>
        </p:spPr>
        <p:txBody>
          <a:bodyPr wrap="squar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raphik"/>
              </a:rPr>
              <a:t>We meet clients where they are today.</a:t>
            </a:r>
          </a:p>
        </p:txBody>
      </p:sp>
      <p:sp>
        <p:nvSpPr>
          <p:cNvPr id="3" name="Subtitle"/>
          <p:cNvSpPr txBox="1"/>
          <p:nvPr/>
        </p:nvSpPr>
        <p:spPr>
          <a:xfrm>
            <a:off x="457142" y="1184999"/>
            <a:ext cx="6903778" cy="329999"/>
          </a:xfrm>
          <a:prstGeom prst="rect">
            <a:avLst/>
          </a:prstGeom>
          <a:noFill/>
          <a:ln>
            <a:noFill/>
          </a:ln>
        </p:spPr>
        <p:txBody>
          <a:bodyPr wrap="square" lIns="0" tIns="0" rIns="0" bIns="0" anchor="t"/>
          <a:lstStyle/>
          <a:p>
            <a:r>
              <a:rPr kumimoji="0" lang="en-US" sz="1200" b="0" i="0" u="none" strike="noStrike" kern="1200" cap="none" spc="0" normalizeH="0" baseline="0" noProof="0">
                <a:ln>
                  <a:noFill/>
                </a:ln>
                <a:solidFill>
                  <a:srgbClr val="B0B0C8"/>
                </a:solidFill>
                <a:effectLst/>
                <a:uLnTx/>
                <a:uFillTx/>
                <a:latin typeface="Graphik"/>
              </a:rPr>
              <a:t>From a 60-minute discovery to managed operations, every path follows the same logic: evidence-led, design-to-build, value-realized.</a:t>
            </a:r>
          </a:p>
          <a:p>
            <a:br>
              <a:rPr kumimoji="0" lang="en-US" sz="1200" b="0" i="0" u="none" strike="noStrike" kern="1200" cap="none" spc="0" normalizeH="0" baseline="0" noProof="0">
                <a:ln>
                  <a:noFill/>
                </a:ln>
                <a:solidFill>
                  <a:srgbClr val="B0B0C8"/>
                </a:solidFill>
                <a:effectLst/>
                <a:uLnTx/>
                <a:uFillTx/>
                <a:latin typeface="Graphik"/>
              </a:rPr>
            </a:br>
            <a:r>
              <a:rPr kumimoji="0" lang="en-US" sz="1200" b="0" i="0" u="none" strike="noStrike" kern="1200" cap="none" spc="0" normalizeH="0" baseline="0" noProof="0">
                <a:ln>
                  <a:noFill/>
                </a:ln>
                <a:solidFill>
                  <a:srgbClr val="B0B0C8"/>
                </a:solidFill>
                <a:effectLst/>
                <a:uLnTx/>
                <a:uFillTx/>
                <a:latin typeface="Graphik"/>
              </a:rPr>
              <a:t>.</a:t>
            </a:r>
          </a:p>
        </p:txBody>
      </p:sp>
      <p:sp>
        <p:nvSpPr>
          <p:cNvPr id="10" name="LeftHeader"/>
          <p:cNvSpPr txBox="1"/>
          <p:nvPr/>
        </p:nvSpPr>
        <p:spPr>
          <a:xfrm>
            <a:off x="457142" y="1842652"/>
            <a:ext cx="5500000" cy="220000"/>
          </a:xfrm>
          <a:prstGeom prst="rect">
            <a:avLst/>
          </a:prstGeom>
          <a:noFill/>
          <a:ln>
            <a:noFill/>
          </a:ln>
        </p:spPr>
        <p:txBody>
          <a:bodyPr wrap="squar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78BFA"/>
                </a:solidFill>
                <a:effectLst/>
                <a:uLnTx/>
                <a:uFillTx/>
                <a:latin typeface="Graphik"/>
              </a:rPr>
              <a:t>FAST-START PATHWAY</a:t>
            </a:r>
          </a:p>
        </p:txBody>
      </p:sp>
      <p:sp>
        <p:nvSpPr>
          <p:cNvPr id="20" name="Step1Box"/>
          <p:cNvSpPr/>
          <p:nvPr/>
        </p:nvSpPr>
        <p:spPr>
          <a:xfrm>
            <a:off x="457141" y="2102652"/>
            <a:ext cx="5805113" cy="1040000"/>
          </a:xfrm>
          <a:prstGeom prst="rect">
            <a:avLst/>
          </a:prstGeom>
          <a:solidFill>
            <a:srgbClr val="1A1030"/>
          </a:solidFill>
          <a:ln w="12700">
            <a:solidFill>
              <a:srgbClr val="4C2A77"/>
            </a:solidFill>
          </a:ln>
        </p:spPr>
        <p:txBody>
          <a:bodyPr wrap="square" lIns="91440" tIns="91440" rIns="91440" bIns="9144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a:ln>
                  <a:noFill/>
                </a:ln>
                <a:solidFill>
                  <a:srgbClr val="A78BFA"/>
                </a:solidFill>
                <a:effectLst/>
                <a:uLnTx/>
                <a:uFillTx/>
                <a:latin typeface="Graphik"/>
              </a:rPr>
              <a:t>TIER 1  · DISCOVERY WORKSHOP</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Graphik"/>
              </a:rPr>
              <a:t>Identify the entry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0B0C8"/>
                </a:solidFill>
                <a:effectLst/>
                <a:uLnTx/>
                <a:uFillTx/>
                <a:latin typeface="Graphik"/>
              </a:rPr>
              <a:t>Surface where AI costs are rising or poorly explained. Determine whether workflow concentration justifies a shadow-mode snapshot. Identify who owns cost, quality, and risk.</a:t>
            </a:r>
          </a:p>
        </p:txBody>
      </p:sp>
      <p:sp>
        <p:nvSpPr>
          <p:cNvPr id="21" name="Step2Box"/>
          <p:cNvSpPr/>
          <p:nvPr/>
        </p:nvSpPr>
        <p:spPr>
          <a:xfrm>
            <a:off x="457141" y="3182652"/>
            <a:ext cx="5805113" cy="1040000"/>
          </a:xfrm>
          <a:prstGeom prst="rect">
            <a:avLst/>
          </a:prstGeom>
          <a:solidFill>
            <a:srgbClr val="1A1030"/>
          </a:solidFill>
          <a:ln w="12700">
            <a:solidFill>
              <a:srgbClr val="4C2A77"/>
            </a:solidFill>
          </a:ln>
        </p:spPr>
        <p:txBody>
          <a:bodyPr wrap="square" lIns="91440" tIns="91440" rIns="91440" bIns="9144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a:ln>
                  <a:noFill/>
                </a:ln>
                <a:solidFill>
                  <a:srgbClr val="A78BFA"/>
                </a:solidFill>
                <a:effectLst/>
                <a:uLnTx/>
                <a:uFillTx/>
                <a:latin typeface="Graphik"/>
              </a:rPr>
              <a:t>TIER 2 · BUILD THE FACT-BASE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Graphik"/>
              </a:rPr>
              <a:t>Comprehensive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0B0C8"/>
                </a:solidFill>
                <a:effectLst/>
                <a:uLnTx/>
                <a:uFillTx/>
                <a:latin typeface="Graphik"/>
              </a:rPr>
              <a:t>No impacts. Observe token flow and map a baseline cost-per-transaction. Low friction, high evidence. Additional instrumentation may be needed.</a:t>
            </a:r>
          </a:p>
        </p:txBody>
      </p:sp>
      <p:sp>
        <p:nvSpPr>
          <p:cNvPr id="22" name="Step3Box"/>
          <p:cNvSpPr/>
          <p:nvPr/>
        </p:nvSpPr>
        <p:spPr>
          <a:xfrm>
            <a:off x="457141" y="4280940"/>
            <a:ext cx="5805113" cy="1040000"/>
          </a:xfrm>
          <a:prstGeom prst="rect">
            <a:avLst/>
          </a:prstGeom>
          <a:solidFill>
            <a:srgbClr val="1A1030"/>
          </a:solidFill>
          <a:ln w="12700">
            <a:solidFill>
              <a:srgbClr val="4C2A77"/>
            </a:solidFill>
          </a:ln>
        </p:spPr>
        <p:txBody>
          <a:bodyPr wrap="square" lIns="91440" tIns="91440" rIns="91440" bIns="9144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a:ln>
                  <a:noFill/>
                </a:ln>
                <a:solidFill>
                  <a:srgbClr val="A78BFA"/>
                </a:solidFill>
                <a:effectLst/>
                <a:uLnTx/>
                <a:uFillTx/>
                <a:latin typeface="Graphik"/>
              </a:rPr>
              <a:t>TIER 3 · MVP IMPLEMENTATION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Graphik"/>
              </a:rPr>
              <a:t>TokenOps MVP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0B0C8"/>
                </a:solidFill>
                <a:effectLst/>
                <a:uLnTx/>
                <a:uFillTx/>
                <a:latin typeface="Graphik"/>
              </a:rPr>
              <a:t>Identify priority  quick win high impact changes. Convert fact-base findings into a deployable design build. Optimize for architectural as well as application specific inefficiencies.  Setup TokenOps for scale and continuous improvement .</a:t>
            </a:r>
          </a:p>
        </p:txBody>
      </p:sp>
      <p:sp>
        <p:nvSpPr>
          <p:cNvPr id="23" name="Step4Box"/>
          <p:cNvSpPr/>
          <p:nvPr/>
        </p:nvSpPr>
        <p:spPr>
          <a:xfrm>
            <a:off x="457141" y="5342652"/>
            <a:ext cx="5805113" cy="1040000"/>
          </a:xfrm>
          <a:prstGeom prst="rect">
            <a:avLst/>
          </a:prstGeom>
          <a:solidFill>
            <a:srgbClr val="1A1030"/>
          </a:solidFill>
          <a:ln w="12700">
            <a:solidFill>
              <a:srgbClr val="4C2A77"/>
            </a:solidFill>
          </a:ln>
        </p:spPr>
        <p:txBody>
          <a:bodyPr wrap="square" lIns="91440" tIns="91440" rIns="91440" bIns="9144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a:ln>
                  <a:noFill/>
                </a:ln>
                <a:solidFill>
                  <a:srgbClr val="A78BFA"/>
                </a:solidFill>
                <a:effectLst/>
                <a:uLnTx/>
                <a:uFillTx/>
                <a:latin typeface="Graphik"/>
              </a:rPr>
              <a:t>TIER 4 · ENTERPRISE PROGRAM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a:ln>
                  <a:noFill/>
                </a:ln>
                <a:solidFill>
                  <a:srgbClr val="FFFFFF"/>
                </a:solidFill>
                <a:effectLst/>
                <a:uLnTx/>
                <a:uFillTx/>
                <a:latin typeface="Graphik"/>
              </a:rPr>
              <a:t>Scale &amp; Operate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0B0C8"/>
                </a:solidFill>
                <a:effectLst/>
                <a:uLnTx/>
                <a:uFillTx/>
                <a:latin typeface="Graphik"/>
              </a:rPr>
              <a:t>Incorporate high impact architectural changes. Complete monitoring setup. Move into managed operations with continuous tuning, governance, and gain-share. Modular delivery options from managed services to client operated.</a:t>
            </a:r>
          </a:p>
        </p:txBody>
      </p:sp>
      <p:sp>
        <p:nvSpPr>
          <p:cNvPr id="4" name="TextBox 3">
            <a:extLst>
              <a:ext uri="{FF2B5EF4-FFF2-40B4-BE49-F238E27FC236}">
                <a16:creationId xmlns:a16="http://schemas.microsoft.com/office/drawing/2014/main" id="{A4241077-BD0F-ACE5-8115-08CA7A50F541}"/>
              </a:ext>
            </a:extLst>
          </p:cNvPr>
          <p:cNvSpPr txBox="1"/>
          <p:nvPr/>
        </p:nvSpPr>
        <p:spPr>
          <a:xfrm>
            <a:off x="7803682" y="802513"/>
            <a:ext cx="3953133" cy="615553"/>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Graphik Semibold" panose="020B0503030202060203" pitchFamily="34" charset="77"/>
              </a:rPr>
              <a:t>Fast-start entry: identify where TokenOps can create value</a:t>
            </a:r>
          </a:p>
        </p:txBody>
      </p:sp>
      <p:sp>
        <p:nvSpPr>
          <p:cNvPr id="5" name="TextBox 4">
            <a:extLst>
              <a:ext uri="{FF2B5EF4-FFF2-40B4-BE49-F238E27FC236}">
                <a16:creationId xmlns:a16="http://schemas.microsoft.com/office/drawing/2014/main" id="{1AD818BB-17E8-EF1B-9430-E4267705F22E}"/>
              </a:ext>
            </a:extLst>
          </p:cNvPr>
          <p:cNvSpPr txBox="1"/>
          <p:nvPr/>
        </p:nvSpPr>
        <p:spPr>
          <a:xfrm>
            <a:off x="7803682" y="1458453"/>
            <a:ext cx="3931175" cy="215444"/>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C2A3FF"/>
                </a:solidFill>
                <a:effectLst/>
                <a:uLnTx/>
                <a:uFillTx/>
                <a:latin typeface="Graphik Light" panose="020B0403030202060203" pitchFamily="34" charset="77"/>
              </a:rPr>
              <a:t>60-minute conversation</a:t>
            </a:r>
          </a:p>
        </p:txBody>
      </p:sp>
      <p:sp>
        <p:nvSpPr>
          <p:cNvPr id="6" name="TextBox 5">
            <a:extLst>
              <a:ext uri="{FF2B5EF4-FFF2-40B4-BE49-F238E27FC236}">
                <a16:creationId xmlns:a16="http://schemas.microsoft.com/office/drawing/2014/main" id="{504A0752-E92B-0925-AC52-4A6E3A5A8670}"/>
              </a:ext>
            </a:extLst>
          </p:cNvPr>
          <p:cNvSpPr txBox="1"/>
          <p:nvPr/>
        </p:nvSpPr>
        <p:spPr>
          <a:xfrm>
            <a:off x="7803683" y="1842652"/>
            <a:ext cx="3953133" cy="2377440"/>
          </a:xfrm>
          <a:prstGeom prst="rect">
            <a:avLst/>
          </a:prstGeom>
          <a:noFill/>
          <a:ln>
            <a:solidFill>
              <a:schemeClr val="accent3">
                <a:lumMod val="90000"/>
              </a:schemeClr>
            </a:solidFill>
          </a:ln>
        </p:spPr>
        <p:txBody>
          <a:bodyPr wrap="square" lIns="182880" tIns="91440" rIns="182880" bIns="18288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a:ln>
                  <a:noFill/>
                </a:ln>
                <a:solidFill>
                  <a:srgbClr val="FFFFFF"/>
                </a:solidFill>
                <a:effectLst/>
                <a:uLnTx/>
                <a:uFillTx/>
                <a:latin typeface="Graphik Medium" panose="020B0503030202060203" pitchFamily="34" charset="77"/>
              </a:rPr>
              <a:t>Discussion Topics</a:t>
            </a:r>
          </a:p>
          <a:p>
            <a:pPr marL="171450" marR="0" lvl="0" indent="-171450" algn="l" defTabSz="457200" rtl="0" eaLnBrk="1" fontAlgn="auto" latinLnBrk="0" hangingPunct="1">
              <a:lnSpc>
                <a:spcPct val="100000"/>
              </a:lnSpc>
              <a:spcBef>
                <a:spcPts val="0"/>
              </a:spcBef>
              <a:spcAft>
                <a:spcPts val="800"/>
              </a:spcAft>
              <a:buClrTx/>
              <a:buSzTx/>
              <a:buFont typeface="Wingdings" pitchFamily="2" charset="2"/>
              <a:buChar char="ü"/>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Where are AI costs rising or poorly explained?</a:t>
            </a:r>
          </a:p>
          <a:p>
            <a:pPr marL="171450" marR="0" lvl="0" indent="-171450" algn="l" defTabSz="457200" rtl="0" eaLnBrk="1" fontAlgn="auto" latinLnBrk="0" hangingPunct="1">
              <a:lnSpc>
                <a:spcPct val="100000"/>
              </a:lnSpc>
              <a:spcBef>
                <a:spcPts val="0"/>
              </a:spcBef>
              <a:spcAft>
                <a:spcPts val="800"/>
              </a:spcAft>
              <a:buClrTx/>
              <a:buSzTx/>
              <a:buFont typeface="Wingdings" pitchFamily="2" charset="2"/>
              <a:buChar char="ü"/>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Which adoption patterns are in scope: tools, APIs, agents, or infrastructure?</a:t>
            </a:r>
          </a:p>
          <a:p>
            <a:pPr marL="171450" marR="0" lvl="0" indent="-171450" algn="l" defTabSz="457200" rtl="0" eaLnBrk="1" fontAlgn="auto" latinLnBrk="0" hangingPunct="1">
              <a:lnSpc>
                <a:spcPct val="100000"/>
              </a:lnSpc>
              <a:spcBef>
                <a:spcPts val="0"/>
              </a:spcBef>
              <a:spcAft>
                <a:spcPts val="800"/>
              </a:spcAft>
              <a:buClrTx/>
              <a:buSzTx/>
              <a:buFont typeface="Wingdings" pitchFamily="2" charset="2"/>
              <a:buChar char="ü"/>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What invoices, logs, telemetry, or dashboards already exist?</a:t>
            </a:r>
          </a:p>
          <a:p>
            <a:pPr marL="171450" marR="0" lvl="0" indent="-171450" algn="l" defTabSz="457200" rtl="0" eaLnBrk="1" fontAlgn="auto" latinLnBrk="0" hangingPunct="1">
              <a:lnSpc>
                <a:spcPct val="100000"/>
              </a:lnSpc>
              <a:spcBef>
                <a:spcPts val="0"/>
              </a:spcBef>
              <a:spcAft>
                <a:spcPts val="800"/>
              </a:spcAft>
              <a:buClrTx/>
              <a:buSzTx/>
              <a:buFont typeface="Wingdings" pitchFamily="2" charset="2"/>
              <a:buChar char="ü"/>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Who owns cost, quality, risk, and adoption decisions?</a:t>
            </a:r>
          </a:p>
          <a:p>
            <a:pPr marL="171450" marR="0" lvl="0" indent="-171450" algn="l" defTabSz="457200" rtl="0" eaLnBrk="1" fontAlgn="auto" latinLnBrk="0" hangingPunct="1">
              <a:lnSpc>
                <a:spcPct val="100000"/>
              </a:lnSpc>
              <a:spcBef>
                <a:spcPts val="0"/>
              </a:spcBef>
              <a:spcAft>
                <a:spcPts val="800"/>
              </a:spcAft>
              <a:buClrTx/>
              <a:buSzTx/>
              <a:buFont typeface="Wingdings" pitchFamily="2" charset="2"/>
              <a:buChar char="ü"/>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What would a credible value case need to prove?</a:t>
            </a:r>
          </a:p>
        </p:txBody>
      </p:sp>
      <p:sp>
        <p:nvSpPr>
          <p:cNvPr id="7" name="TextBox 6">
            <a:extLst>
              <a:ext uri="{FF2B5EF4-FFF2-40B4-BE49-F238E27FC236}">
                <a16:creationId xmlns:a16="http://schemas.microsoft.com/office/drawing/2014/main" id="{6ACA14AE-0120-6984-172A-573626AC3CDB}"/>
              </a:ext>
            </a:extLst>
          </p:cNvPr>
          <p:cNvSpPr txBox="1"/>
          <p:nvPr/>
        </p:nvSpPr>
        <p:spPr>
          <a:xfrm>
            <a:off x="7803683" y="4233050"/>
            <a:ext cx="3953133" cy="2215991"/>
          </a:xfrm>
          <a:prstGeom prst="rect">
            <a:avLst/>
          </a:prstGeom>
          <a:noFill/>
          <a:ln>
            <a:solidFill>
              <a:schemeClr val="accent3">
                <a:lumMod val="90000"/>
              </a:schemeClr>
            </a:solidFill>
          </a:ln>
        </p:spPr>
        <p:txBody>
          <a:bodyPr wrap="square" lIns="182880" tIns="91440" rIns="182880" bIns="18288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a:ln>
                  <a:noFill/>
                </a:ln>
                <a:solidFill>
                  <a:srgbClr val="FFFFFF"/>
                </a:solidFill>
                <a:effectLst/>
                <a:uLnTx/>
                <a:uFillTx/>
                <a:latin typeface="Graphik Medium" panose="020B0503030202060203" pitchFamily="34" charset="77"/>
              </a:rPr>
              <a:t>Audience</a:t>
            </a: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CFO / finance sponsor</a:t>
            </a: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CIO / CTO / Chief Data &amp; AI sponsor</a:t>
            </a: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AI platform or engineering owner</a:t>
            </a: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FinOps / cloud economics lead</a:t>
            </a: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Security, risk, or governance representative</a:t>
            </a: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Graphik Extralight" panose="020B0303030202060203" pitchFamily="34" charset="77"/>
              </a:rPr>
              <a:t>Product or business workflow owner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AD052-E889-2F5F-B7E4-AAC8B2DADE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1E6A94-AB05-ABB0-AC29-6291AFA21FC9}"/>
              </a:ext>
            </a:extLst>
          </p:cNvPr>
          <p:cNvSpPr>
            <a:spLocks noGrp="1"/>
          </p:cNvSpPr>
          <p:nvPr>
            <p:ph type="body" sz="quarter" idx="10"/>
          </p:nvPr>
        </p:nvSpPr>
        <p:spPr>
          <a:xfrm>
            <a:off x="457141" y="2690336"/>
            <a:ext cx="8271223" cy="692497"/>
          </a:xfrm>
        </p:spPr>
        <p:txBody>
          <a:bodyPr/>
          <a:lstStyle/>
          <a:p>
            <a:r>
              <a:rPr lang="en-US"/>
              <a:t>04 | Client credentials</a:t>
            </a:r>
          </a:p>
        </p:txBody>
      </p:sp>
    </p:spTree>
    <p:extLst>
      <p:ext uri="{BB962C8B-B14F-4D97-AF65-F5344CB8AC3E}">
        <p14:creationId xmlns:p14="http://schemas.microsoft.com/office/powerpoint/2010/main" val="92582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818120" y="0"/>
            <a:ext cx="4370832" cy="6858000"/>
          </a:xfrm>
          <a:prstGeom prst="rect">
            <a:avLst/>
          </a:prstGeom>
          <a:solidFill>
            <a:srgbClr val="1B0F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502920" y="292608"/>
            <a:ext cx="3412216" cy="341632"/>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Arial"/>
                <a:ea typeface="+mn-ea"/>
                <a:cs typeface="+mn-cs"/>
              </a:rPr>
              <a:t>AI &amp; Data Token Optimization Services</a:t>
            </a:r>
          </a:p>
        </p:txBody>
      </p:sp>
      <p:sp>
        <p:nvSpPr>
          <p:cNvPr id="5" name="TextBox 4"/>
          <p:cNvSpPr txBox="1"/>
          <p:nvPr/>
        </p:nvSpPr>
        <p:spPr>
          <a:xfrm>
            <a:off x="502920" y="868680"/>
            <a:ext cx="9145902" cy="587853"/>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FFFFFF"/>
                </a:solidFill>
                <a:effectLst/>
                <a:uLnTx/>
                <a:uFillTx/>
                <a:latin typeface="Arial"/>
                <a:ea typeface="+mn-ea"/>
                <a:cs typeface="+mn-cs"/>
              </a:rPr>
              <a:t>Credential proof: TokenOps changes AI economics.</a:t>
            </a:r>
          </a:p>
        </p:txBody>
      </p:sp>
      <p:sp>
        <p:nvSpPr>
          <p:cNvPr id="6" name="TextBox 5"/>
          <p:cNvSpPr txBox="1"/>
          <p:nvPr/>
        </p:nvSpPr>
        <p:spPr>
          <a:xfrm>
            <a:off x="502920" y="1426464"/>
            <a:ext cx="8488670" cy="341632"/>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B989FF"/>
                </a:solidFill>
                <a:effectLst/>
                <a:uLnTx/>
                <a:uFillTx/>
                <a:latin typeface="Arial"/>
                <a:ea typeface="+mn-ea"/>
                <a:cs typeface="+mn-cs"/>
              </a:rPr>
              <a:t>Four examples show the same method: identify the pattern, pull the right lever, measure the result.</a:t>
            </a:r>
          </a:p>
        </p:txBody>
      </p:sp>
      <p:sp>
        <p:nvSpPr>
          <p:cNvPr id="7" name="TextBox 6"/>
          <p:cNvSpPr txBox="1"/>
          <p:nvPr/>
        </p:nvSpPr>
        <p:spPr>
          <a:xfrm>
            <a:off x="7939382" y="6446520"/>
            <a:ext cx="2576218" cy="203133"/>
          </a:xfrm>
          <a:prstGeom prst="rect">
            <a:avLst/>
          </a:prstGeom>
          <a:noFill/>
        </p:spPr>
        <p:txBody>
          <a:bodyPr wrap="none" lIns="54864" tIns="54864" rIns="54864" bIns="54864"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CDC6D8"/>
                </a:solidFill>
                <a:effectLst/>
                <a:uLnTx/>
                <a:uFillTx/>
                <a:latin typeface="Arial"/>
                <a:ea typeface="+mn-ea"/>
                <a:cs typeface="+mn-cs"/>
              </a:rPr>
              <a:t>Copyright(c) 2026 Accenture. All rights reserved. Accenture Confidential</a:t>
            </a:r>
          </a:p>
        </p:txBody>
      </p:sp>
      <p:sp>
        <p:nvSpPr>
          <p:cNvPr id="8" name="TextBox 7"/>
          <p:cNvSpPr txBox="1"/>
          <p:nvPr/>
        </p:nvSpPr>
        <p:spPr>
          <a:xfrm>
            <a:off x="11386664" y="6428232"/>
            <a:ext cx="226216" cy="233910"/>
          </a:xfrm>
          <a:prstGeom prst="rect">
            <a:avLst/>
          </a:prstGeom>
          <a:noFill/>
        </p:spPr>
        <p:txBody>
          <a:bodyPr wrap="none" lIns="54864" tIns="54864" rIns="54864" bIns="54864" anchor="t">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23</a:t>
            </a:r>
          </a:p>
        </p:txBody>
      </p:sp>
      <p:sp>
        <p:nvSpPr>
          <p:cNvPr id="9" name="Rectangle 8"/>
          <p:cNvSpPr/>
          <p:nvPr/>
        </p:nvSpPr>
        <p:spPr>
          <a:xfrm>
            <a:off x="548640" y="2011680"/>
            <a:ext cx="2651760" cy="1481328"/>
          </a:xfrm>
          <a:prstGeom prst="rect">
            <a:avLst/>
          </a:prstGeom>
          <a:solidFill>
            <a:srgbClr val="0F0F11"/>
          </a:solidFill>
          <a:ln w="15240">
            <a:solidFill>
              <a:srgbClr val="B989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85800" y="2139696"/>
            <a:ext cx="1516634" cy="261610"/>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80" b="1" i="0" u="none" strike="noStrike" kern="1200" cap="none" spc="0" normalizeH="0" baseline="0" noProof="0">
                <a:ln>
                  <a:noFill/>
                </a:ln>
                <a:solidFill>
                  <a:srgbClr val="B989FF"/>
                </a:solidFill>
                <a:effectLst/>
                <a:uLnTx/>
                <a:uFillTx/>
                <a:latin typeface="Arial"/>
                <a:ea typeface="+mn-ea"/>
                <a:cs typeface="+mn-cs"/>
              </a:rPr>
              <a:t>Large telecom operator</a:t>
            </a:r>
          </a:p>
        </p:txBody>
      </p:sp>
      <p:sp>
        <p:nvSpPr>
          <p:cNvPr id="11" name="TextBox 10"/>
          <p:cNvSpPr txBox="1"/>
          <p:nvPr/>
        </p:nvSpPr>
        <p:spPr>
          <a:xfrm>
            <a:off x="685800" y="2395728"/>
            <a:ext cx="1314655" cy="272382"/>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AI as Managed API</a:t>
            </a:r>
          </a:p>
        </p:txBody>
      </p:sp>
      <p:sp>
        <p:nvSpPr>
          <p:cNvPr id="12" name="TextBox 11"/>
          <p:cNvSpPr txBox="1"/>
          <p:nvPr/>
        </p:nvSpPr>
        <p:spPr>
          <a:xfrm>
            <a:off x="685800" y="2724912"/>
            <a:ext cx="2351798" cy="240066"/>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40" b="0" i="0" u="none" strike="noStrike" kern="1200" cap="none" spc="0" normalizeH="0" baseline="0" noProof="0">
                <a:ln>
                  <a:noFill/>
                </a:ln>
                <a:solidFill>
                  <a:srgbClr val="CDC6D8"/>
                </a:solidFill>
                <a:effectLst/>
                <a:uLnTx/>
                <a:uFillTx/>
                <a:latin typeface="Arial"/>
                <a:ea typeface="+mn-ea"/>
                <a:cs typeface="+mn-cs"/>
              </a:rPr>
              <a:t>Query caching, agent triage, dynamic chunking</a:t>
            </a:r>
          </a:p>
        </p:txBody>
      </p:sp>
      <p:sp>
        <p:nvSpPr>
          <p:cNvPr id="13" name="TextBox 12"/>
          <p:cNvSpPr txBox="1"/>
          <p:nvPr/>
        </p:nvSpPr>
        <p:spPr>
          <a:xfrm>
            <a:off x="685800" y="3063240"/>
            <a:ext cx="1279389" cy="318549"/>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a:ea typeface="+mn-ea"/>
                <a:cs typeface="+mn-cs"/>
              </a:rPr>
              <a:t>$12M -&gt; $3.8M</a:t>
            </a:r>
          </a:p>
        </p:txBody>
      </p:sp>
      <p:sp>
        <p:nvSpPr>
          <p:cNvPr id="14" name="Rectangle 13"/>
          <p:cNvSpPr/>
          <p:nvPr/>
        </p:nvSpPr>
        <p:spPr>
          <a:xfrm>
            <a:off x="3520440" y="2011680"/>
            <a:ext cx="2651760" cy="1481328"/>
          </a:xfrm>
          <a:prstGeom prst="rect">
            <a:avLst/>
          </a:prstGeom>
          <a:solidFill>
            <a:srgbClr val="0F0F11"/>
          </a:solidFill>
          <a:ln w="15240">
            <a:solidFill>
              <a:srgbClr val="B989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657600" y="2139696"/>
            <a:ext cx="833754" cy="261610"/>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80" b="1" i="0" u="none" strike="noStrike" kern="1200" cap="none" spc="0" normalizeH="0" baseline="0" noProof="0">
                <a:ln>
                  <a:noFill/>
                </a:ln>
                <a:solidFill>
                  <a:srgbClr val="B989FF"/>
                </a:solidFill>
                <a:effectLst/>
                <a:uLnTx/>
                <a:uFillTx/>
                <a:latin typeface="Arial"/>
                <a:ea typeface="+mn-ea"/>
                <a:cs typeface="+mn-cs"/>
              </a:rPr>
              <a:t>Global bank</a:t>
            </a:r>
          </a:p>
        </p:txBody>
      </p:sp>
      <p:sp>
        <p:nvSpPr>
          <p:cNvPr id="16" name="TextBox 15"/>
          <p:cNvSpPr txBox="1"/>
          <p:nvPr/>
        </p:nvSpPr>
        <p:spPr>
          <a:xfrm>
            <a:off x="3657600" y="2395728"/>
            <a:ext cx="1314655" cy="272382"/>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AI as Managed API</a:t>
            </a:r>
          </a:p>
        </p:txBody>
      </p:sp>
      <p:sp>
        <p:nvSpPr>
          <p:cNvPr id="17" name="TextBox 16"/>
          <p:cNvSpPr txBox="1"/>
          <p:nvPr/>
        </p:nvSpPr>
        <p:spPr>
          <a:xfrm>
            <a:off x="3657600" y="2724912"/>
            <a:ext cx="1359539" cy="240066"/>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40" b="0" i="0" u="none" strike="noStrike" kern="1200" cap="none" spc="0" normalizeH="0" baseline="0" noProof="0">
                <a:ln>
                  <a:noFill/>
                </a:ln>
                <a:solidFill>
                  <a:srgbClr val="CDC6D8"/>
                </a:solidFill>
                <a:effectLst/>
                <a:uLnTx/>
                <a:uFillTx/>
                <a:latin typeface="Arial"/>
                <a:ea typeface="+mn-ea"/>
                <a:cs typeface="+mn-cs"/>
              </a:rPr>
              <a:t>Inter-agent context control</a:t>
            </a:r>
          </a:p>
        </p:txBody>
      </p:sp>
      <p:sp>
        <p:nvSpPr>
          <p:cNvPr id="18" name="TextBox 17"/>
          <p:cNvSpPr txBox="1"/>
          <p:nvPr/>
        </p:nvSpPr>
        <p:spPr>
          <a:xfrm>
            <a:off x="3657600" y="3063240"/>
            <a:ext cx="2130583" cy="318549"/>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a:ea typeface="+mn-ea"/>
                <a:cs typeface="+mn-cs"/>
              </a:rPr>
              <a:t>842M tokens saved daily</a:t>
            </a:r>
          </a:p>
        </p:txBody>
      </p:sp>
      <p:sp>
        <p:nvSpPr>
          <p:cNvPr id="19" name="Rectangle 18"/>
          <p:cNvSpPr/>
          <p:nvPr/>
        </p:nvSpPr>
        <p:spPr>
          <a:xfrm>
            <a:off x="548640" y="4041648"/>
            <a:ext cx="2651760" cy="1481328"/>
          </a:xfrm>
          <a:prstGeom prst="rect">
            <a:avLst/>
          </a:prstGeom>
          <a:solidFill>
            <a:srgbClr val="0F0F11"/>
          </a:solidFill>
          <a:ln w="15240">
            <a:solidFill>
              <a:srgbClr val="FF56B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685800" y="4169663"/>
            <a:ext cx="1258550" cy="261610"/>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80" b="1" i="0" u="none" strike="noStrike" kern="1200" cap="none" spc="0" normalizeH="0" baseline="0" noProof="0">
                <a:ln>
                  <a:noFill/>
                </a:ln>
                <a:solidFill>
                  <a:srgbClr val="FF56B7"/>
                </a:solidFill>
                <a:effectLst/>
                <a:uLnTx/>
                <a:uFillTx/>
                <a:latin typeface="Arial"/>
                <a:ea typeface="+mn-ea"/>
                <a:cs typeface="+mn-cs"/>
              </a:rPr>
              <a:t>Mining + insurance</a:t>
            </a:r>
          </a:p>
        </p:txBody>
      </p:sp>
      <p:sp>
        <p:nvSpPr>
          <p:cNvPr id="21" name="TextBox 20"/>
          <p:cNvSpPr txBox="1"/>
          <p:nvPr/>
        </p:nvSpPr>
        <p:spPr>
          <a:xfrm>
            <a:off x="685800" y="4425696"/>
            <a:ext cx="1699376" cy="272382"/>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End-user + managed API</a:t>
            </a:r>
          </a:p>
        </p:txBody>
      </p:sp>
      <p:sp>
        <p:nvSpPr>
          <p:cNvPr id="22" name="TextBox 21"/>
          <p:cNvSpPr txBox="1"/>
          <p:nvPr/>
        </p:nvSpPr>
        <p:spPr>
          <a:xfrm>
            <a:off x="685800" y="4754880"/>
            <a:ext cx="1758687" cy="240066"/>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40" b="0" i="0" u="none" strike="noStrike" kern="1200" cap="none" spc="0" normalizeH="0" baseline="0" noProof="0">
                <a:ln>
                  <a:noFill/>
                </a:ln>
                <a:solidFill>
                  <a:srgbClr val="CDC6D8"/>
                </a:solidFill>
                <a:effectLst/>
                <a:uLnTx/>
                <a:uFillTx/>
                <a:latin typeface="Arial"/>
                <a:ea typeface="+mn-ea"/>
                <a:cs typeface="+mn-cs"/>
              </a:rPr>
              <a:t>Semantic and model-layer caching</a:t>
            </a:r>
          </a:p>
        </p:txBody>
      </p:sp>
      <p:sp>
        <p:nvSpPr>
          <p:cNvPr id="23" name="TextBox 22"/>
          <p:cNvSpPr txBox="1"/>
          <p:nvPr/>
        </p:nvSpPr>
        <p:spPr>
          <a:xfrm>
            <a:off x="685800" y="5093208"/>
            <a:ext cx="1904560" cy="318549"/>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a:ea typeface="+mn-ea"/>
                <a:cs typeface="+mn-cs"/>
              </a:rPr>
              <a:t>~40% token reduction</a:t>
            </a:r>
          </a:p>
        </p:txBody>
      </p:sp>
      <p:sp>
        <p:nvSpPr>
          <p:cNvPr id="24" name="Rectangle 23"/>
          <p:cNvSpPr/>
          <p:nvPr/>
        </p:nvSpPr>
        <p:spPr>
          <a:xfrm>
            <a:off x="3520440" y="4041648"/>
            <a:ext cx="2651760" cy="1481328"/>
          </a:xfrm>
          <a:prstGeom prst="rect">
            <a:avLst/>
          </a:prstGeom>
          <a:solidFill>
            <a:srgbClr val="0F0F11"/>
          </a:solidFill>
          <a:ln w="15240">
            <a:solidFill>
              <a:srgbClr val="5089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3657600" y="4169663"/>
            <a:ext cx="1761893" cy="261610"/>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80" b="1" i="0" u="none" strike="noStrike" kern="1200" cap="none" spc="0" normalizeH="0" baseline="0" noProof="0">
                <a:ln>
                  <a:noFill/>
                </a:ln>
                <a:solidFill>
                  <a:srgbClr val="5089FF"/>
                </a:solidFill>
                <a:effectLst/>
                <a:uLnTx/>
                <a:uFillTx/>
                <a:latin typeface="Arial"/>
                <a:ea typeface="+mn-ea"/>
                <a:cs typeface="+mn-cs"/>
              </a:rPr>
              <a:t>Accenture internal platform</a:t>
            </a:r>
          </a:p>
        </p:txBody>
      </p:sp>
      <p:sp>
        <p:nvSpPr>
          <p:cNvPr id="26" name="TextBox 25"/>
          <p:cNvSpPr txBox="1"/>
          <p:nvPr/>
        </p:nvSpPr>
        <p:spPr>
          <a:xfrm>
            <a:off x="3657600" y="4425696"/>
            <a:ext cx="1757084" cy="272382"/>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Self-hosted infrastructure</a:t>
            </a:r>
          </a:p>
        </p:txBody>
      </p:sp>
      <p:sp>
        <p:nvSpPr>
          <p:cNvPr id="27" name="TextBox 26"/>
          <p:cNvSpPr txBox="1"/>
          <p:nvPr/>
        </p:nvSpPr>
        <p:spPr>
          <a:xfrm>
            <a:off x="3657600" y="4754880"/>
            <a:ext cx="2233175" cy="240066"/>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40" b="0" i="0" u="none" strike="noStrike" kern="1200" cap="none" spc="0" normalizeH="0" baseline="0" noProof="0">
                <a:ln>
                  <a:noFill/>
                </a:ln>
                <a:solidFill>
                  <a:srgbClr val="CDC6D8"/>
                </a:solidFill>
                <a:effectLst/>
                <a:uLnTx/>
                <a:uFillTx/>
                <a:latin typeface="Arial"/>
                <a:ea typeface="+mn-ea"/>
                <a:cs typeface="+mn-cs"/>
              </a:rPr>
              <a:t>Open-weight inference on owned GPU stack</a:t>
            </a:r>
          </a:p>
        </p:txBody>
      </p:sp>
      <p:sp>
        <p:nvSpPr>
          <p:cNvPr id="28" name="TextBox 27"/>
          <p:cNvSpPr txBox="1"/>
          <p:nvPr/>
        </p:nvSpPr>
        <p:spPr>
          <a:xfrm>
            <a:off x="3657600" y="5093208"/>
            <a:ext cx="1534266" cy="318549"/>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a:ea typeface="+mn-ea"/>
                <a:cs typeface="+mn-cs"/>
              </a:rPr>
              <a:t>8.7T tokens/week</a:t>
            </a:r>
          </a:p>
        </p:txBody>
      </p:sp>
      <p:sp>
        <p:nvSpPr>
          <p:cNvPr id="29" name="Rectangle 28"/>
          <p:cNvSpPr/>
          <p:nvPr/>
        </p:nvSpPr>
        <p:spPr>
          <a:xfrm>
            <a:off x="6720840" y="2121408"/>
            <a:ext cx="3977639" cy="2615184"/>
          </a:xfrm>
          <a:prstGeom prst="rect">
            <a:avLst/>
          </a:prstGeom>
          <a:solidFill>
            <a:srgbClr val="0F0F11"/>
          </a:solidFill>
          <a:ln w="15240">
            <a:solidFill>
              <a:srgbClr val="B989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6949440" y="2395728"/>
            <a:ext cx="3270319" cy="357021"/>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What the section needs to prove</a:t>
            </a:r>
          </a:p>
        </p:txBody>
      </p:sp>
      <p:sp>
        <p:nvSpPr>
          <p:cNvPr id="31" name="TextBox 30"/>
          <p:cNvSpPr txBox="1"/>
          <p:nvPr/>
        </p:nvSpPr>
        <p:spPr>
          <a:xfrm>
            <a:off x="6995160" y="2880360"/>
            <a:ext cx="3394519" cy="693523"/>
          </a:xfrm>
          <a:prstGeom prst="rect">
            <a:avLst/>
          </a:prstGeom>
          <a:noFill/>
        </p:spPr>
        <p:txBody>
          <a:bodyPr wrap="none" lIns="45720" tIns="36576" rIns="45720" bIns="36576">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sz="1120">
                <a:solidFill>
                  <a:srgbClr val="FFFFFF"/>
                </a:solidFill>
                <a:latin typeface="Arial"/>
              </a:defRPr>
            </a:pPr>
            <a:r>
              <a:rPr kumimoji="0" lang="en-US" sz="1120" b="0" i="0" u="none" strike="noStrike" kern="1200" cap="none" spc="0" normalizeH="0" baseline="0" noProof="0">
                <a:ln>
                  <a:noFill/>
                </a:ln>
                <a:solidFill>
                  <a:srgbClr val="FFFFFF"/>
                </a:solidFill>
                <a:effectLst/>
                <a:uLnTx/>
                <a:uFillTx/>
                <a:latin typeface="Arial"/>
                <a:ea typeface="+mn-ea"/>
                <a:cs typeface="+mn-cs"/>
              </a:rPr>
              <a:t>- We know where AI cost leaks occur.</a:t>
            </a:r>
          </a:p>
          <a:p>
            <a:pPr marL="0" marR="0" lvl="0" indent="0" algn="l" defTabSz="457200" rtl="0" eaLnBrk="1" fontAlgn="auto" latinLnBrk="0" hangingPunct="1">
              <a:lnSpc>
                <a:spcPct val="100000"/>
              </a:lnSpc>
              <a:spcBef>
                <a:spcPts val="0"/>
              </a:spcBef>
              <a:spcAft>
                <a:spcPts val="400"/>
              </a:spcAft>
              <a:buClrTx/>
              <a:buSzTx/>
              <a:buFontTx/>
              <a:buNone/>
              <a:tabLst/>
              <a:defRPr sz="1120">
                <a:solidFill>
                  <a:srgbClr val="FFFFFF"/>
                </a:solidFill>
                <a:latin typeface="Arial"/>
              </a:defRPr>
            </a:pPr>
            <a:r>
              <a:rPr kumimoji="0" lang="en-US" sz="1120" b="0" i="0" u="none" strike="noStrike" kern="1200" cap="none" spc="0" normalizeH="0" baseline="0" noProof="0">
                <a:ln>
                  <a:noFill/>
                </a:ln>
                <a:solidFill>
                  <a:srgbClr val="FFFFFF"/>
                </a:solidFill>
                <a:effectLst/>
                <a:uLnTx/>
                <a:uFillTx/>
                <a:latin typeface="Arial"/>
                <a:ea typeface="+mn-ea"/>
                <a:cs typeface="+mn-cs"/>
              </a:rPr>
              <a:t>- We have a lever library by adoption pattern.</a:t>
            </a:r>
          </a:p>
          <a:p>
            <a:pPr marL="0" marR="0" lvl="0" indent="0" algn="l" defTabSz="457200" rtl="0" eaLnBrk="1" fontAlgn="auto" latinLnBrk="0" hangingPunct="1">
              <a:lnSpc>
                <a:spcPct val="100000"/>
              </a:lnSpc>
              <a:spcBef>
                <a:spcPts val="0"/>
              </a:spcBef>
              <a:spcAft>
                <a:spcPts val="400"/>
              </a:spcAft>
              <a:buClrTx/>
              <a:buSzTx/>
              <a:buFontTx/>
              <a:buNone/>
              <a:tabLst/>
              <a:defRPr sz="1120">
                <a:solidFill>
                  <a:srgbClr val="FFFFFF"/>
                </a:solidFill>
                <a:latin typeface="Arial"/>
              </a:defRPr>
            </a:pPr>
            <a:r>
              <a:rPr kumimoji="0" lang="en-US" sz="1120" b="0" i="0" u="none" strike="noStrike" kern="1200" cap="none" spc="0" normalizeH="0" baseline="0" noProof="0">
                <a:ln>
                  <a:noFill/>
                </a:ln>
                <a:solidFill>
                  <a:srgbClr val="FFFFFF"/>
                </a:solidFill>
                <a:effectLst/>
                <a:uLnTx/>
                <a:uFillTx/>
                <a:latin typeface="Arial"/>
                <a:ea typeface="+mn-ea"/>
                <a:cs typeface="+mn-cs"/>
              </a:rPr>
              <a:t>- We can quantify savings without slowing adoption.</a:t>
            </a:r>
          </a:p>
        </p:txBody>
      </p:sp>
      <p:sp>
        <p:nvSpPr>
          <p:cNvPr id="32" name="TextBox 31"/>
          <p:cNvSpPr txBox="1"/>
          <p:nvPr/>
        </p:nvSpPr>
        <p:spPr>
          <a:xfrm>
            <a:off x="6949440" y="4224528"/>
            <a:ext cx="3196581" cy="283154"/>
          </a:xfrm>
          <a:prstGeom prst="rect">
            <a:avLst/>
          </a:prstGeom>
          <a:noFill/>
        </p:spPr>
        <p:txBody>
          <a:bodyPr wrap="none" lIns="54864" tIns="54864" rIns="54864" bIns="54864"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20" b="1" i="0" u="none" strike="noStrike" kern="1200" cap="none" spc="0" normalizeH="0" baseline="0" noProof="0">
                <a:ln>
                  <a:noFill/>
                </a:ln>
                <a:solidFill>
                  <a:srgbClr val="B989FF"/>
                </a:solidFill>
                <a:effectLst/>
                <a:uLnTx/>
                <a:uFillTx/>
                <a:latin typeface="Arial"/>
                <a:ea typeface="+mn-ea"/>
                <a:cs typeface="+mn-cs"/>
              </a:rPr>
              <a:t>Use these as proof points, not a logo parade.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4E4FA-0A97-2DA8-0FFD-F037900C93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05DE21-F561-2065-8972-C86D7266E1FB}"/>
              </a:ext>
            </a:extLst>
          </p:cNvPr>
          <p:cNvSpPr/>
          <p:nvPr/>
        </p:nvSpPr>
        <p:spPr>
          <a:xfrm>
            <a:off x="1588" y="0"/>
            <a:ext cx="12188952"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F24DDB0-057A-862F-5EC5-E54766D4F63D}"/>
              </a:ext>
            </a:extLst>
          </p:cNvPr>
          <p:cNvSpPr txBox="1"/>
          <p:nvPr/>
        </p:nvSpPr>
        <p:spPr>
          <a:xfrm>
            <a:off x="385637" y="777241"/>
            <a:ext cx="11411711"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a:ln>
                  <a:noFill/>
                </a:ln>
                <a:solidFill>
                  <a:srgbClr val="FFFFFF"/>
                </a:solidFill>
                <a:effectLst/>
                <a:uLnTx/>
                <a:uFillTx/>
                <a:latin typeface="Segoe UI"/>
                <a:ea typeface="+mn-ea"/>
                <a:cs typeface="+mn-cs"/>
              </a:rPr>
              <a:t>How a large telecom operator took </a:t>
            </a:r>
            <a:r>
              <a:rPr kumimoji="0" sz="2200" b="0" i="0" u="none" strike="noStrike" kern="1200" cap="none" spc="0" normalizeH="0" baseline="0" noProof="0">
                <a:ln>
                  <a:noFill/>
                </a:ln>
                <a:solidFill>
                  <a:srgbClr val="C2A3FF"/>
                </a:solidFill>
                <a:effectLst/>
                <a:uLnTx/>
                <a:uFillTx/>
                <a:latin typeface="Segoe UI"/>
                <a:ea typeface="+mn-ea"/>
                <a:cs typeface="+mn-cs"/>
              </a:rPr>
              <a:t>$8M out of agentic AI spend without changing a single business workflow.</a:t>
            </a:r>
          </a:p>
        </p:txBody>
      </p:sp>
      <p:sp>
        <p:nvSpPr>
          <p:cNvPr id="6" name="TextBox 5">
            <a:extLst>
              <a:ext uri="{FF2B5EF4-FFF2-40B4-BE49-F238E27FC236}">
                <a16:creationId xmlns:a16="http://schemas.microsoft.com/office/drawing/2014/main" id="{76D6D487-1B29-1A98-B99E-3A5823BA6355}"/>
              </a:ext>
            </a:extLst>
          </p:cNvPr>
          <p:cNvSpPr txBox="1"/>
          <p:nvPr/>
        </p:nvSpPr>
        <p:spPr>
          <a:xfrm>
            <a:off x="385636" y="192024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WORKLOAD</a:t>
            </a:r>
          </a:p>
        </p:txBody>
      </p:sp>
      <p:sp>
        <p:nvSpPr>
          <p:cNvPr id="7" name="TextBox 6">
            <a:extLst>
              <a:ext uri="{FF2B5EF4-FFF2-40B4-BE49-F238E27FC236}">
                <a16:creationId xmlns:a16="http://schemas.microsoft.com/office/drawing/2014/main" id="{D2722877-25D1-D3DD-E6C3-F799BA84F70A}"/>
              </a:ext>
            </a:extLst>
          </p:cNvPr>
          <p:cNvSpPr txBox="1"/>
          <p:nvPr/>
        </p:nvSpPr>
        <p:spPr>
          <a:xfrm>
            <a:off x="2287588" y="1883664"/>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Agentic AI system at a large telecom operator. Production conversational and operational agent flows on managed-API tier.</a:t>
            </a:r>
          </a:p>
        </p:txBody>
      </p:sp>
      <p:sp>
        <p:nvSpPr>
          <p:cNvPr id="8" name="TextBox 7">
            <a:extLst>
              <a:ext uri="{FF2B5EF4-FFF2-40B4-BE49-F238E27FC236}">
                <a16:creationId xmlns:a16="http://schemas.microsoft.com/office/drawing/2014/main" id="{04588406-AD02-0E4B-3C34-BB8DD299B8CA}"/>
              </a:ext>
            </a:extLst>
          </p:cNvPr>
          <p:cNvSpPr txBox="1"/>
          <p:nvPr/>
        </p:nvSpPr>
        <p:spPr>
          <a:xfrm>
            <a:off x="385636" y="2596897"/>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BEFORE-STATE</a:t>
            </a:r>
          </a:p>
        </p:txBody>
      </p:sp>
      <p:sp>
        <p:nvSpPr>
          <p:cNvPr id="9" name="TextBox 8">
            <a:extLst>
              <a:ext uri="{FF2B5EF4-FFF2-40B4-BE49-F238E27FC236}">
                <a16:creationId xmlns:a16="http://schemas.microsoft.com/office/drawing/2014/main" id="{546177F0-F035-6DD1-3CA3-7FB503F01F7F}"/>
              </a:ext>
            </a:extLst>
          </p:cNvPr>
          <p:cNvSpPr txBox="1"/>
          <p:nvPr/>
        </p:nvSpPr>
        <p:spPr>
          <a:xfrm>
            <a:off x="2287588" y="2560321"/>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Annual token spend had grown to $12M. Architecture was not built for agentic load. Query patterns repeated, agent flows fanned out without triage, context windows grew unchecked. Token ROI Engine simulation would have placed this estate in BREAKS-CASE territory.</a:t>
            </a:r>
          </a:p>
        </p:txBody>
      </p:sp>
      <p:sp>
        <p:nvSpPr>
          <p:cNvPr id="10" name="TextBox 9">
            <a:extLst>
              <a:ext uri="{FF2B5EF4-FFF2-40B4-BE49-F238E27FC236}">
                <a16:creationId xmlns:a16="http://schemas.microsoft.com/office/drawing/2014/main" id="{18A3FE13-9F3A-F794-021D-E53DB3C3C94D}"/>
              </a:ext>
            </a:extLst>
          </p:cNvPr>
          <p:cNvSpPr txBox="1"/>
          <p:nvPr/>
        </p:nvSpPr>
        <p:spPr>
          <a:xfrm>
            <a:off x="385636" y="347472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TECHNIQUES</a:t>
            </a:r>
          </a:p>
        </p:txBody>
      </p:sp>
      <p:sp>
        <p:nvSpPr>
          <p:cNvPr id="11" name="TextBox 10">
            <a:extLst>
              <a:ext uri="{FF2B5EF4-FFF2-40B4-BE49-F238E27FC236}">
                <a16:creationId xmlns:a16="http://schemas.microsoft.com/office/drawing/2014/main" id="{AE79E324-BC6D-92CD-F578-9219B18812D2}"/>
              </a:ext>
            </a:extLst>
          </p:cNvPr>
          <p:cNvSpPr txBox="1"/>
          <p:nvPr/>
        </p:nvSpPr>
        <p:spPr>
          <a:xfrm>
            <a:off x="2287588" y="3438145"/>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(1) Query caching at the application layer for semantically similar requests. (2) Agent triage to route simple queries to lighter agents. (3) Dynamic chunking and compression of context payloads.</a:t>
            </a:r>
          </a:p>
        </p:txBody>
      </p:sp>
      <p:sp>
        <p:nvSpPr>
          <p:cNvPr id="12" name="TextBox 11">
            <a:extLst>
              <a:ext uri="{FF2B5EF4-FFF2-40B4-BE49-F238E27FC236}">
                <a16:creationId xmlns:a16="http://schemas.microsoft.com/office/drawing/2014/main" id="{733154B1-59A6-766E-2B15-D6A4DFE97D12}"/>
              </a:ext>
            </a:extLst>
          </p:cNvPr>
          <p:cNvSpPr txBox="1"/>
          <p:nvPr/>
        </p:nvSpPr>
        <p:spPr>
          <a:xfrm>
            <a:off x="385636" y="4151377"/>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OUTCOME</a:t>
            </a:r>
          </a:p>
        </p:txBody>
      </p:sp>
      <p:sp>
        <p:nvSpPr>
          <p:cNvPr id="13" name="TextBox 12">
            <a:extLst>
              <a:ext uri="{FF2B5EF4-FFF2-40B4-BE49-F238E27FC236}">
                <a16:creationId xmlns:a16="http://schemas.microsoft.com/office/drawing/2014/main" id="{E8A789F2-B307-1859-55D3-C41E323F0F40}"/>
              </a:ext>
            </a:extLst>
          </p:cNvPr>
          <p:cNvSpPr txBox="1"/>
          <p:nvPr/>
        </p:nvSpPr>
        <p:spPr>
          <a:xfrm>
            <a:off x="2287588" y="4114800"/>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Input-token volume reduced 70%. Annual token spend: $12M to $3.8M. Business behavior unchanged.</a:t>
            </a:r>
          </a:p>
        </p:txBody>
      </p:sp>
      <p:sp>
        <p:nvSpPr>
          <p:cNvPr id="14" name="TextBox 13">
            <a:extLst>
              <a:ext uri="{FF2B5EF4-FFF2-40B4-BE49-F238E27FC236}">
                <a16:creationId xmlns:a16="http://schemas.microsoft.com/office/drawing/2014/main" id="{F0BB27B7-21F7-313A-9E8B-F820E92A58E4}"/>
              </a:ext>
            </a:extLst>
          </p:cNvPr>
          <p:cNvSpPr txBox="1"/>
          <p:nvPr/>
        </p:nvSpPr>
        <p:spPr>
          <a:xfrm>
            <a:off x="385636" y="4626865"/>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GENERALIZES TO</a:t>
            </a:r>
          </a:p>
        </p:txBody>
      </p:sp>
      <p:sp>
        <p:nvSpPr>
          <p:cNvPr id="15" name="TextBox 14">
            <a:extLst>
              <a:ext uri="{FF2B5EF4-FFF2-40B4-BE49-F238E27FC236}">
                <a16:creationId xmlns:a16="http://schemas.microsoft.com/office/drawing/2014/main" id="{F717C2AC-7C90-F15E-CB85-E55AE083E6B9}"/>
              </a:ext>
            </a:extLst>
          </p:cNvPr>
          <p:cNvSpPr txBox="1"/>
          <p:nvPr/>
        </p:nvSpPr>
        <p:spPr>
          <a:xfrm>
            <a:off x="2287588" y="4590288"/>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Pattern B (Managed API) agentic workflows in customer service, claims processing, or any multi-agent routing topology.</a:t>
            </a:r>
          </a:p>
        </p:txBody>
      </p:sp>
    </p:spTree>
    <p:extLst>
      <p:ext uri="{BB962C8B-B14F-4D97-AF65-F5344CB8AC3E}">
        <p14:creationId xmlns:p14="http://schemas.microsoft.com/office/powerpoint/2010/main" val="335161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E1F9-E609-7E5C-B6E0-6C4787B3DA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3CBCBE0-1145-9A1F-1A78-441759A76AD2}"/>
              </a:ext>
            </a:extLst>
          </p:cNvPr>
          <p:cNvSpPr/>
          <p:nvPr/>
        </p:nvSpPr>
        <p:spPr>
          <a:xfrm>
            <a:off x="1588" y="0"/>
            <a:ext cx="12188952"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1DC1973-E8BE-CF4E-D61B-8311840AB1C9}"/>
              </a:ext>
            </a:extLst>
          </p:cNvPr>
          <p:cNvSpPr txBox="1"/>
          <p:nvPr/>
        </p:nvSpPr>
        <p:spPr>
          <a:xfrm>
            <a:off x="385637" y="777241"/>
            <a:ext cx="10590463" cy="43088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a:ln>
                  <a:noFill/>
                </a:ln>
                <a:solidFill>
                  <a:srgbClr val="FFFFFF"/>
                </a:solidFill>
                <a:effectLst/>
                <a:uLnTx/>
                <a:uFillTx/>
                <a:latin typeface="Segoe UI"/>
                <a:ea typeface="+mn-ea"/>
                <a:cs typeface="+mn-cs"/>
              </a:rPr>
              <a:t>How 5,000 KYC-AML cases per day got cheaper, </a:t>
            </a:r>
            <a:r>
              <a:rPr kumimoji="0" sz="2200" b="0" i="0" u="none" strike="noStrike" kern="1200" cap="none" spc="0" normalizeH="0" baseline="0" noProof="0">
                <a:ln>
                  <a:noFill/>
                </a:ln>
                <a:solidFill>
                  <a:srgbClr val="C2A3FF"/>
                </a:solidFill>
                <a:effectLst/>
                <a:uLnTx/>
                <a:uFillTx/>
                <a:latin typeface="Segoe UI"/>
                <a:ea typeface="+mn-ea"/>
                <a:cs typeface="+mn-cs"/>
              </a:rPr>
              <a:t>without touching the business flow.</a:t>
            </a:r>
          </a:p>
        </p:txBody>
      </p:sp>
      <p:sp>
        <p:nvSpPr>
          <p:cNvPr id="6" name="TextBox 5">
            <a:extLst>
              <a:ext uri="{FF2B5EF4-FFF2-40B4-BE49-F238E27FC236}">
                <a16:creationId xmlns:a16="http://schemas.microsoft.com/office/drawing/2014/main" id="{2A95F2B5-026C-A3AE-7BD9-65379CF5D3FD}"/>
              </a:ext>
            </a:extLst>
          </p:cNvPr>
          <p:cNvSpPr txBox="1"/>
          <p:nvPr/>
        </p:nvSpPr>
        <p:spPr>
          <a:xfrm>
            <a:off x="385636" y="192024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WORKLOAD</a:t>
            </a:r>
          </a:p>
        </p:txBody>
      </p:sp>
      <p:sp>
        <p:nvSpPr>
          <p:cNvPr id="7" name="TextBox 6">
            <a:extLst>
              <a:ext uri="{FF2B5EF4-FFF2-40B4-BE49-F238E27FC236}">
                <a16:creationId xmlns:a16="http://schemas.microsoft.com/office/drawing/2014/main" id="{FACAD8F8-3E50-126E-3C18-023C06B8D4BF}"/>
              </a:ext>
            </a:extLst>
          </p:cNvPr>
          <p:cNvSpPr txBox="1"/>
          <p:nvPr/>
        </p:nvSpPr>
        <p:spPr>
          <a:xfrm>
            <a:off x="2287588" y="1883665"/>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Global bank, KYC-AML compliance, agentic workflow. 5,000 cases per day. Each case retrieves large volumes of context from proprietary credit data and web-intelligence feeds.</a:t>
            </a:r>
          </a:p>
        </p:txBody>
      </p:sp>
      <p:sp>
        <p:nvSpPr>
          <p:cNvPr id="8" name="TextBox 7">
            <a:extLst>
              <a:ext uri="{FF2B5EF4-FFF2-40B4-BE49-F238E27FC236}">
                <a16:creationId xmlns:a16="http://schemas.microsoft.com/office/drawing/2014/main" id="{E4CB8E12-79D4-A7E6-A752-2DEC496F6A76}"/>
              </a:ext>
            </a:extLst>
          </p:cNvPr>
          <p:cNvSpPr txBox="1"/>
          <p:nvPr/>
        </p:nvSpPr>
        <p:spPr>
          <a:xfrm>
            <a:off x="385636" y="2596897"/>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BEFORE-STATE</a:t>
            </a:r>
          </a:p>
        </p:txBody>
      </p:sp>
      <p:sp>
        <p:nvSpPr>
          <p:cNvPr id="9" name="TextBox 8">
            <a:extLst>
              <a:ext uri="{FF2B5EF4-FFF2-40B4-BE49-F238E27FC236}">
                <a16:creationId xmlns:a16="http://schemas.microsoft.com/office/drawing/2014/main" id="{24005DDF-2185-99E0-F151-72C0F7DB7900}"/>
              </a:ext>
            </a:extLst>
          </p:cNvPr>
          <p:cNvSpPr txBox="1"/>
          <p:nvPr/>
        </p:nvSpPr>
        <p:spPr>
          <a:xfrm>
            <a:off x="2287588" y="2560321"/>
            <a:ext cx="9509760" cy="544765"/>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 constellation of specialist agents. An orchestrator plus ~10 named agents (KYC-SOW Critical Thinker, Evaluator Super Agent, Quality Evaluator, Factual Integrity, Readability &amp; Interpretability, Plausibility, KYC Flow Super, KYCSOW Analyzer, Coherence Write-Up, Coherence Analyzer). Each downstream agent received full context from upstream. Redundant token-passing dominated the bill.</a:t>
            </a:r>
          </a:p>
        </p:txBody>
      </p:sp>
      <p:sp>
        <p:nvSpPr>
          <p:cNvPr id="10" name="TextBox 9">
            <a:extLst>
              <a:ext uri="{FF2B5EF4-FFF2-40B4-BE49-F238E27FC236}">
                <a16:creationId xmlns:a16="http://schemas.microsoft.com/office/drawing/2014/main" id="{6C6A7789-0B97-9F42-8E4F-56CDB3C92349}"/>
              </a:ext>
            </a:extLst>
          </p:cNvPr>
          <p:cNvSpPr txBox="1"/>
          <p:nvPr/>
        </p:nvSpPr>
        <p:spPr>
          <a:xfrm>
            <a:off x="385636" y="3675888"/>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TECHNIQUE</a:t>
            </a:r>
          </a:p>
        </p:txBody>
      </p:sp>
      <p:sp>
        <p:nvSpPr>
          <p:cNvPr id="11" name="TextBox 10">
            <a:extLst>
              <a:ext uri="{FF2B5EF4-FFF2-40B4-BE49-F238E27FC236}">
                <a16:creationId xmlns:a16="http://schemas.microsoft.com/office/drawing/2014/main" id="{0B6ED0BD-A014-3DF6-250C-5252C2058899}"/>
              </a:ext>
            </a:extLst>
          </p:cNvPr>
          <p:cNvSpPr txBox="1"/>
          <p:nvPr/>
        </p:nvSpPr>
        <p:spPr>
          <a:xfrm>
            <a:off x="2287588" y="3639312"/>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Optimized inter-agent memory passing: restructured the flow so each downstream agent receives only what it needs from upstream. Established business flow preserved end-to-end.</a:t>
            </a:r>
          </a:p>
        </p:txBody>
      </p:sp>
      <p:sp>
        <p:nvSpPr>
          <p:cNvPr id="12" name="TextBox 11">
            <a:extLst>
              <a:ext uri="{FF2B5EF4-FFF2-40B4-BE49-F238E27FC236}">
                <a16:creationId xmlns:a16="http://schemas.microsoft.com/office/drawing/2014/main" id="{BDB3FAFB-3F95-21C2-BB44-61E971213529}"/>
              </a:ext>
            </a:extLst>
          </p:cNvPr>
          <p:cNvSpPr txBox="1"/>
          <p:nvPr/>
        </p:nvSpPr>
        <p:spPr>
          <a:xfrm>
            <a:off x="385636" y="4352545"/>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OUTCOME</a:t>
            </a:r>
          </a:p>
        </p:txBody>
      </p:sp>
      <p:sp>
        <p:nvSpPr>
          <p:cNvPr id="13" name="TextBox 12">
            <a:extLst>
              <a:ext uri="{FF2B5EF4-FFF2-40B4-BE49-F238E27FC236}">
                <a16:creationId xmlns:a16="http://schemas.microsoft.com/office/drawing/2014/main" id="{E76579B4-A48E-6AA2-9890-D7E02CEAB52C}"/>
              </a:ext>
            </a:extLst>
          </p:cNvPr>
          <p:cNvSpPr txBox="1"/>
          <p:nvPr/>
        </p:nvSpPr>
        <p:spPr>
          <a:xfrm>
            <a:off x="2287588" y="4315969"/>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840 million input tokens + 2 million output tokens saved daily. ~$20K/month saved on a single agentic use case. Quality unchanged; business flow unchanged.</a:t>
            </a:r>
          </a:p>
        </p:txBody>
      </p:sp>
      <p:sp>
        <p:nvSpPr>
          <p:cNvPr id="14" name="TextBox 13">
            <a:extLst>
              <a:ext uri="{FF2B5EF4-FFF2-40B4-BE49-F238E27FC236}">
                <a16:creationId xmlns:a16="http://schemas.microsoft.com/office/drawing/2014/main" id="{4364A165-5248-21DE-94D7-0243BB7DDB41}"/>
              </a:ext>
            </a:extLst>
          </p:cNvPr>
          <p:cNvSpPr txBox="1"/>
          <p:nvPr/>
        </p:nvSpPr>
        <p:spPr>
          <a:xfrm>
            <a:off x="385636" y="502920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GENERALIZES TO</a:t>
            </a:r>
          </a:p>
        </p:txBody>
      </p:sp>
      <p:sp>
        <p:nvSpPr>
          <p:cNvPr id="15" name="TextBox 14">
            <a:extLst>
              <a:ext uri="{FF2B5EF4-FFF2-40B4-BE49-F238E27FC236}">
                <a16:creationId xmlns:a16="http://schemas.microsoft.com/office/drawing/2014/main" id="{748ECCF4-3C30-70CE-83A0-1A9BA53D5C1D}"/>
              </a:ext>
            </a:extLst>
          </p:cNvPr>
          <p:cNvSpPr txBox="1"/>
          <p:nvPr/>
        </p:nvSpPr>
        <p:spPr>
          <a:xfrm>
            <a:off x="2287588" y="4992625"/>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Claims processing, customer service, code review, underwriting, clinical decision support. Anywhere a multi-agent flow is re-passing context that downstream agents don't need.</a:t>
            </a:r>
          </a:p>
        </p:txBody>
      </p:sp>
    </p:spTree>
    <p:extLst>
      <p:ext uri="{BB962C8B-B14F-4D97-AF65-F5344CB8AC3E}">
        <p14:creationId xmlns:p14="http://schemas.microsoft.com/office/powerpoint/2010/main" val="173843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E43648-E546-E7D8-1968-5D5ABE3BFB2A}"/>
              </a:ext>
            </a:extLst>
          </p:cNvPr>
          <p:cNvSpPr>
            <a:spLocks noGrp="1"/>
          </p:cNvSpPr>
          <p:nvPr>
            <p:ph type="body" sz="quarter" idx="11"/>
          </p:nvPr>
        </p:nvSpPr>
        <p:spPr>
          <a:xfrm>
            <a:off x="1461129" y="1912592"/>
            <a:ext cx="6849392" cy="809547"/>
          </a:xfrm>
        </p:spPr>
        <p:txBody>
          <a:bodyPr/>
          <a:lstStyle/>
          <a:p>
            <a:r>
              <a:rPr lang="en-US"/>
              <a:t>The Problem To Solve</a:t>
            </a:r>
          </a:p>
        </p:txBody>
      </p:sp>
      <p:sp>
        <p:nvSpPr>
          <p:cNvPr id="3" name="Text Placeholder 2">
            <a:extLst>
              <a:ext uri="{FF2B5EF4-FFF2-40B4-BE49-F238E27FC236}">
                <a16:creationId xmlns:a16="http://schemas.microsoft.com/office/drawing/2014/main" id="{0E793C75-34B6-48B9-6BA1-D63C380CA188}"/>
              </a:ext>
            </a:extLst>
          </p:cNvPr>
          <p:cNvSpPr>
            <a:spLocks noGrp="1"/>
          </p:cNvSpPr>
          <p:nvPr>
            <p:ph type="body" sz="quarter" idx="12"/>
          </p:nvPr>
        </p:nvSpPr>
        <p:spPr>
          <a:xfrm>
            <a:off x="457141" y="1912592"/>
            <a:ext cx="1003989" cy="809547"/>
          </a:xfrm>
        </p:spPr>
        <p:txBody>
          <a:bodyPr/>
          <a:lstStyle/>
          <a:p>
            <a:r>
              <a:rPr lang="en-US">
                <a:solidFill>
                  <a:schemeClr val="tx1"/>
                </a:solidFill>
              </a:rPr>
              <a:t>01</a:t>
            </a:r>
          </a:p>
        </p:txBody>
      </p:sp>
      <p:sp>
        <p:nvSpPr>
          <p:cNvPr id="4" name="Text Placeholder 3">
            <a:extLst>
              <a:ext uri="{FF2B5EF4-FFF2-40B4-BE49-F238E27FC236}">
                <a16:creationId xmlns:a16="http://schemas.microsoft.com/office/drawing/2014/main" id="{E1445AB0-EC76-1535-A949-34683D190934}"/>
              </a:ext>
            </a:extLst>
          </p:cNvPr>
          <p:cNvSpPr>
            <a:spLocks noGrp="1"/>
          </p:cNvSpPr>
          <p:nvPr>
            <p:ph type="body" sz="quarter" idx="13"/>
          </p:nvPr>
        </p:nvSpPr>
        <p:spPr>
          <a:xfrm>
            <a:off x="1461128" y="2722139"/>
            <a:ext cx="8759317" cy="809547"/>
          </a:xfrm>
        </p:spPr>
        <p:txBody>
          <a:bodyPr/>
          <a:lstStyle/>
          <a:p>
            <a:r>
              <a:rPr lang="en-US"/>
              <a:t>TokenOps : Our Solution &amp; Approach</a:t>
            </a:r>
          </a:p>
        </p:txBody>
      </p:sp>
      <p:sp>
        <p:nvSpPr>
          <p:cNvPr id="5" name="Text Placeholder 4">
            <a:extLst>
              <a:ext uri="{FF2B5EF4-FFF2-40B4-BE49-F238E27FC236}">
                <a16:creationId xmlns:a16="http://schemas.microsoft.com/office/drawing/2014/main" id="{D18A42EF-3EF8-500A-9C33-0A528DC9F746}"/>
              </a:ext>
            </a:extLst>
          </p:cNvPr>
          <p:cNvSpPr>
            <a:spLocks noGrp="1"/>
          </p:cNvSpPr>
          <p:nvPr>
            <p:ph type="body" sz="quarter" idx="14"/>
          </p:nvPr>
        </p:nvSpPr>
        <p:spPr>
          <a:xfrm>
            <a:off x="457141" y="2722139"/>
            <a:ext cx="1003989" cy="809547"/>
          </a:xfrm>
        </p:spPr>
        <p:txBody>
          <a:bodyPr/>
          <a:lstStyle/>
          <a:p>
            <a:r>
              <a:rPr lang="en-US">
                <a:solidFill>
                  <a:schemeClr val="tx1"/>
                </a:solidFill>
              </a:rPr>
              <a:t>02</a:t>
            </a:r>
          </a:p>
        </p:txBody>
      </p:sp>
      <p:sp>
        <p:nvSpPr>
          <p:cNvPr id="6" name="Text Placeholder 5">
            <a:extLst>
              <a:ext uri="{FF2B5EF4-FFF2-40B4-BE49-F238E27FC236}">
                <a16:creationId xmlns:a16="http://schemas.microsoft.com/office/drawing/2014/main" id="{1FD9B97E-24FA-61D3-2541-1AACCE9B465B}"/>
              </a:ext>
            </a:extLst>
          </p:cNvPr>
          <p:cNvSpPr>
            <a:spLocks noGrp="1"/>
          </p:cNvSpPr>
          <p:nvPr>
            <p:ph type="body" sz="quarter" idx="15"/>
          </p:nvPr>
        </p:nvSpPr>
        <p:spPr>
          <a:xfrm>
            <a:off x="1461129" y="3554250"/>
            <a:ext cx="6849392" cy="809547"/>
          </a:xfrm>
        </p:spPr>
        <p:txBody>
          <a:bodyPr/>
          <a:lstStyle/>
          <a:p>
            <a:r>
              <a:rPr lang="en-US"/>
              <a:t>Engagement Model</a:t>
            </a:r>
          </a:p>
        </p:txBody>
      </p:sp>
      <p:sp>
        <p:nvSpPr>
          <p:cNvPr id="7" name="Text Placeholder 6">
            <a:extLst>
              <a:ext uri="{FF2B5EF4-FFF2-40B4-BE49-F238E27FC236}">
                <a16:creationId xmlns:a16="http://schemas.microsoft.com/office/drawing/2014/main" id="{09A16A17-B548-95C7-10B6-9A705110B379}"/>
              </a:ext>
            </a:extLst>
          </p:cNvPr>
          <p:cNvSpPr>
            <a:spLocks noGrp="1"/>
          </p:cNvSpPr>
          <p:nvPr>
            <p:ph type="body" sz="quarter" idx="16"/>
          </p:nvPr>
        </p:nvSpPr>
        <p:spPr>
          <a:xfrm>
            <a:off x="457141" y="3554250"/>
            <a:ext cx="1003989" cy="809547"/>
          </a:xfrm>
        </p:spPr>
        <p:txBody>
          <a:bodyPr/>
          <a:lstStyle/>
          <a:p>
            <a:r>
              <a:rPr lang="en-US">
                <a:solidFill>
                  <a:schemeClr val="tx1"/>
                </a:solidFill>
              </a:rPr>
              <a:t>03</a:t>
            </a:r>
          </a:p>
        </p:txBody>
      </p:sp>
      <p:sp>
        <p:nvSpPr>
          <p:cNvPr id="8" name="Text Placeholder 7">
            <a:extLst>
              <a:ext uri="{FF2B5EF4-FFF2-40B4-BE49-F238E27FC236}">
                <a16:creationId xmlns:a16="http://schemas.microsoft.com/office/drawing/2014/main" id="{57C75562-84CD-1A58-7E7F-2D319F907C2B}"/>
              </a:ext>
            </a:extLst>
          </p:cNvPr>
          <p:cNvSpPr>
            <a:spLocks noGrp="1"/>
          </p:cNvSpPr>
          <p:nvPr>
            <p:ph type="body" sz="quarter" idx="17"/>
          </p:nvPr>
        </p:nvSpPr>
        <p:spPr>
          <a:xfrm>
            <a:off x="1461129" y="4393698"/>
            <a:ext cx="6849392" cy="809547"/>
          </a:xfrm>
        </p:spPr>
        <p:txBody>
          <a:bodyPr/>
          <a:lstStyle/>
          <a:p>
            <a:r>
              <a:rPr lang="en-US"/>
              <a:t>Client Credentials</a:t>
            </a:r>
          </a:p>
        </p:txBody>
      </p:sp>
      <p:sp>
        <p:nvSpPr>
          <p:cNvPr id="9" name="Text Placeholder 8">
            <a:extLst>
              <a:ext uri="{FF2B5EF4-FFF2-40B4-BE49-F238E27FC236}">
                <a16:creationId xmlns:a16="http://schemas.microsoft.com/office/drawing/2014/main" id="{516FDA8C-2F29-E0CC-0359-6927C4832EF2}"/>
              </a:ext>
            </a:extLst>
          </p:cNvPr>
          <p:cNvSpPr>
            <a:spLocks noGrp="1"/>
          </p:cNvSpPr>
          <p:nvPr>
            <p:ph type="body" sz="quarter" idx="18"/>
          </p:nvPr>
        </p:nvSpPr>
        <p:spPr>
          <a:xfrm>
            <a:off x="457141" y="4393698"/>
            <a:ext cx="1003989" cy="809547"/>
          </a:xfrm>
        </p:spPr>
        <p:txBody>
          <a:bodyPr/>
          <a:lstStyle/>
          <a:p>
            <a:r>
              <a:rPr lang="en-US">
                <a:solidFill>
                  <a:schemeClr val="tx1"/>
                </a:solidFill>
              </a:rPr>
              <a:t>04</a:t>
            </a:r>
          </a:p>
        </p:txBody>
      </p:sp>
      <p:sp>
        <p:nvSpPr>
          <p:cNvPr id="10" name="Text Placeholder 7">
            <a:extLst>
              <a:ext uri="{FF2B5EF4-FFF2-40B4-BE49-F238E27FC236}">
                <a16:creationId xmlns:a16="http://schemas.microsoft.com/office/drawing/2014/main" id="{2E675851-70CB-FAF8-5590-418DB65F19E2}"/>
              </a:ext>
            </a:extLst>
          </p:cNvPr>
          <p:cNvSpPr txBox="1">
            <a:spLocks/>
          </p:cNvSpPr>
          <p:nvPr/>
        </p:nvSpPr>
        <p:spPr>
          <a:xfrm>
            <a:off x="1461128" y="5233146"/>
            <a:ext cx="6849392"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r>
              <a:rPr lang="en-US" kern="0"/>
              <a:t>TokenOps Levers</a:t>
            </a:r>
          </a:p>
        </p:txBody>
      </p:sp>
      <p:sp>
        <p:nvSpPr>
          <p:cNvPr id="11" name="Text Placeholder 8">
            <a:extLst>
              <a:ext uri="{FF2B5EF4-FFF2-40B4-BE49-F238E27FC236}">
                <a16:creationId xmlns:a16="http://schemas.microsoft.com/office/drawing/2014/main" id="{F97514F0-B618-4570-C7C0-125665432938}"/>
              </a:ext>
            </a:extLst>
          </p:cNvPr>
          <p:cNvSpPr txBox="1">
            <a:spLocks/>
          </p:cNvSpPr>
          <p:nvPr/>
        </p:nvSpPr>
        <p:spPr>
          <a:xfrm>
            <a:off x="457140" y="5233146"/>
            <a:ext cx="1003989" cy="809547"/>
          </a:xfrm>
          <a:prstGeom prst="rect">
            <a:avLst/>
          </a:prstGeom>
        </p:spPr>
        <p:txBody>
          <a:bodyPr/>
          <a:lstStyle>
            <a:lvl1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lumMod val="50000"/>
                  </a:schemeClr>
                </a:solidFill>
                <a:uFillTx/>
                <a:latin typeface="Graphik"/>
                <a:ea typeface="Graphik"/>
                <a:cs typeface="Graphik"/>
                <a:sym typeface="Graphik"/>
              </a:defRPr>
            </a:lvl1pPr>
            <a:lvl2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2pPr>
            <a:lvl3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3pPr>
            <a:lvl4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smtClean="0">
                <a:solidFill>
                  <a:schemeClr val="tx1"/>
                </a:solidFill>
                <a:uFillTx/>
                <a:latin typeface="Graphik"/>
                <a:ea typeface="Graphik"/>
                <a:cs typeface="Graphik"/>
                <a:sym typeface="Graphik"/>
              </a:defRPr>
            </a:lvl4pPr>
            <a:lvl5pPr marL="457063" marR="0" indent="-457063" algn="l" defTabSz="457109" rtl="0" latinLnBrk="0">
              <a:lnSpc>
                <a:spcPct val="120000"/>
              </a:lnSpc>
              <a:spcBef>
                <a:spcPts val="0"/>
              </a:spcBef>
              <a:spcAft>
                <a:spcPts val="0"/>
              </a:spcAft>
              <a:buClrTx/>
              <a:buSzTx/>
              <a:buFontTx/>
              <a:buNone/>
              <a:tabLst/>
              <a:defRPr lang="en-US" sz="3599" b="0" i="0" u="none" strike="noStrike" cap="none" spc="-144" baseline="0" dirty="0">
                <a:solidFill>
                  <a:schemeClr val="tx1"/>
                </a:solidFill>
                <a:uFillTx/>
                <a:latin typeface="Graphik"/>
                <a:ea typeface="Graphik"/>
                <a:cs typeface="Graphik"/>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r>
              <a:rPr lang="en-US" kern="0">
                <a:solidFill>
                  <a:schemeClr val="tx1"/>
                </a:solidFill>
              </a:rPr>
              <a:t>05</a:t>
            </a:r>
          </a:p>
        </p:txBody>
      </p:sp>
    </p:spTree>
    <p:extLst>
      <p:ext uri="{BB962C8B-B14F-4D97-AF65-F5344CB8AC3E}">
        <p14:creationId xmlns:p14="http://schemas.microsoft.com/office/powerpoint/2010/main" val="3312815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BF2CC-217D-9B22-A81B-F05F4A5AFB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E08DA9-52AB-B6B0-0316-CBA407ABC049}"/>
              </a:ext>
            </a:extLst>
          </p:cNvPr>
          <p:cNvSpPr/>
          <p:nvPr/>
        </p:nvSpPr>
        <p:spPr>
          <a:xfrm>
            <a:off x="1588" y="0"/>
            <a:ext cx="12188952"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A668FB4-1F7A-808E-4353-82A9667D1D83}"/>
              </a:ext>
            </a:extLst>
          </p:cNvPr>
          <p:cNvSpPr txBox="1"/>
          <p:nvPr/>
        </p:nvSpPr>
        <p:spPr>
          <a:xfrm>
            <a:off x="385636" y="777241"/>
            <a:ext cx="11341182" cy="43088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a:ln>
                  <a:noFill/>
                </a:ln>
                <a:solidFill>
                  <a:srgbClr val="FFFFFF"/>
                </a:solidFill>
                <a:effectLst/>
                <a:uLnTx/>
                <a:uFillTx/>
                <a:latin typeface="Segoe UI"/>
                <a:ea typeface="+mn-ea"/>
                <a:cs typeface="+mn-cs"/>
              </a:rPr>
              <a:t>Two enterprises. Two caching strategies. </a:t>
            </a:r>
            <a:r>
              <a:rPr kumimoji="0" sz="2200" b="0" i="0" u="none" strike="noStrike" kern="1200" cap="none" spc="0" normalizeH="0" baseline="0" noProof="0">
                <a:ln>
                  <a:noFill/>
                </a:ln>
                <a:solidFill>
                  <a:srgbClr val="C2A3FF"/>
                </a:solidFill>
                <a:effectLst/>
                <a:uLnTx/>
                <a:uFillTx/>
                <a:latin typeface="Segoe UI"/>
                <a:ea typeface="+mn-ea"/>
                <a:cs typeface="+mn-cs"/>
              </a:rPr>
              <a:t>Forty percent off the bill with zero quality impact.</a:t>
            </a:r>
          </a:p>
        </p:txBody>
      </p:sp>
      <p:sp>
        <p:nvSpPr>
          <p:cNvPr id="6" name="TextBox 5">
            <a:extLst>
              <a:ext uri="{FF2B5EF4-FFF2-40B4-BE49-F238E27FC236}">
                <a16:creationId xmlns:a16="http://schemas.microsoft.com/office/drawing/2014/main" id="{B11BDA79-3029-9A66-F0C4-15AC62E39826}"/>
              </a:ext>
            </a:extLst>
          </p:cNvPr>
          <p:cNvSpPr txBox="1"/>
          <p:nvPr/>
        </p:nvSpPr>
        <p:spPr>
          <a:xfrm>
            <a:off x="385636" y="192024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WORKLOAD A · MINING</a:t>
            </a:r>
          </a:p>
        </p:txBody>
      </p:sp>
      <p:sp>
        <p:nvSpPr>
          <p:cNvPr id="7" name="TextBox 6">
            <a:extLst>
              <a:ext uri="{FF2B5EF4-FFF2-40B4-BE49-F238E27FC236}">
                <a16:creationId xmlns:a16="http://schemas.microsoft.com/office/drawing/2014/main" id="{1FFFD0F9-E8A2-A919-2019-C54343A97A57}"/>
              </a:ext>
            </a:extLst>
          </p:cNvPr>
          <p:cNvSpPr txBox="1"/>
          <p:nvPr/>
        </p:nvSpPr>
        <p:spPr>
          <a:xfrm>
            <a:off x="2287588" y="1883664"/>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Operational query workflows where employees ask semantically similar questions across shifts and regions.</a:t>
            </a:r>
          </a:p>
        </p:txBody>
      </p:sp>
      <p:sp>
        <p:nvSpPr>
          <p:cNvPr id="8" name="TextBox 7">
            <a:extLst>
              <a:ext uri="{FF2B5EF4-FFF2-40B4-BE49-F238E27FC236}">
                <a16:creationId xmlns:a16="http://schemas.microsoft.com/office/drawing/2014/main" id="{42B07077-08EA-3E5E-9458-34FDFDE708E6}"/>
              </a:ext>
            </a:extLst>
          </p:cNvPr>
          <p:cNvSpPr txBox="1"/>
          <p:nvPr/>
        </p:nvSpPr>
        <p:spPr>
          <a:xfrm>
            <a:off x="385636" y="2395729"/>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TECHNIQUE A</a:t>
            </a:r>
          </a:p>
        </p:txBody>
      </p:sp>
      <p:sp>
        <p:nvSpPr>
          <p:cNvPr id="9" name="TextBox 8">
            <a:extLst>
              <a:ext uri="{FF2B5EF4-FFF2-40B4-BE49-F238E27FC236}">
                <a16:creationId xmlns:a16="http://schemas.microsoft.com/office/drawing/2014/main" id="{C0B16ED3-899A-18DE-6768-6FEBFEF11F71}"/>
              </a:ext>
            </a:extLst>
          </p:cNvPr>
          <p:cNvSpPr txBox="1"/>
          <p:nvPr/>
        </p:nvSpPr>
        <p:spPr>
          <a:xfrm>
            <a:off x="2287588" y="2359152"/>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Application-layer caching in Redis. Semantically similar prompts served from cache, bypassing the LLM entirely.</a:t>
            </a:r>
          </a:p>
        </p:txBody>
      </p:sp>
      <p:sp>
        <p:nvSpPr>
          <p:cNvPr id="10" name="TextBox 9">
            <a:extLst>
              <a:ext uri="{FF2B5EF4-FFF2-40B4-BE49-F238E27FC236}">
                <a16:creationId xmlns:a16="http://schemas.microsoft.com/office/drawing/2014/main" id="{75905BDC-5652-A529-E401-42FADBA46EA6}"/>
              </a:ext>
            </a:extLst>
          </p:cNvPr>
          <p:cNvSpPr txBox="1"/>
          <p:nvPr/>
        </p:nvSpPr>
        <p:spPr>
          <a:xfrm>
            <a:off x="385636" y="3072385"/>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WORKLOAD B · INSURANCE</a:t>
            </a:r>
          </a:p>
        </p:txBody>
      </p:sp>
      <p:sp>
        <p:nvSpPr>
          <p:cNvPr id="11" name="TextBox 10">
            <a:extLst>
              <a:ext uri="{FF2B5EF4-FFF2-40B4-BE49-F238E27FC236}">
                <a16:creationId xmlns:a16="http://schemas.microsoft.com/office/drawing/2014/main" id="{9357D5E2-E249-3865-8311-FAC76C36EB9F}"/>
              </a:ext>
            </a:extLst>
          </p:cNvPr>
          <p:cNvSpPr txBox="1"/>
          <p:nvPr/>
        </p:nvSpPr>
        <p:spPr>
          <a:xfrm>
            <a:off x="2287588" y="3035808"/>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Customer-conversation transcript analysis where each call required a long static pretext prompt prepended to a unique transcript.</a:t>
            </a:r>
          </a:p>
        </p:txBody>
      </p:sp>
      <p:sp>
        <p:nvSpPr>
          <p:cNvPr id="12" name="TextBox 11">
            <a:extLst>
              <a:ext uri="{FF2B5EF4-FFF2-40B4-BE49-F238E27FC236}">
                <a16:creationId xmlns:a16="http://schemas.microsoft.com/office/drawing/2014/main" id="{C742C71C-84D5-2E9A-25A2-BAFDBB7B168C}"/>
              </a:ext>
            </a:extLst>
          </p:cNvPr>
          <p:cNvSpPr txBox="1"/>
          <p:nvPr/>
        </p:nvSpPr>
        <p:spPr>
          <a:xfrm>
            <a:off x="385636" y="374904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TECHNIQUE B</a:t>
            </a:r>
          </a:p>
        </p:txBody>
      </p:sp>
      <p:sp>
        <p:nvSpPr>
          <p:cNvPr id="13" name="TextBox 12">
            <a:extLst>
              <a:ext uri="{FF2B5EF4-FFF2-40B4-BE49-F238E27FC236}">
                <a16:creationId xmlns:a16="http://schemas.microsoft.com/office/drawing/2014/main" id="{5FB02D53-B7BB-7A59-1C62-98C4F512BF0F}"/>
              </a:ext>
            </a:extLst>
          </p:cNvPr>
          <p:cNvSpPr txBox="1"/>
          <p:nvPr/>
        </p:nvSpPr>
        <p:spPr>
          <a:xfrm>
            <a:off x="2287588" y="3712464"/>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Model-layer caching of the static pretext prompt. Processed once at the model layer; only the unique transcript portion processed per call.</a:t>
            </a:r>
          </a:p>
        </p:txBody>
      </p:sp>
      <p:sp>
        <p:nvSpPr>
          <p:cNvPr id="14" name="TextBox 13">
            <a:extLst>
              <a:ext uri="{FF2B5EF4-FFF2-40B4-BE49-F238E27FC236}">
                <a16:creationId xmlns:a16="http://schemas.microsoft.com/office/drawing/2014/main" id="{3B3D6835-2904-F004-19D4-0D8ACF1F0EE8}"/>
              </a:ext>
            </a:extLst>
          </p:cNvPr>
          <p:cNvSpPr txBox="1"/>
          <p:nvPr/>
        </p:nvSpPr>
        <p:spPr>
          <a:xfrm>
            <a:off x="385636" y="4425697"/>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OUTCOME</a:t>
            </a:r>
          </a:p>
        </p:txBody>
      </p:sp>
      <p:sp>
        <p:nvSpPr>
          <p:cNvPr id="15" name="TextBox 14">
            <a:extLst>
              <a:ext uri="{FF2B5EF4-FFF2-40B4-BE49-F238E27FC236}">
                <a16:creationId xmlns:a16="http://schemas.microsoft.com/office/drawing/2014/main" id="{A1FACDCF-5310-387C-9D97-EDD9797CB8F0}"/>
              </a:ext>
            </a:extLst>
          </p:cNvPr>
          <p:cNvSpPr txBox="1"/>
          <p:nvPr/>
        </p:nvSpPr>
        <p:spPr>
          <a:xfrm>
            <a:off x="2287588" y="4389120"/>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~40% reduction in token consumption without quality degradation. ~$5K/month combined savings.</a:t>
            </a:r>
          </a:p>
        </p:txBody>
      </p:sp>
      <p:sp>
        <p:nvSpPr>
          <p:cNvPr id="16" name="TextBox 15">
            <a:extLst>
              <a:ext uri="{FF2B5EF4-FFF2-40B4-BE49-F238E27FC236}">
                <a16:creationId xmlns:a16="http://schemas.microsoft.com/office/drawing/2014/main" id="{D269A96E-9E0B-AE7E-A539-76D2F9BE8CF6}"/>
              </a:ext>
            </a:extLst>
          </p:cNvPr>
          <p:cNvSpPr txBox="1"/>
          <p:nvPr/>
        </p:nvSpPr>
        <p:spPr>
          <a:xfrm>
            <a:off x="385636" y="4901185"/>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GENERALIZES TO</a:t>
            </a:r>
          </a:p>
        </p:txBody>
      </p:sp>
      <p:sp>
        <p:nvSpPr>
          <p:cNvPr id="17" name="TextBox 16">
            <a:extLst>
              <a:ext uri="{FF2B5EF4-FFF2-40B4-BE49-F238E27FC236}">
                <a16:creationId xmlns:a16="http://schemas.microsoft.com/office/drawing/2014/main" id="{E5B9EAA3-7A20-790C-0653-FF08246B4AF0}"/>
              </a:ext>
            </a:extLst>
          </p:cNvPr>
          <p:cNvSpPr txBox="1"/>
          <p:nvPr/>
        </p:nvSpPr>
        <p:spPr>
          <a:xfrm>
            <a:off x="2287588" y="4864608"/>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Any high-volume workload where queries cluster around semantic similarity or a long static prefix is prepended to many short variable bodies.</a:t>
            </a:r>
          </a:p>
        </p:txBody>
      </p:sp>
    </p:spTree>
    <p:extLst>
      <p:ext uri="{BB962C8B-B14F-4D97-AF65-F5344CB8AC3E}">
        <p14:creationId xmlns:p14="http://schemas.microsoft.com/office/powerpoint/2010/main" val="1616364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CEAFE-58D5-3711-7078-05DE8ECF21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1AF2BA6-66DA-72C9-71B6-2AD931D965BB}"/>
              </a:ext>
            </a:extLst>
          </p:cNvPr>
          <p:cNvSpPr/>
          <p:nvPr/>
        </p:nvSpPr>
        <p:spPr>
          <a:xfrm>
            <a:off x="1588" y="0"/>
            <a:ext cx="12188952"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598561F-39BD-1BDF-B859-CF2C56D179A6}"/>
              </a:ext>
            </a:extLst>
          </p:cNvPr>
          <p:cNvSpPr txBox="1"/>
          <p:nvPr/>
        </p:nvSpPr>
        <p:spPr>
          <a:xfrm>
            <a:off x="385636" y="777241"/>
            <a:ext cx="11411712"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a:ln>
                  <a:noFill/>
                </a:ln>
                <a:solidFill>
                  <a:srgbClr val="FFFFFF"/>
                </a:solidFill>
                <a:effectLst/>
                <a:uLnTx/>
                <a:uFillTx/>
                <a:latin typeface="Segoe UI"/>
                <a:ea typeface="+mn-ea"/>
                <a:cs typeface="+mn-cs"/>
              </a:rPr>
              <a:t>How Accenture's own AI-as-a-Service platform serves </a:t>
            </a:r>
            <a:r>
              <a:rPr kumimoji="0" sz="2200" b="0" i="0" u="none" strike="noStrike" kern="1200" cap="none" spc="0" normalizeH="0" baseline="0" noProof="0">
                <a:ln>
                  <a:noFill/>
                </a:ln>
                <a:solidFill>
                  <a:srgbClr val="C2A3FF"/>
                </a:solidFill>
                <a:effectLst/>
                <a:uLnTx/>
                <a:uFillTx/>
                <a:latin typeface="Segoe UI"/>
                <a:ea typeface="+mn-ea"/>
                <a:cs typeface="+mn-cs"/>
              </a:rPr>
              <a:t>8.7 trillion tokens per week at one-sixth the cost of frontier APIs.</a:t>
            </a:r>
          </a:p>
        </p:txBody>
      </p:sp>
      <p:sp>
        <p:nvSpPr>
          <p:cNvPr id="6" name="TextBox 5">
            <a:extLst>
              <a:ext uri="{FF2B5EF4-FFF2-40B4-BE49-F238E27FC236}">
                <a16:creationId xmlns:a16="http://schemas.microsoft.com/office/drawing/2014/main" id="{77D56706-C12E-DDB0-6AE8-92DC94FCE199}"/>
              </a:ext>
            </a:extLst>
          </p:cNvPr>
          <p:cNvSpPr txBox="1"/>
          <p:nvPr/>
        </p:nvSpPr>
        <p:spPr>
          <a:xfrm>
            <a:off x="385636" y="192024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WORKLOAD</a:t>
            </a:r>
          </a:p>
        </p:txBody>
      </p:sp>
      <p:sp>
        <p:nvSpPr>
          <p:cNvPr id="7" name="TextBox 6">
            <a:extLst>
              <a:ext uri="{FF2B5EF4-FFF2-40B4-BE49-F238E27FC236}">
                <a16:creationId xmlns:a16="http://schemas.microsoft.com/office/drawing/2014/main" id="{CF302F4E-FDAB-C757-FBC9-1AD348981AA4}"/>
              </a:ext>
            </a:extLst>
          </p:cNvPr>
          <p:cNvSpPr txBox="1"/>
          <p:nvPr/>
        </p:nvSpPr>
        <p:spPr>
          <a:xfrm>
            <a:off x="2287588" y="1883664"/>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Accenture's internal AI-as-a-Service platform, serving 77,000-strong Data &amp; AI population. Heavy agentic and automated-pipeline workloads.</a:t>
            </a:r>
          </a:p>
        </p:txBody>
      </p:sp>
      <p:sp>
        <p:nvSpPr>
          <p:cNvPr id="8" name="TextBox 7">
            <a:extLst>
              <a:ext uri="{FF2B5EF4-FFF2-40B4-BE49-F238E27FC236}">
                <a16:creationId xmlns:a16="http://schemas.microsoft.com/office/drawing/2014/main" id="{352DC640-CBFC-861D-A005-258711C7231D}"/>
              </a:ext>
            </a:extLst>
          </p:cNvPr>
          <p:cNvSpPr txBox="1"/>
          <p:nvPr/>
        </p:nvSpPr>
        <p:spPr>
          <a:xfrm>
            <a:off x="385636" y="2596897"/>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BEFORE-STATE</a:t>
            </a:r>
          </a:p>
        </p:txBody>
      </p:sp>
      <p:sp>
        <p:nvSpPr>
          <p:cNvPr id="9" name="TextBox 8">
            <a:extLst>
              <a:ext uri="{FF2B5EF4-FFF2-40B4-BE49-F238E27FC236}">
                <a16:creationId xmlns:a16="http://schemas.microsoft.com/office/drawing/2014/main" id="{219836BE-2916-1617-34C2-BED6CA195494}"/>
              </a:ext>
            </a:extLst>
          </p:cNvPr>
          <p:cNvSpPr txBox="1"/>
          <p:nvPr/>
        </p:nvSpPr>
        <p:spPr>
          <a:xfrm>
            <a:off x="2287588" y="2560321"/>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Center for Advanced AI data: 1,006 users, 249 billion tokens, $472K spent in just four months (Jan-April 2026), trajectory to double the annual run rate before Q4. Workspace limits suppressed an even steeper curve. The reflex would have been to throttle. Instead we built our way out.</a:t>
            </a:r>
          </a:p>
        </p:txBody>
      </p:sp>
      <p:sp>
        <p:nvSpPr>
          <p:cNvPr id="10" name="TextBox 9">
            <a:extLst>
              <a:ext uri="{FF2B5EF4-FFF2-40B4-BE49-F238E27FC236}">
                <a16:creationId xmlns:a16="http://schemas.microsoft.com/office/drawing/2014/main" id="{5B977EAB-2BC5-D46A-CEF7-AB99D4304AA2}"/>
              </a:ext>
            </a:extLst>
          </p:cNvPr>
          <p:cNvSpPr txBox="1"/>
          <p:nvPr/>
        </p:nvSpPr>
        <p:spPr>
          <a:xfrm>
            <a:off x="385636" y="3474721"/>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TECHNIQUE</a:t>
            </a:r>
          </a:p>
        </p:txBody>
      </p:sp>
      <p:sp>
        <p:nvSpPr>
          <p:cNvPr id="11" name="TextBox 10">
            <a:extLst>
              <a:ext uri="{FF2B5EF4-FFF2-40B4-BE49-F238E27FC236}">
                <a16:creationId xmlns:a16="http://schemas.microsoft.com/office/drawing/2014/main" id="{CF0E4F00-2755-4486-C430-EC31F14BC7E1}"/>
              </a:ext>
            </a:extLst>
          </p:cNvPr>
          <p:cNvSpPr txBox="1"/>
          <p:nvPr/>
        </p:nvSpPr>
        <p:spPr>
          <a:xfrm>
            <a:off x="2287588" y="3438145"/>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Self-hosted open-weight inference at scale. Models: GPT-OSS and Llama. Hardware: Nvidia H100. Accenture-tuned inference stack delivers ~2x throughput vs. baseline vLLM across all prompt-length categories.</a:t>
            </a:r>
          </a:p>
        </p:txBody>
      </p:sp>
      <p:sp>
        <p:nvSpPr>
          <p:cNvPr id="12" name="TextBox 11">
            <a:extLst>
              <a:ext uri="{FF2B5EF4-FFF2-40B4-BE49-F238E27FC236}">
                <a16:creationId xmlns:a16="http://schemas.microsoft.com/office/drawing/2014/main" id="{850407F4-4754-806A-2BED-6B49370BADCA}"/>
              </a:ext>
            </a:extLst>
          </p:cNvPr>
          <p:cNvSpPr txBox="1"/>
          <p:nvPr/>
        </p:nvSpPr>
        <p:spPr>
          <a:xfrm>
            <a:off x="385636" y="4151377"/>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OUTCOME</a:t>
            </a:r>
          </a:p>
        </p:txBody>
      </p:sp>
      <p:sp>
        <p:nvSpPr>
          <p:cNvPr id="13" name="TextBox 12">
            <a:extLst>
              <a:ext uri="{FF2B5EF4-FFF2-40B4-BE49-F238E27FC236}">
                <a16:creationId xmlns:a16="http://schemas.microsoft.com/office/drawing/2014/main" id="{96666A9B-F941-8978-CA7D-60095FF57D90}"/>
              </a:ext>
            </a:extLst>
          </p:cNvPr>
          <p:cNvSpPr txBox="1"/>
          <p:nvPr/>
        </p:nvSpPr>
        <p:spPr>
          <a:xfrm>
            <a:off x="2287588" y="4114801"/>
            <a:ext cx="9509760" cy="375487"/>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8.7 trillion tokens per week served on owned infrastructure. Monthly infrastructure cost: $300K. Equivalent at Claude Sonnet 4.6 token pricing: $51.6M/week.</a:t>
            </a:r>
          </a:p>
        </p:txBody>
      </p:sp>
      <p:sp>
        <p:nvSpPr>
          <p:cNvPr id="14" name="TextBox 13">
            <a:extLst>
              <a:ext uri="{FF2B5EF4-FFF2-40B4-BE49-F238E27FC236}">
                <a16:creationId xmlns:a16="http://schemas.microsoft.com/office/drawing/2014/main" id="{F70F2069-A802-0533-4089-61B9F7EDA39B}"/>
              </a:ext>
            </a:extLst>
          </p:cNvPr>
          <p:cNvSpPr txBox="1"/>
          <p:nvPr/>
        </p:nvSpPr>
        <p:spPr>
          <a:xfrm>
            <a:off x="385636" y="4828033"/>
            <a:ext cx="1828800" cy="190821"/>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C2A3FF"/>
                </a:solidFill>
                <a:effectLst/>
                <a:uLnTx/>
                <a:uFillTx/>
                <a:latin typeface="Segoe UI"/>
                <a:ea typeface="+mn-ea"/>
                <a:cs typeface="+mn-cs"/>
              </a:rPr>
              <a:t>DOWNTIME RISK</a:t>
            </a:r>
          </a:p>
        </p:txBody>
      </p:sp>
      <p:sp>
        <p:nvSpPr>
          <p:cNvPr id="15" name="TextBox 14">
            <a:extLst>
              <a:ext uri="{FF2B5EF4-FFF2-40B4-BE49-F238E27FC236}">
                <a16:creationId xmlns:a16="http://schemas.microsoft.com/office/drawing/2014/main" id="{8D9219E3-FF4F-3CC1-B92F-B196560E8DDD}"/>
              </a:ext>
            </a:extLst>
          </p:cNvPr>
          <p:cNvSpPr txBox="1"/>
          <p:nvPr/>
        </p:nvSpPr>
        <p:spPr>
          <a:xfrm>
            <a:off x="2287588" y="4791456"/>
            <a:ext cx="9509760" cy="206210"/>
          </a:xfrm>
          <a:prstGeom prst="rect">
            <a:avLst/>
          </a:prstGeom>
          <a:noFill/>
        </p:spPr>
        <p:txBody>
          <a:bodyPr wrap="square" lIns="36576" tIns="18288" rIns="36576" bIns="18288"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Segoe UI"/>
                <a:ea typeface="+mn-ea"/>
                <a:cs typeface="+mn-cs"/>
              </a:rPr>
              <a:t>At 99.5% uptime, extrapolated to 77,000 users: $5M/hour lost productivity; $154M annualized. Sovereign inference closes this exposure.</a:t>
            </a:r>
          </a:p>
        </p:txBody>
      </p:sp>
    </p:spTree>
    <p:extLst>
      <p:ext uri="{BB962C8B-B14F-4D97-AF65-F5344CB8AC3E}">
        <p14:creationId xmlns:p14="http://schemas.microsoft.com/office/powerpoint/2010/main" val="112641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E976-7EA3-931F-1BAF-6DC50FF578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7F3492-BD9D-9A7B-9212-A31113101A0D}"/>
              </a:ext>
            </a:extLst>
          </p:cNvPr>
          <p:cNvSpPr>
            <a:spLocks noGrp="1"/>
          </p:cNvSpPr>
          <p:nvPr>
            <p:ph type="body" sz="quarter" idx="10"/>
          </p:nvPr>
        </p:nvSpPr>
        <p:spPr>
          <a:xfrm>
            <a:off x="457141" y="2690336"/>
            <a:ext cx="8271223" cy="692497"/>
          </a:xfrm>
        </p:spPr>
        <p:txBody>
          <a:bodyPr/>
          <a:lstStyle/>
          <a:p>
            <a:pPr marL="0" indent="0">
              <a:buNone/>
            </a:pPr>
            <a:r>
              <a:rPr lang="en-US"/>
              <a:t>05 | TokenOps Levers</a:t>
            </a:r>
          </a:p>
        </p:txBody>
      </p:sp>
    </p:spTree>
    <p:extLst>
      <p:ext uri="{BB962C8B-B14F-4D97-AF65-F5344CB8AC3E}">
        <p14:creationId xmlns:p14="http://schemas.microsoft.com/office/powerpoint/2010/main" val="1749642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D48AA-4BF2-0192-2965-3FAC6E00594F}"/>
            </a:ext>
          </a:extLst>
        </p:cNvPr>
        <p:cNvGrpSpPr/>
        <p:nvPr/>
      </p:nvGrpSpPr>
      <p:grpSpPr>
        <a:xfrm>
          <a:off x="0" y="0"/>
          <a:ext cx="0" cy="0"/>
          <a:chOff x="0" y="0"/>
          <a:chExt cx="0" cy="0"/>
        </a:xfrm>
      </p:grpSpPr>
      <p:sp>
        <p:nvSpPr>
          <p:cNvPr id="44" name="Text Placeholder 1">
            <a:extLst>
              <a:ext uri="{FF2B5EF4-FFF2-40B4-BE49-F238E27FC236}">
                <a16:creationId xmlns:a16="http://schemas.microsoft.com/office/drawing/2014/main" id="{81DA7E48-C9B8-D479-8407-DD1F4C66DD55}"/>
              </a:ext>
            </a:extLst>
          </p:cNvPr>
          <p:cNvSpPr txBox="1">
            <a:spLocks/>
          </p:cNvSpPr>
          <p:nvPr/>
        </p:nvSpPr>
        <p:spPr>
          <a:xfrm>
            <a:off x="435174" y="780948"/>
            <a:ext cx="10913310" cy="443198"/>
          </a:xfrm>
          <a:prstGeom prst="rect">
            <a:avLst/>
          </a:prstGeom>
          <a:ln w="12700">
            <a:miter lim="400000"/>
          </a:ln>
        </p:spPr>
        <p:txBody>
          <a:bodyPr wrap="square" lIns="0" tIns="0" rIns="0" bIns="0">
            <a:spAutoFit/>
          </a:bodyPr>
          <a:lstStyle>
            <a:lvl1pPr marL="0" marR="0" indent="0" algn="l" defTabSz="1734114" latinLnBrk="0">
              <a:lnSpc>
                <a:spcPct val="90000"/>
              </a:lnSpc>
              <a:spcBef>
                <a:spcPts val="800"/>
              </a:spcBef>
              <a:spcAft>
                <a:spcPts val="0"/>
              </a:spcAft>
              <a:buClrTx/>
              <a:buSzTx/>
              <a:buFontTx/>
              <a:buNone/>
              <a:tabLst/>
              <a:defRPr lang="en-US" sz="3599" b="0" i="0" u="none" strike="noStrike" kern="0" cap="none" spc="-144" baseline="0" smtClean="0">
                <a:solidFill>
                  <a:srgbClr val="FFFFFF"/>
                </a:solidFill>
                <a:uFillTx/>
                <a:latin typeface="Graphik"/>
                <a:ea typeface="Graphik"/>
                <a:cs typeface="Graphik"/>
                <a:sym typeface="Graphik"/>
              </a:defRPr>
            </a:lvl1pPr>
            <a:lvl2pPr marL="0" marR="0" indent="0" algn="l" defTabSz="1734114" latinLnBrk="0">
              <a:lnSpc>
                <a:spcPct val="90000"/>
              </a:lnSpc>
              <a:spcBef>
                <a:spcPts val="800"/>
              </a:spcBef>
              <a:spcAft>
                <a:spcPts val="0"/>
              </a:spcAft>
              <a:buClrTx/>
              <a:buSzTx/>
              <a:buFontTx/>
              <a:buNone/>
              <a:tabLst/>
              <a:defRPr lang="en-US" sz="900" b="0" i="0" u="none" strike="noStrike" kern="1200" cap="none" spc="-443" baseline="0" smtClean="0">
                <a:solidFill>
                  <a:schemeClr val="tx1"/>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lang="en-US" sz="900" b="0" i="0" u="none" strike="noStrike" kern="1200" cap="none" spc="-443" baseline="0">
                <a:solidFill>
                  <a:schemeClr val="tx1"/>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pPr marL="0" marR="0" lvl="0" indent="0" algn="l" defTabSz="1734114" rtl="0" eaLnBrk="1" fontAlgn="auto" latinLnBrk="0" hangingPunct="1">
              <a:lnSpc>
                <a:spcPct val="90000"/>
              </a:lnSpc>
              <a:spcBef>
                <a:spcPts val="800"/>
              </a:spcBef>
              <a:spcAft>
                <a:spcPts val="0"/>
              </a:spcAft>
              <a:buClrTx/>
              <a:buSzTx/>
              <a:buFontTx/>
              <a:buNone/>
              <a:tabLst/>
              <a:defRPr/>
            </a:pPr>
            <a:r>
              <a:rPr lang="en-US" sz="3200"/>
              <a:t>Revisit enterprise AI architecture </a:t>
            </a:r>
            <a:endParaRPr kumimoji="0" lang="en-US" sz="3200" b="0" i="0" u="none" strike="noStrike" kern="0" cap="none" spc="-144" normalizeH="0" baseline="0" noProof="0">
              <a:ln>
                <a:noFill/>
              </a:ln>
              <a:solidFill>
                <a:srgbClr val="FFFFFF"/>
              </a:solidFill>
              <a:effectLst/>
              <a:uLnTx/>
              <a:uFillTx/>
              <a:latin typeface="Graphik"/>
              <a:sym typeface="Graphik"/>
            </a:endParaRPr>
          </a:p>
        </p:txBody>
      </p:sp>
      <p:sp>
        <p:nvSpPr>
          <p:cNvPr id="74" name="TextBox 73">
            <a:extLst>
              <a:ext uri="{FF2B5EF4-FFF2-40B4-BE49-F238E27FC236}">
                <a16:creationId xmlns:a16="http://schemas.microsoft.com/office/drawing/2014/main" id="{B5B25FF8-6B15-C382-FEC6-F0F0510238D7}"/>
              </a:ext>
            </a:extLst>
          </p:cNvPr>
          <p:cNvSpPr txBox="1"/>
          <p:nvPr/>
        </p:nvSpPr>
        <p:spPr>
          <a:xfrm>
            <a:off x="435172" y="1210059"/>
            <a:ext cx="10824707" cy="307777"/>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i="1" kern="0">
                <a:solidFill>
                  <a:srgbClr val="C2A3FF"/>
                </a:solidFill>
                <a:latin typeface="Graphik" panose="020B0503030202060203" pitchFamily="34" charset="77"/>
              </a:rPr>
              <a:t>Critical architectural areas  impacting token proliferation and optimization</a:t>
            </a:r>
            <a:endParaRPr kumimoji="0" lang="en-US" sz="2000" b="0" i="1" u="none" strike="noStrike" kern="0" cap="none" spc="0" normalizeH="0" baseline="0" noProof="0">
              <a:ln>
                <a:noFill/>
              </a:ln>
              <a:solidFill>
                <a:srgbClr val="C2A3FF"/>
              </a:solidFill>
              <a:effectLst/>
              <a:uLnTx/>
              <a:uFillTx/>
              <a:latin typeface="Graphik" panose="020B0503030202060203" pitchFamily="34" charset="77"/>
            </a:endParaRPr>
          </a:p>
        </p:txBody>
      </p:sp>
      <p:sp>
        <p:nvSpPr>
          <p:cNvPr id="2" name="Rectangle 1">
            <a:extLst>
              <a:ext uri="{FF2B5EF4-FFF2-40B4-BE49-F238E27FC236}">
                <a16:creationId xmlns:a16="http://schemas.microsoft.com/office/drawing/2014/main" id="{7FD6F314-55C5-D28F-B360-B799309149FA}"/>
              </a:ext>
            </a:extLst>
          </p:cNvPr>
          <p:cNvSpPr/>
          <p:nvPr/>
        </p:nvSpPr>
        <p:spPr>
          <a:xfrm>
            <a:off x="1855402" y="4691257"/>
            <a:ext cx="8456135" cy="897971"/>
          </a:xfrm>
          <a:prstGeom prst="rect">
            <a:avLst/>
          </a:prstGeom>
          <a:solidFill>
            <a:schemeClr val="accent5">
              <a:lumMod val="40000"/>
              <a:lumOff val="60000"/>
              <a:alpha val="45000"/>
            </a:schemeClr>
          </a:solid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Foundation</a:t>
            </a:r>
          </a:p>
        </p:txBody>
      </p:sp>
      <p:sp>
        <p:nvSpPr>
          <p:cNvPr id="3" name="Rectangle 2">
            <a:extLst>
              <a:ext uri="{FF2B5EF4-FFF2-40B4-BE49-F238E27FC236}">
                <a16:creationId xmlns:a16="http://schemas.microsoft.com/office/drawing/2014/main" id="{AD929CF2-A247-DDC0-799A-2CE8393E55AA}"/>
              </a:ext>
            </a:extLst>
          </p:cNvPr>
          <p:cNvSpPr/>
          <p:nvPr/>
        </p:nvSpPr>
        <p:spPr>
          <a:xfrm>
            <a:off x="1867932" y="2708547"/>
            <a:ext cx="8456135" cy="897971"/>
          </a:xfrm>
          <a:prstGeom prst="rect">
            <a:avLst/>
          </a:prstGeom>
          <a:solidFill>
            <a:schemeClr val="accent5">
              <a:lumMod val="40000"/>
              <a:lumOff val="60000"/>
              <a:alpha val="45000"/>
            </a:schemeClr>
          </a:solid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Reasoning Hub</a:t>
            </a:r>
          </a:p>
        </p:txBody>
      </p:sp>
      <p:sp>
        <p:nvSpPr>
          <p:cNvPr id="4" name="Rectangle 3">
            <a:extLst>
              <a:ext uri="{FF2B5EF4-FFF2-40B4-BE49-F238E27FC236}">
                <a16:creationId xmlns:a16="http://schemas.microsoft.com/office/drawing/2014/main" id="{01AD4CB4-943C-58EF-394E-87DC4EF86109}"/>
              </a:ext>
            </a:extLst>
          </p:cNvPr>
          <p:cNvSpPr/>
          <p:nvPr/>
        </p:nvSpPr>
        <p:spPr>
          <a:xfrm>
            <a:off x="1867932" y="1703801"/>
            <a:ext cx="8456135" cy="897971"/>
          </a:xfrm>
          <a:prstGeom prst="rect">
            <a:avLst/>
          </a:prstGeom>
          <a:solidFill>
            <a:schemeClr val="accent5">
              <a:lumMod val="40000"/>
              <a:lumOff val="60000"/>
              <a:alpha val="45000"/>
            </a:schemeClr>
          </a:solidFill>
          <a:ln w="12700" cap="flat" cmpd="sng" algn="ctr">
            <a:noFill/>
            <a:prstDash val="solid"/>
            <a:miter lim="800000"/>
          </a:ln>
          <a:effectLst/>
        </p:spPr>
        <p:txBody>
          <a:bodyPr rtlCol="0" anchor="ctr" anchorCtr="0"/>
          <a:lstStyle/>
          <a:p>
            <a:pPr marR="0" lvl="0" indent="0" fontAlgn="auto">
              <a:lnSpc>
                <a:spcPct val="100000"/>
              </a:lnSpc>
              <a:spcBef>
                <a:spcPts val="0"/>
              </a:spcBef>
              <a:spcAft>
                <a:spcPts val="0"/>
              </a:spcAft>
              <a:buClrTx/>
              <a:buSzTx/>
              <a:buFontTx/>
              <a:buNone/>
              <a:tabLst/>
              <a:defRPr/>
            </a:pPr>
            <a:r>
              <a:rPr lang="en-US" sz="1200" kern="0">
                <a:solidFill>
                  <a:srgbClr val="C2A3FF"/>
                </a:solidFill>
                <a:latin typeface="Graphik-Semibold"/>
              </a:rPr>
              <a:t>AI </a:t>
            </a:r>
          </a:p>
          <a:p>
            <a:pPr marR="0" lvl="0" indent="0" fontAlgn="auto">
              <a:lnSpc>
                <a:spcPct val="100000"/>
              </a:lnSpc>
              <a:spcBef>
                <a:spcPts val="0"/>
              </a:spcBef>
              <a:spcAft>
                <a:spcPts val="0"/>
              </a:spcAft>
              <a:buClrTx/>
              <a:buSzTx/>
              <a:buFontTx/>
              <a:buNone/>
              <a:tabLst/>
              <a:defRPr/>
            </a:pPr>
            <a:r>
              <a:rPr lang="en-US" sz="1200" kern="0">
                <a:solidFill>
                  <a:srgbClr val="C2A3FF"/>
                </a:solidFill>
                <a:latin typeface="Graphik-Semibold"/>
              </a:rPr>
              <a:t>Orchestration</a:t>
            </a:r>
          </a:p>
        </p:txBody>
      </p:sp>
      <p:sp>
        <p:nvSpPr>
          <p:cNvPr id="5" name="Rectangle 4">
            <a:extLst>
              <a:ext uri="{FF2B5EF4-FFF2-40B4-BE49-F238E27FC236}">
                <a16:creationId xmlns:a16="http://schemas.microsoft.com/office/drawing/2014/main" id="{9882C2FD-FCBE-8C23-DFC2-CE85D2ECECEF}"/>
              </a:ext>
            </a:extLst>
          </p:cNvPr>
          <p:cNvSpPr/>
          <p:nvPr/>
        </p:nvSpPr>
        <p:spPr>
          <a:xfrm>
            <a:off x="1855400" y="5696003"/>
            <a:ext cx="8456135" cy="897971"/>
          </a:xfrm>
          <a:prstGeom prst="rect">
            <a:avLst/>
          </a:prstGeom>
          <a:solidFill>
            <a:schemeClr val="accent5">
              <a:lumMod val="40000"/>
              <a:lumOff val="60000"/>
              <a:alpha val="45000"/>
            </a:schemeClr>
          </a:solid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Compute Infra</a:t>
            </a:r>
          </a:p>
        </p:txBody>
      </p:sp>
      <p:sp>
        <p:nvSpPr>
          <p:cNvPr id="6" name="Rectangle 5">
            <a:extLst>
              <a:ext uri="{FF2B5EF4-FFF2-40B4-BE49-F238E27FC236}">
                <a16:creationId xmlns:a16="http://schemas.microsoft.com/office/drawing/2014/main" id="{51BFA883-4D78-9A6B-9729-BC6DC6A7CE29}"/>
              </a:ext>
            </a:extLst>
          </p:cNvPr>
          <p:cNvSpPr/>
          <p:nvPr/>
        </p:nvSpPr>
        <p:spPr>
          <a:xfrm>
            <a:off x="69192" y="1703800"/>
            <a:ext cx="1718093" cy="4890173"/>
          </a:xfrm>
          <a:prstGeom prst="rect">
            <a:avLst/>
          </a:prstGeom>
          <a:solidFill>
            <a:schemeClr val="accent1">
              <a:lumMod val="20000"/>
              <a:lumOff val="80000"/>
              <a:alpha val="45000"/>
            </a:schemeClr>
          </a:solidFill>
          <a:ln w="12700" cap="flat" cmpd="sng" algn="ctr">
            <a:noFill/>
            <a:prstDash val="solid"/>
            <a:miter lim="800000"/>
          </a:ln>
          <a:effectLst/>
        </p:spPr>
        <p:txBody>
          <a:bodyPr lIns="108000" tIns="108000" rIns="108000" bIns="108000" rtlCol="0" anchor="t" anchorCtr="0"/>
          <a:lstStyle/>
          <a:p>
            <a:pPr>
              <a:defRPr/>
            </a:pPr>
            <a:r>
              <a:rPr lang="en-US" sz="1200" kern="0">
                <a:solidFill>
                  <a:srgbClr val="C2A3FF"/>
                </a:solidFill>
                <a:latin typeface="Graphik-Semibold"/>
              </a:rPr>
              <a:t>AI Control Plane</a:t>
            </a:r>
          </a:p>
        </p:txBody>
      </p:sp>
      <p:sp>
        <p:nvSpPr>
          <p:cNvPr id="7" name="Rectangle 6">
            <a:extLst>
              <a:ext uri="{FF2B5EF4-FFF2-40B4-BE49-F238E27FC236}">
                <a16:creationId xmlns:a16="http://schemas.microsoft.com/office/drawing/2014/main" id="{B691D658-AEE4-A8B6-A68D-EFA66D90DB4E}"/>
              </a:ext>
            </a:extLst>
          </p:cNvPr>
          <p:cNvSpPr/>
          <p:nvPr/>
        </p:nvSpPr>
        <p:spPr>
          <a:xfrm>
            <a:off x="242438" y="3967805"/>
            <a:ext cx="1371600" cy="4572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Transparency &amp; Audit Logging</a:t>
            </a:r>
          </a:p>
        </p:txBody>
      </p:sp>
      <p:sp>
        <p:nvSpPr>
          <p:cNvPr id="10" name="Rectangle 9">
            <a:extLst>
              <a:ext uri="{FF2B5EF4-FFF2-40B4-BE49-F238E27FC236}">
                <a16:creationId xmlns:a16="http://schemas.microsoft.com/office/drawing/2014/main" id="{E454CAF3-5AC0-D354-839C-1A8D78AD55A2}"/>
              </a:ext>
            </a:extLst>
          </p:cNvPr>
          <p:cNvSpPr/>
          <p:nvPr/>
        </p:nvSpPr>
        <p:spPr>
          <a:xfrm>
            <a:off x="255959" y="3378707"/>
            <a:ext cx="1371600" cy="457200"/>
          </a:xfrm>
          <a:prstGeom prst="rect">
            <a:avLst/>
          </a:prstGeom>
          <a:solidFill>
            <a:schemeClr val="tx1">
              <a:lumMod val="85000"/>
              <a:lumOff val="15000"/>
            </a:schemeClr>
          </a:solidFill>
          <a:ln>
            <a:noFill/>
          </a:ln>
          <a:effectLst/>
        </p:spPr>
        <p:txBody>
          <a:bodyPr lIns="72000" tIns="72000" rIns="72000" bIns="72000" rtlCol="0" anchor="ctr"/>
          <a:lstStyle/>
          <a:p>
            <a:r>
              <a:rPr lang="en-US" sz="1100" kern="0">
                <a:solidFill>
                  <a:schemeClr val="bg1"/>
                </a:solidFill>
                <a:latin typeface="Graphik Regular"/>
              </a:rPr>
              <a:t>Agent/Model Security &amp; Access Controls </a:t>
            </a:r>
          </a:p>
        </p:txBody>
      </p:sp>
      <p:sp>
        <p:nvSpPr>
          <p:cNvPr id="11" name="Rectangle: Rounded Corners 15">
            <a:extLst>
              <a:ext uri="{FF2B5EF4-FFF2-40B4-BE49-F238E27FC236}">
                <a16:creationId xmlns:a16="http://schemas.microsoft.com/office/drawing/2014/main" id="{BBA8B289-01D7-161A-EB14-B21EF6611973}"/>
              </a:ext>
            </a:extLst>
          </p:cNvPr>
          <p:cNvSpPr/>
          <p:nvPr/>
        </p:nvSpPr>
        <p:spPr>
          <a:xfrm>
            <a:off x="255959" y="2770860"/>
            <a:ext cx="1371600" cy="457200"/>
          </a:xfrm>
          <a:prstGeom prst="rect">
            <a:avLst/>
          </a:prstGeom>
          <a:solidFill>
            <a:schemeClr val="tx1">
              <a:lumMod val="85000"/>
              <a:lumOff val="15000"/>
            </a:schemeClr>
          </a:solidFill>
          <a:ln>
            <a:noFill/>
          </a:ln>
          <a:effectLst/>
        </p:spPr>
        <p:txBody>
          <a:bodyPr lIns="72000" tIns="72000" rIns="72000" bIns="72000" rtlCol="0" anchor="ctr"/>
          <a:lstStyle/>
          <a:p>
            <a:r>
              <a:rPr lang="en-US" sz="1100" kern="0">
                <a:solidFill>
                  <a:schemeClr val="bg1"/>
                </a:solidFill>
                <a:latin typeface="Graphik Regular"/>
              </a:rPr>
              <a:t>Agent/Tool/Model Registries</a:t>
            </a:r>
          </a:p>
        </p:txBody>
      </p:sp>
      <p:sp>
        <p:nvSpPr>
          <p:cNvPr id="12" name="Rectangle: Rounded Corners 15">
            <a:extLst>
              <a:ext uri="{FF2B5EF4-FFF2-40B4-BE49-F238E27FC236}">
                <a16:creationId xmlns:a16="http://schemas.microsoft.com/office/drawing/2014/main" id="{C0E97421-BEC2-A740-0740-9FA6BE913D0B}"/>
              </a:ext>
            </a:extLst>
          </p:cNvPr>
          <p:cNvSpPr/>
          <p:nvPr/>
        </p:nvSpPr>
        <p:spPr>
          <a:xfrm>
            <a:off x="255959" y="2195433"/>
            <a:ext cx="1371600" cy="457200"/>
          </a:xfrm>
          <a:prstGeom prst="rect">
            <a:avLst/>
          </a:prstGeom>
          <a:solidFill>
            <a:schemeClr val="tx1">
              <a:lumMod val="85000"/>
              <a:lumOff val="15000"/>
            </a:schemeClr>
          </a:solidFill>
          <a:ln>
            <a:noFill/>
          </a:ln>
          <a:effectLst/>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Graphik Regular"/>
                <a:ea typeface="+mn-ea"/>
                <a:cs typeface="+mn-cs"/>
              </a:rPr>
              <a:t>Agent/Model/Tool Certification</a:t>
            </a:r>
          </a:p>
        </p:txBody>
      </p:sp>
      <p:sp>
        <p:nvSpPr>
          <p:cNvPr id="13" name="Rectangle: Rounded Corners 21">
            <a:extLst>
              <a:ext uri="{FF2B5EF4-FFF2-40B4-BE49-F238E27FC236}">
                <a16:creationId xmlns:a16="http://schemas.microsoft.com/office/drawing/2014/main" id="{48B0AD01-979F-E938-D26E-F71619081BB7}"/>
              </a:ext>
            </a:extLst>
          </p:cNvPr>
          <p:cNvSpPr/>
          <p:nvPr/>
        </p:nvSpPr>
        <p:spPr>
          <a:xfrm>
            <a:off x="8895498" y="2815532"/>
            <a:ext cx="1335661" cy="6840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Classical ML/DL Training &amp; Serving </a:t>
            </a:r>
          </a:p>
        </p:txBody>
      </p:sp>
      <p:sp>
        <p:nvSpPr>
          <p:cNvPr id="14" name="Rectangle: Rounded Corners 22">
            <a:extLst>
              <a:ext uri="{FF2B5EF4-FFF2-40B4-BE49-F238E27FC236}">
                <a16:creationId xmlns:a16="http://schemas.microsoft.com/office/drawing/2014/main" id="{6227BF07-AD0A-08F5-5A0A-66993A666BFD}"/>
              </a:ext>
            </a:extLst>
          </p:cNvPr>
          <p:cNvSpPr/>
          <p:nvPr/>
        </p:nvSpPr>
        <p:spPr>
          <a:xfrm>
            <a:off x="7451956" y="2815532"/>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Model Benchmarking</a:t>
            </a:r>
          </a:p>
        </p:txBody>
      </p:sp>
      <p:sp>
        <p:nvSpPr>
          <p:cNvPr id="15" name="Rectangle: Rounded Corners 15">
            <a:extLst>
              <a:ext uri="{FF2B5EF4-FFF2-40B4-BE49-F238E27FC236}">
                <a16:creationId xmlns:a16="http://schemas.microsoft.com/office/drawing/2014/main" id="{DC534868-A8D7-ABE3-CB81-65F529943A7F}"/>
              </a:ext>
            </a:extLst>
          </p:cNvPr>
          <p:cNvSpPr/>
          <p:nvPr/>
        </p:nvSpPr>
        <p:spPr>
          <a:xfrm>
            <a:off x="3121334" y="2815532"/>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Foundation Model Adaptation</a:t>
            </a:r>
          </a:p>
        </p:txBody>
      </p:sp>
      <p:sp>
        <p:nvSpPr>
          <p:cNvPr id="16" name="Rectangle: Rounded Corners 22">
            <a:extLst>
              <a:ext uri="{FF2B5EF4-FFF2-40B4-BE49-F238E27FC236}">
                <a16:creationId xmlns:a16="http://schemas.microsoft.com/office/drawing/2014/main" id="{AF0A3874-8032-28B7-58B6-CBA4D410C9AE}"/>
              </a:ext>
            </a:extLst>
          </p:cNvPr>
          <p:cNvSpPr/>
          <p:nvPr/>
        </p:nvSpPr>
        <p:spPr>
          <a:xfrm>
            <a:off x="4564875" y="2815532"/>
            <a:ext cx="1335661" cy="6840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Experiential Learning</a:t>
            </a:r>
          </a:p>
        </p:txBody>
      </p:sp>
      <p:sp>
        <p:nvSpPr>
          <p:cNvPr id="17" name="Rectangle: Rounded Corners 15">
            <a:extLst>
              <a:ext uri="{FF2B5EF4-FFF2-40B4-BE49-F238E27FC236}">
                <a16:creationId xmlns:a16="http://schemas.microsoft.com/office/drawing/2014/main" id="{E03B8471-3B07-7922-FA1B-3410096812E0}"/>
              </a:ext>
            </a:extLst>
          </p:cNvPr>
          <p:cNvSpPr/>
          <p:nvPr/>
        </p:nvSpPr>
        <p:spPr>
          <a:xfrm>
            <a:off x="3108803" y="515571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Unstructured Data Supply Chain</a:t>
            </a:r>
          </a:p>
        </p:txBody>
      </p:sp>
      <p:sp>
        <p:nvSpPr>
          <p:cNvPr id="18" name="Rectangle 17">
            <a:extLst>
              <a:ext uri="{FF2B5EF4-FFF2-40B4-BE49-F238E27FC236}">
                <a16:creationId xmlns:a16="http://schemas.microsoft.com/office/drawing/2014/main" id="{FF8AF0A9-A985-EB0F-E7CF-DC50823C7C20}"/>
              </a:ext>
            </a:extLst>
          </p:cNvPr>
          <p:cNvSpPr/>
          <p:nvPr/>
        </p:nvSpPr>
        <p:spPr>
          <a:xfrm>
            <a:off x="8882965" y="515571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Confidential Compute</a:t>
            </a:r>
          </a:p>
        </p:txBody>
      </p:sp>
      <p:sp>
        <p:nvSpPr>
          <p:cNvPr id="19" name="Rectangle 18">
            <a:extLst>
              <a:ext uri="{FF2B5EF4-FFF2-40B4-BE49-F238E27FC236}">
                <a16:creationId xmlns:a16="http://schemas.microsoft.com/office/drawing/2014/main" id="{439B337A-2964-F6DF-D694-8DEAB7809780}"/>
              </a:ext>
            </a:extLst>
          </p:cNvPr>
          <p:cNvSpPr/>
          <p:nvPr/>
        </p:nvSpPr>
        <p:spPr>
          <a:xfrm>
            <a:off x="8882965" y="479743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Data Management</a:t>
            </a:r>
          </a:p>
        </p:txBody>
      </p:sp>
      <p:sp>
        <p:nvSpPr>
          <p:cNvPr id="20" name="Rectangle: Rounded Corners 22">
            <a:extLst>
              <a:ext uri="{FF2B5EF4-FFF2-40B4-BE49-F238E27FC236}">
                <a16:creationId xmlns:a16="http://schemas.microsoft.com/office/drawing/2014/main" id="{AA4A24C5-E275-78AA-AB56-6D464879ED50}"/>
              </a:ext>
            </a:extLst>
          </p:cNvPr>
          <p:cNvSpPr/>
          <p:nvPr/>
        </p:nvSpPr>
        <p:spPr>
          <a:xfrm>
            <a:off x="6008415" y="2815532"/>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LLM and Multi-modal Inferencing API</a:t>
            </a:r>
          </a:p>
        </p:txBody>
      </p:sp>
      <p:sp>
        <p:nvSpPr>
          <p:cNvPr id="21" name="Rectangle 20">
            <a:extLst>
              <a:ext uri="{FF2B5EF4-FFF2-40B4-BE49-F238E27FC236}">
                <a16:creationId xmlns:a16="http://schemas.microsoft.com/office/drawing/2014/main" id="{2582B663-6460-27DB-D6DB-4A8B73359176}"/>
              </a:ext>
            </a:extLst>
          </p:cNvPr>
          <p:cNvSpPr/>
          <p:nvPr/>
        </p:nvSpPr>
        <p:spPr>
          <a:xfrm>
            <a:off x="3121334" y="1810787"/>
            <a:ext cx="1335661" cy="6840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Multi-Agent Orchestration</a:t>
            </a:r>
          </a:p>
        </p:txBody>
      </p:sp>
      <p:sp>
        <p:nvSpPr>
          <p:cNvPr id="23" name="Rectangle 22">
            <a:extLst>
              <a:ext uri="{FF2B5EF4-FFF2-40B4-BE49-F238E27FC236}">
                <a16:creationId xmlns:a16="http://schemas.microsoft.com/office/drawing/2014/main" id="{2DD9940E-BB14-EB39-EDE1-BEC852907DE0}"/>
              </a:ext>
            </a:extLst>
          </p:cNvPr>
          <p:cNvSpPr/>
          <p:nvPr/>
        </p:nvSpPr>
        <p:spPr>
          <a:xfrm>
            <a:off x="4564875" y="1781791"/>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Agent Memory</a:t>
            </a:r>
          </a:p>
        </p:txBody>
      </p:sp>
      <p:sp>
        <p:nvSpPr>
          <p:cNvPr id="24" name="Rectangle 23">
            <a:extLst>
              <a:ext uri="{FF2B5EF4-FFF2-40B4-BE49-F238E27FC236}">
                <a16:creationId xmlns:a16="http://schemas.microsoft.com/office/drawing/2014/main" id="{FBD5C116-0914-8493-14E5-4FED59340293}"/>
              </a:ext>
            </a:extLst>
          </p:cNvPr>
          <p:cNvSpPr/>
          <p:nvPr/>
        </p:nvSpPr>
        <p:spPr>
          <a:xfrm>
            <a:off x="6008415" y="1810787"/>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Tool Integration </a:t>
            </a:r>
          </a:p>
        </p:txBody>
      </p:sp>
      <p:sp>
        <p:nvSpPr>
          <p:cNvPr id="25" name="Rectangle 24">
            <a:extLst>
              <a:ext uri="{FF2B5EF4-FFF2-40B4-BE49-F238E27FC236}">
                <a16:creationId xmlns:a16="http://schemas.microsoft.com/office/drawing/2014/main" id="{FE4FE7E2-3AD1-76FD-0F6B-31568D4E725E}"/>
              </a:ext>
            </a:extLst>
          </p:cNvPr>
          <p:cNvSpPr/>
          <p:nvPr/>
        </p:nvSpPr>
        <p:spPr>
          <a:xfrm>
            <a:off x="7451955" y="1808872"/>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No Code Agents</a:t>
            </a:r>
          </a:p>
        </p:txBody>
      </p:sp>
      <p:sp>
        <p:nvSpPr>
          <p:cNvPr id="26" name="Rectangle 25">
            <a:extLst>
              <a:ext uri="{FF2B5EF4-FFF2-40B4-BE49-F238E27FC236}">
                <a16:creationId xmlns:a16="http://schemas.microsoft.com/office/drawing/2014/main" id="{12D472CC-952B-AB55-2458-962DA6F23E03}"/>
              </a:ext>
            </a:extLst>
          </p:cNvPr>
          <p:cNvSpPr/>
          <p:nvPr/>
        </p:nvSpPr>
        <p:spPr>
          <a:xfrm>
            <a:off x="3108803" y="5802988"/>
            <a:ext cx="1335661" cy="32004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Cluster &amp; Server Infrastructure</a:t>
            </a:r>
          </a:p>
        </p:txBody>
      </p:sp>
      <p:sp>
        <p:nvSpPr>
          <p:cNvPr id="27" name="Rectangle 26">
            <a:extLst>
              <a:ext uri="{FF2B5EF4-FFF2-40B4-BE49-F238E27FC236}">
                <a16:creationId xmlns:a16="http://schemas.microsoft.com/office/drawing/2014/main" id="{E894B2FD-D096-C4E4-85A4-AD982BE02C5D}"/>
              </a:ext>
            </a:extLst>
          </p:cNvPr>
          <p:cNvSpPr/>
          <p:nvPr/>
        </p:nvSpPr>
        <p:spPr>
          <a:xfrm>
            <a:off x="10379652" y="1703801"/>
            <a:ext cx="1718093" cy="4890172"/>
          </a:xfrm>
          <a:prstGeom prst="rect">
            <a:avLst/>
          </a:prstGeom>
          <a:solidFill>
            <a:schemeClr val="accent1">
              <a:lumMod val="20000"/>
              <a:lumOff val="80000"/>
              <a:alpha val="45000"/>
            </a:schemeClr>
          </a:solidFill>
          <a:ln w="12700" cap="flat" cmpd="sng" algn="ctr">
            <a:noFill/>
            <a:prstDash val="solid"/>
            <a:miter lim="800000"/>
          </a:ln>
          <a:effectLst/>
        </p:spPr>
        <p:txBody>
          <a:bodyPr lIns="108000" tIns="108000" rIns="108000" bIns="108000" rtlCol="0" anchor="t"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AI Operations</a:t>
            </a:r>
          </a:p>
        </p:txBody>
      </p:sp>
      <p:sp>
        <p:nvSpPr>
          <p:cNvPr id="28" name="Rectangle 27">
            <a:extLst>
              <a:ext uri="{FF2B5EF4-FFF2-40B4-BE49-F238E27FC236}">
                <a16:creationId xmlns:a16="http://schemas.microsoft.com/office/drawing/2014/main" id="{FEAA5FBB-0C5E-A336-B8BD-8A84042746AF}"/>
              </a:ext>
            </a:extLst>
          </p:cNvPr>
          <p:cNvSpPr/>
          <p:nvPr/>
        </p:nvSpPr>
        <p:spPr>
          <a:xfrm>
            <a:off x="7451955" y="217986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Embedded Agents</a:t>
            </a:r>
          </a:p>
        </p:txBody>
      </p:sp>
      <p:sp>
        <p:nvSpPr>
          <p:cNvPr id="29" name="Rectangle 28">
            <a:extLst>
              <a:ext uri="{FF2B5EF4-FFF2-40B4-BE49-F238E27FC236}">
                <a16:creationId xmlns:a16="http://schemas.microsoft.com/office/drawing/2014/main" id="{BC2690DB-69FA-8218-27B9-A8F144D9BCF5}"/>
              </a:ext>
            </a:extLst>
          </p:cNvPr>
          <p:cNvSpPr/>
          <p:nvPr/>
        </p:nvSpPr>
        <p:spPr>
          <a:xfrm>
            <a:off x="8868263" y="1803751"/>
            <a:ext cx="1335661" cy="32004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Agent Eval</a:t>
            </a:r>
          </a:p>
        </p:txBody>
      </p:sp>
      <p:sp>
        <p:nvSpPr>
          <p:cNvPr id="30" name="Rectangle 29">
            <a:extLst>
              <a:ext uri="{FF2B5EF4-FFF2-40B4-BE49-F238E27FC236}">
                <a16:creationId xmlns:a16="http://schemas.microsoft.com/office/drawing/2014/main" id="{9A2E5892-74FC-9E3E-12CA-798AC611B989}"/>
              </a:ext>
            </a:extLst>
          </p:cNvPr>
          <p:cNvSpPr/>
          <p:nvPr/>
        </p:nvSpPr>
        <p:spPr>
          <a:xfrm>
            <a:off x="8868263" y="2174747"/>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Agent Generation</a:t>
            </a:r>
          </a:p>
        </p:txBody>
      </p:sp>
      <p:sp>
        <p:nvSpPr>
          <p:cNvPr id="31" name="Rectangle: Rounded Corners 15">
            <a:extLst>
              <a:ext uri="{FF2B5EF4-FFF2-40B4-BE49-F238E27FC236}">
                <a16:creationId xmlns:a16="http://schemas.microsoft.com/office/drawing/2014/main" id="{F09BA8C3-7797-726E-2A04-2B27361E4231}"/>
              </a:ext>
            </a:extLst>
          </p:cNvPr>
          <p:cNvSpPr/>
          <p:nvPr/>
        </p:nvSpPr>
        <p:spPr>
          <a:xfrm>
            <a:off x="3108803" y="4798242"/>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Structured Data Supply Chain</a:t>
            </a:r>
          </a:p>
        </p:txBody>
      </p:sp>
      <p:sp>
        <p:nvSpPr>
          <p:cNvPr id="32" name="Rectangle: Rounded Corners 15">
            <a:extLst>
              <a:ext uri="{FF2B5EF4-FFF2-40B4-BE49-F238E27FC236}">
                <a16:creationId xmlns:a16="http://schemas.microsoft.com/office/drawing/2014/main" id="{E926AFB9-20CF-1B1A-E432-9CF67EFA3755}"/>
              </a:ext>
            </a:extLst>
          </p:cNvPr>
          <p:cNvSpPr/>
          <p:nvPr/>
        </p:nvSpPr>
        <p:spPr>
          <a:xfrm>
            <a:off x="4536723" y="515571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Synthetic Data Supply Chain</a:t>
            </a:r>
          </a:p>
        </p:txBody>
      </p:sp>
      <p:sp>
        <p:nvSpPr>
          <p:cNvPr id="33" name="Rectangle: Rounded Corners 15">
            <a:extLst>
              <a:ext uri="{FF2B5EF4-FFF2-40B4-BE49-F238E27FC236}">
                <a16:creationId xmlns:a16="http://schemas.microsoft.com/office/drawing/2014/main" id="{612D898F-E912-FB65-0CB2-B79AF48FD587}"/>
              </a:ext>
            </a:extLst>
          </p:cNvPr>
          <p:cNvSpPr/>
          <p:nvPr/>
        </p:nvSpPr>
        <p:spPr>
          <a:xfrm>
            <a:off x="4536723" y="4798242"/>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Streaming Data Supply Chain</a:t>
            </a:r>
          </a:p>
        </p:txBody>
      </p:sp>
      <p:sp>
        <p:nvSpPr>
          <p:cNvPr id="34" name="Rectangle 33">
            <a:extLst>
              <a:ext uri="{FF2B5EF4-FFF2-40B4-BE49-F238E27FC236}">
                <a16:creationId xmlns:a16="http://schemas.microsoft.com/office/drawing/2014/main" id="{0770752D-312C-B52A-5048-E8B56FCB18CD}"/>
              </a:ext>
            </a:extLst>
          </p:cNvPr>
          <p:cNvSpPr/>
          <p:nvPr/>
        </p:nvSpPr>
        <p:spPr>
          <a:xfrm>
            <a:off x="1867932" y="3686301"/>
            <a:ext cx="8456135" cy="897971"/>
          </a:xfrm>
          <a:prstGeom prst="rect">
            <a:avLst/>
          </a:prstGeom>
          <a:solidFill>
            <a:schemeClr val="accent5">
              <a:lumMod val="40000"/>
              <a:lumOff val="60000"/>
              <a:alpha val="45000"/>
            </a:schemeClr>
          </a:solidFill>
          <a:ln w="12700" cap="flat" cmpd="sng" algn="ctr">
            <a:noFill/>
            <a:prstDash val="solid"/>
            <a:miter lim="800000"/>
          </a:ln>
          <a:effectLst/>
        </p:spPr>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C2A3FF"/>
                </a:solidFill>
                <a:effectLst/>
                <a:uLnTx/>
                <a:uFillTx/>
                <a:latin typeface="Graphik-Semibold"/>
                <a:ea typeface="+mn-ea"/>
                <a:cs typeface="+mn-cs"/>
              </a:rPr>
              <a:t>Fabric</a:t>
            </a:r>
          </a:p>
        </p:txBody>
      </p:sp>
      <p:sp>
        <p:nvSpPr>
          <p:cNvPr id="35" name="Rectangle 34">
            <a:extLst>
              <a:ext uri="{FF2B5EF4-FFF2-40B4-BE49-F238E27FC236}">
                <a16:creationId xmlns:a16="http://schemas.microsoft.com/office/drawing/2014/main" id="{FEC5723C-12E2-BA14-E6BB-36B59356A01E}"/>
              </a:ext>
            </a:extLst>
          </p:cNvPr>
          <p:cNvSpPr/>
          <p:nvPr/>
        </p:nvSpPr>
        <p:spPr>
          <a:xfrm>
            <a:off x="7479189" y="3787556"/>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Vector Search</a:t>
            </a:r>
          </a:p>
        </p:txBody>
      </p:sp>
      <p:sp>
        <p:nvSpPr>
          <p:cNvPr id="36" name="Rectangle 35">
            <a:extLst>
              <a:ext uri="{FF2B5EF4-FFF2-40B4-BE49-F238E27FC236}">
                <a16:creationId xmlns:a16="http://schemas.microsoft.com/office/drawing/2014/main" id="{3253FEB7-2298-2822-C892-46E39EFC3940}"/>
              </a:ext>
            </a:extLst>
          </p:cNvPr>
          <p:cNvSpPr/>
          <p:nvPr/>
        </p:nvSpPr>
        <p:spPr>
          <a:xfrm>
            <a:off x="8895497" y="3793286"/>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(Semantic) Knowledge Retrieval</a:t>
            </a:r>
          </a:p>
        </p:txBody>
      </p:sp>
      <p:sp>
        <p:nvSpPr>
          <p:cNvPr id="40" name="Rectangle 39">
            <a:extLst>
              <a:ext uri="{FF2B5EF4-FFF2-40B4-BE49-F238E27FC236}">
                <a16:creationId xmlns:a16="http://schemas.microsoft.com/office/drawing/2014/main" id="{BF974732-EBE2-0B2B-E591-3FE5E348AEB6}"/>
              </a:ext>
            </a:extLst>
          </p:cNvPr>
          <p:cNvSpPr/>
          <p:nvPr/>
        </p:nvSpPr>
        <p:spPr>
          <a:xfrm>
            <a:off x="6017720" y="4145280"/>
            <a:ext cx="1335661" cy="326275"/>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Knowledge Graphs</a:t>
            </a:r>
          </a:p>
        </p:txBody>
      </p:sp>
      <p:sp>
        <p:nvSpPr>
          <p:cNvPr id="41" name="Rectangle 40">
            <a:extLst>
              <a:ext uri="{FF2B5EF4-FFF2-40B4-BE49-F238E27FC236}">
                <a16:creationId xmlns:a16="http://schemas.microsoft.com/office/drawing/2014/main" id="{BA297793-9414-AA22-727E-EEEBBAB3542C}"/>
              </a:ext>
            </a:extLst>
          </p:cNvPr>
          <p:cNvSpPr/>
          <p:nvPr/>
        </p:nvSpPr>
        <p:spPr>
          <a:xfrm>
            <a:off x="5964643" y="515571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Vectorized Data Products</a:t>
            </a:r>
          </a:p>
        </p:txBody>
      </p:sp>
      <p:sp>
        <p:nvSpPr>
          <p:cNvPr id="47" name="Rectangle 46">
            <a:extLst>
              <a:ext uri="{FF2B5EF4-FFF2-40B4-BE49-F238E27FC236}">
                <a16:creationId xmlns:a16="http://schemas.microsoft.com/office/drawing/2014/main" id="{E8012BBA-A0B2-1152-092D-1EBCF232808B}"/>
              </a:ext>
            </a:extLst>
          </p:cNvPr>
          <p:cNvSpPr/>
          <p:nvPr/>
        </p:nvSpPr>
        <p:spPr>
          <a:xfrm>
            <a:off x="5964643" y="479743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Structured Data Products</a:t>
            </a:r>
          </a:p>
        </p:txBody>
      </p:sp>
      <p:sp>
        <p:nvSpPr>
          <p:cNvPr id="50" name="Rectangle 49">
            <a:extLst>
              <a:ext uri="{FF2B5EF4-FFF2-40B4-BE49-F238E27FC236}">
                <a16:creationId xmlns:a16="http://schemas.microsoft.com/office/drawing/2014/main" id="{69025DE9-DA84-4CEC-369A-FAE5F3995409}"/>
              </a:ext>
            </a:extLst>
          </p:cNvPr>
          <p:cNvSpPr/>
          <p:nvPr/>
        </p:nvSpPr>
        <p:spPr>
          <a:xfrm>
            <a:off x="7423804" y="515571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Synthetic Data Products</a:t>
            </a:r>
          </a:p>
        </p:txBody>
      </p:sp>
      <p:sp>
        <p:nvSpPr>
          <p:cNvPr id="53" name="Rectangle 52">
            <a:extLst>
              <a:ext uri="{FF2B5EF4-FFF2-40B4-BE49-F238E27FC236}">
                <a16:creationId xmlns:a16="http://schemas.microsoft.com/office/drawing/2014/main" id="{AA850D15-F3E0-DB92-18DD-333362EF3B68}"/>
              </a:ext>
            </a:extLst>
          </p:cNvPr>
          <p:cNvSpPr/>
          <p:nvPr/>
        </p:nvSpPr>
        <p:spPr>
          <a:xfrm>
            <a:off x="7423804" y="479743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Streaming Data Products</a:t>
            </a:r>
          </a:p>
        </p:txBody>
      </p:sp>
      <p:sp>
        <p:nvSpPr>
          <p:cNvPr id="54" name="Rectangle 53">
            <a:extLst>
              <a:ext uri="{FF2B5EF4-FFF2-40B4-BE49-F238E27FC236}">
                <a16:creationId xmlns:a16="http://schemas.microsoft.com/office/drawing/2014/main" id="{19C9CE2C-E939-BD40-D409-E0E70D0ABA33}"/>
              </a:ext>
            </a:extLst>
          </p:cNvPr>
          <p:cNvSpPr/>
          <p:nvPr/>
        </p:nvSpPr>
        <p:spPr>
          <a:xfrm>
            <a:off x="4571060" y="3787556"/>
            <a:ext cx="1335661" cy="6840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Skills</a:t>
            </a:r>
          </a:p>
        </p:txBody>
      </p:sp>
      <p:sp>
        <p:nvSpPr>
          <p:cNvPr id="55" name="Rectangle 54">
            <a:extLst>
              <a:ext uri="{FF2B5EF4-FFF2-40B4-BE49-F238E27FC236}">
                <a16:creationId xmlns:a16="http://schemas.microsoft.com/office/drawing/2014/main" id="{67D78296-FC8F-56EF-6642-6956E690BA60}"/>
              </a:ext>
            </a:extLst>
          </p:cNvPr>
          <p:cNvSpPr/>
          <p:nvPr/>
        </p:nvSpPr>
        <p:spPr>
          <a:xfrm>
            <a:off x="3121333" y="3787556"/>
            <a:ext cx="1335661" cy="6840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Knowledge Metadata Integration</a:t>
            </a:r>
          </a:p>
        </p:txBody>
      </p:sp>
      <p:sp>
        <p:nvSpPr>
          <p:cNvPr id="59" name="Rectangle 58">
            <a:extLst>
              <a:ext uri="{FF2B5EF4-FFF2-40B4-BE49-F238E27FC236}">
                <a16:creationId xmlns:a16="http://schemas.microsoft.com/office/drawing/2014/main" id="{87D975E3-B413-C346-2547-3C5705C0E6F4}"/>
              </a:ext>
            </a:extLst>
          </p:cNvPr>
          <p:cNvSpPr/>
          <p:nvPr/>
        </p:nvSpPr>
        <p:spPr>
          <a:xfrm>
            <a:off x="3108802" y="6166948"/>
            <a:ext cx="1335661" cy="32004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Serverless Infrastructure</a:t>
            </a:r>
          </a:p>
        </p:txBody>
      </p:sp>
      <p:sp>
        <p:nvSpPr>
          <p:cNvPr id="60" name="Rectangle 59">
            <a:extLst>
              <a:ext uri="{FF2B5EF4-FFF2-40B4-BE49-F238E27FC236}">
                <a16:creationId xmlns:a16="http://schemas.microsoft.com/office/drawing/2014/main" id="{0DF45B39-3D09-8E51-1276-7D611ED44CF0}"/>
              </a:ext>
            </a:extLst>
          </p:cNvPr>
          <p:cNvSpPr/>
          <p:nvPr/>
        </p:nvSpPr>
        <p:spPr>
          <a:xfrm>
            <a:off x="4536723" y="5802988"/>
            <a:ext cx="1335661" cy="6840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Container Management</a:t>
            </a:r>
          </a:p>
        </p:txBody>
      </p:sp>
      <p:sp>
        <p:nvSpPr>
          <p:cNvPr id="61" name="Rectangle 60">
            <a:extLst>
              <a:ext uri="{FF2B5EF4-FFF2-40B4-BE49-F238E27FC236}">
                <a16:creationId xmlns:a16="http://schemas.microsoft.com/office/drawing/2014/main" id="{D0874451-D902-8F2F-BBA6-E154C964E083}"/>
              </a:ext>
            </a:extLst>
          </p:cNvPr>
          <p:cNvSpPr/>
          <p:nvPr/>
        </p:nvSpPr>
        <p:spPr>
          <a:xfrm>
            <a:off x="5984613" y="580298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Network Management</a:t>
            </a:r>
          </a:p>
        </p:txBody>
      </p:sp>
      <p:sp>
        <p:nvSpPr>
          <p:cNvPr id="62" name="Rectangle 61">
            <a:extLst>
              <a:ext uri="{FF2B5EF4-FFF2-40B4-BE49-F238E27FC236}">
                <a16:creationId xmlns:a16="http://schemas.microsoft.com/office/drawing/2014/main" id="{9E85448A-6666-FBE7-1663-B84ADF1E99EA}"/>
              </a:ext>
            </a:extLst>
          </p:cNvPr>
          <p:cNvSpPr/>
          <p:nvPr/>
        </p:nvSpPr>
        <p:spPr>
          <a:xfrm>
            <a:off x="5984612" y="6166948"/>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Storage Management</a:t>
            </a:r>
          </a:p>
        </p:txBody>
      </p:sp>
      <p:sp>
        <p:nvSpPr>
          <p:cNvPr id="63" name="Rectangle 62">
            <a:extLst>
              <a:ext uri="{FF2B5EF4-FFF2-40B4-BE49-F238E27FC236}">
                <a16:creationId xmlns:a16="http://schemas.microsoft.com/office/drawing/2014/main" id="{179013BF-86D6-32AA-0360-2C0971E1DE23}"/>
              </a:ext>
            </a:extLst>
          </p:cNvPr>
          <p:cNvSpPr/>
          <p:nvPr/>
        </p:nvSpPr>
        <p:spPr>
          <a:xfrm>
            <a:off x="7423803" y="5818241"/>
            <a:ext cx="1335661" cy="6840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I&amp;AM</a:t>
            </a:r>
          </a:p>
        </p:txBody>
      </p:sp>
      <p:sp>
        <p:nvSpPr>
          <p:cNvPr id="64" name="Rectangle 63">
            <a:extLst>
              <a:ext uri="{FF2B5EF4-FFF2-40B4-BE49-F238E27FC236}">
                <a16:creationId xmlns:a16="http://schemas.microsoft.com/office/drawing/2014/main" id="{7708A062-8DBA-CFCE-75EB-687F3C689101}"/>
              </a:ext>
            </a:extLst>
          </p:cNvPr>
          <p:cNvSpPr/>
          <p:nvPr/>
        </p:nvSpPr>
        <p:spPr>
          <a:xfrm>
            <a:off x="8814850" y="5818241"/>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Multi-Tenant Topology</a:t>
            </a:r>
          </a:p>
        </p:txBody>
      </p:sp>
      <p:sp>
        <p:nvSpPr>
          <p:cNvPr id="65" name="Rectangle 64">
            <a:extLst>
              <a:ext uri="{FF2B5EF4-FFF2-40B4-BE49-F238E27FC236}">
                <a16:creationId xmlns:a16="http://schemas.microsoft.com/office/drawing/2014/main" id="{F1B6EBC9-87E5-49BE-8B44-4333E5F45027}"/>
              </a:ext>
            </a:extLst>
          </p:cNvPr>
          <p:cNvSpPr/>
          <p:nvPr/>
        </p:nvSpPr>
        <p:spPr>
          <a:xfrm>
            <a:off x="8814849" y="6182201"/>
            <a:ext cx="1335661" cy="32004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HA &amp; DR</a:t>
            </a:r>
          </a:p>
        </p:txBody>
      </p:sp>
      <p:sp>
        <p:nvSpPr>
          <p:cNvPr id="69" name="Rectangle 68">
            <a:extLst>
              <a:ext uri="{FF2B5EF4-FFF2-40B4-BE49-F238E27FC236}">
                <a16:creationId xmlns:a16="http://schemas.microsoft.com/office/drawing/2014/main" id="{2F435775-EEA9-BBB3-F18B-DDEE86C7CFCF}"/>
              </a:ext>
            </a:extLst>
          </p:cNvPr>
          <p:cNvSpPr/>
          <p:nvPr/>
        </p:nvSpPr>
        <p:spPr>
          <a:xfrm>
            <a:off x="242438" y="4576670"/>
            <a:ext cx="1371600" cy="4572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Human Intervention</a:t>
            </a:r>
          </a:p>
        </p:txBody>
      </p:sp>
      <p:sp>
        <p:nvSpPr>
          <p:cNvPr id="70" name="Rectangle 69">
            <a:extLst>
              <a:ext uri="{FF2B5EF4-FFF2-40B4-BE49-F238E27FC236}">
                <a16:creationId xmlns:a16="http://schemas.microsoft.com/office/drawing/2014/main" id="{41C9B5C5-67B0-2F0B-48F8-DBB821C01425}"/>
              </a:ext>
            </a:extLst>
          </p:cNvPr>
          <p:cNvSpPr/>
          <p:nvPr/>
        </p:nvSpPr>
        <p:spPr>
          <a:xfrm>
            <a:off x="223975" y="5150139"/>
            <a:ext cx="1371600" cy="4572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AI Guardrails &amp; Policies </a:t>
            </a:r>
          </a:p>
        </p:txBody>
      </p:sp>
      <p:sp>
        <p:nvSpPr>
          <p:cNvPr id="71" name="Rectangle 70">
            <a:extLst>
              <a:ext uri="{FF2B5EF4-FFF2-40B4-BE49-F238E27FC236}">
                <a16:creationId xmlns:a16="http://schemas.microsoft.com/office/drawing/2014/main" id="{953B22FE-1836-A29C-D0FA-8B806A825AB4}"/>
              </a:ext>
            </a:extLst>
          </p:cNvPr>
          <p:cNvSpPr/>
          <p:nvPr/>
        </p:nvSpPr>
        <p:spPr>
          <a:xfrm>
            <a:off x="222035" y="5760941"/>
            <a:ext cx="1371600" cy="4572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AI Systems Registry</a:t>
            </a:r>
          </a:p>
        </p:txBody>
      </p:sp>
      <p:sp>
        <p:nvSpPr>
          <p:cNvPr id="72" name="Rectangle 71">
            <a:extLst>
              <a:ext uri="{FF2B5EF4-FFF2-40B4-BE49-F238E27FC236}">
                <a16:creationId xmlns:a16="http://schemas.microsoft.com/office/drawing/2014/main" id="{99C14796-5057-6176-DA58-71A12F93E529}"/>
              </a:ext>
            </a:extLst>
          </p:cNvPr>
          <p:cNvSpPr/>
          <p:nvPr/>
        </p:nvSpPr>
        <p:spPr>
          <a:xfrm>
            <a:off x="10552898" y="4012477"/>
            <a:ext cx="1371600" cy="457200"/>
          </a:xfrm>
          <a:prstGeom prst="rect">
            <a:avLst/>
          </a:prstGeom>
          <a:solidFill>
            <a:schemeClr val="tx1">
              <a:lumMod val="85000"/>
              <a:lumOff val="15000"/>
            </a:schemeClr>
          </a:solidFill>
          <a:ln>
            <a:noFill/>
          </a:ln>
          <a:effectLst/>
        </p:spPr>
        <p:txBody>
          <a:bodyPr lIns="72000" tIns="72000" rIns="72000" bIns="72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bg1"/>
                </a:solidFill>
                <a:effectLst/>
                <a:uLnTx/>
                <a:uFillTx/>
                <a:latin typeface="Graphik Regular"/>
                <a:ea typeface="+mn-ea"/>
                <a:cs typeface="+mn-cs"/>
              </a:rPr>
              <a:t>AI DevOps </a:t>
            </a:r>
            <a:r>
              <a:rPr kumimoji="0" lang="en-US" sz="800" b="0" i="0" u="none" strike="noStrike" kern="0" cap="none" spc="0" normalizeH="0" baseline="0" noProof="0">
                <a:ln>
                  <a:noFill/>
                </a:ln>
                <a:solidFill>
                  <a:schemeClr val="bg1"/>
                </a:solidFill>
                <a:effectLst/>
                <a:uLnTx/>
                <a:uFillTx/>
                <a:latin typeface="Graphik Regular"/>
                <a:ea typeface="+mn-ea"/>
                <a:cs typeface="+mn-cs"/>
              </a:rPr>
              <a:t>(</a:t>
            </a:r>
            <a:r>
              <a:rPr kumimoji="0" lang="en-US" sz="800" b="0" i="0" u="none" strike="noStrike" kern="0" cap="none" spc="0" normalizeH="0" baseline="0" noProof="0" err="1">
                <a:ln>
                  <a:noFill/>
                </a:ln>
                <a:solidFill>
                  <a:schemeClr val="bg1"/>
                </a:solidFill>
                <a:effectLst/>
                <a:uLnTx/>
                <a:uFillTx/>
                <a:latin typeface="Graphik Regular"/>
                <a:ea typeface="+mn-ea"/>
                <a:cs typeface="+mn-cs"/>
              </a:rPr>
              <a:t>AgentOps</a:t>
            </a:r>
            <a:r>
              <a:rPr kumimoji="0" lang="en-US" sz="800" b="0" i="0" u="none" strike="noStrike" kern="0" cap="none" spc="0" normalizeH="0" baseline="0" noProof="0">
                <a:ln>
                  <a:noFill/>
                </a:ln>
                <a:solidFill>
                  <a:schemeClr val="bg1"/>
                </a:solidFill>
                <a:effectLst/>
                <a:uLnTx/>
                <a:uFillTx/>
                <a:latin typeface="Graphik Regular"/>
                <a:ea typeface="+mn-ea"/>
                <a:cs typeface="+mn-cs"/>
              </a:rPr>
              <a:t>, </a:t>
            </a:r>
            <a:r>
              <a:rPr kumimoji="0" lang="en-US" sz="800" b="0" i="0" u="none" strike="noStrike" kern="0" cap="none" spc="0" normalizeH="0" baseline="0" noProof="0" err="1">
                <a:ln>
                  <a:noFill/>
                </a:ln>
                <a:solidFill>
                  <a:schemeClr val="bg1"/>
                </a:solidFill>
                <a:effectLst/>
                <a:uLnTx/>
                <a:uFillTx/>
                <a:latin typeface="Graphik Regular"/>
                <a:ea typeface="+mn-ea"/>
                <a:cs typeface="+mn-cs"/>
              </a:rPr>
              <a:t>ModelOps</a:t>
            </a:r>
            <a:r>
              <a:rPr kumimoji="0" lang="en-US" sz="800" b="0" i="0" u="none" strike="noStrike" kern="0" cap="none" spc="0" normalizeH="0" baseline="0" noProof="0">
                <a:ln>
                  <a:noFill/>
                </a:ln>
                <a:solidFill>
                  <a:schemeClr val="bg1"/>
                </a:solidFill>
                <a:effectLst/>
                <a:uLnTx/>
                <a:uFillTx/>
                <a:latin typeface="Graphik Regular"/>
                <a:ea typeface="+mn-ea"/>
                <a:cs typeface="+mn-cs"/>
              </a:rPr>
              <a:t>, </a:t>
            </a:r>
            <a:r>
              <a:rPr kumimoji="0" lang="en-US" sz="800" b="0" i="0" u="none" strike="noStrike" kern="0" cap="none" spc="0" normalizeH="0" baseline="0" noProof="0" err="1">
                <a:ln>
                  <a:noFill/>
                </a:ln>
                <a:solidFill>
                  <a:schemeClr val="bg1"/>
                </a:solidFill>
                <a:effectLst/>
                <a:uLnTx/>
                <a:uFillTx/>
                <a:latin typeface="Graphik Regular"/>
                <a:ea typeface="+mn-ea"/>
                <a:cs typeface="+mn-cs"/>
              </a:rPr>
              <a:t>PromptOps</a:t>
            </a:r>
            <a:r>
              <a:rPr kumimoji="0" lang="en-US" sz="800" b="0" i="0" u="none" strike="noStrike" kern="0" cap="none" spc="0" normalizeH="0" baseline="0" noProof="0">
                <a:ln>
                  <a:noFill/>
                </a:ln>
                <a:solidFill>
                  <a:schemeClr val="bg1"/>
                </a:solidFill>
                <a:effectLst/>
                <a:uLnTx/>
                <a:uFillTx/>
                <a:latin typeface="Graphik Regular"/>
                <a:ea typeface="+mn-ea"/>
                <a:cs typeface="+mn-cs"/>
              </a:rPr>
              <a:t>)</a:t>
            </a:r>
          </a:p>
        </p:txBody>
      </p:sp>
      <p:sp>
        <p:nvSpPr>
          <p:cNvPr id="73" name="Rectangle 72">
            <a:extLst>
              <a:ext uri="{FF2B5EF4-FFF2-40B4-BE49-F238E27FC236}">
                <a16:creationId xmlns:a16="http://schemas.microsoft.com/office/drawing/2014/main" id="{2EF428AB-F014-53CB-BC98-C514ABB6714E}"/>
              </a:ext>
            </a:extLst>
          </p:cNvPr>
          <p:cNvSpPr/>
          <p:nvPr/>
        </p:nvSpPr>
        <p:spPr>
          <a:xfrm>
            <a:off x="10566419" y="3423379"/>
            <a:ext cx="1371600" cy="4572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AI Observability (FinOps, Safety, Usage)</a:t>
            </a:r>
          </a:p>
        </p:txBody>
      </p:sp>
      <p:sp>
        <p:nvSpPr>
          <p:cNvPr id="75" name="Rectangle: Rounded Corners 15">
            <a:extLst>
              <a:ext uri="{FF2B5EF4-FFF2-40B4-BE49-F238E27FC236}">
                <a16:creationId xmlns:a16="http://schemas.microsoft.com/office/drawing/2014/main" id="{5EEF2A2A-8DD0-187F-C202-F8A8974D293A}"/>
              </a:ext>
            </a:extLst>
          </p:cNvPr>
          <p:cNvSpPr/>
          <p:nvPr/>
        </p:nvSpPr>
        <p:spPr>
          <a:xfrm>
            <a:off x="10566419" y="2815532"/>
            <a:ext cx="1371600" cy="4572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AI Integration Gateway (A2A, MCP, Model) </a:t>
            </a:r>
          </a:p>
        </p:txBody>
      </p:sp>
      <p:sp>
        <p:nvSpPr>
          <p:cNvPr id="76" name="Rectangle: Rounded Corners 15">
            <a:extLst>
              <a:ext uri="{FF2B5EF4-FFF2-40B4-BE49-F238E27FC236}">
                <a16:creationId xmlns:a16="http://schemas.microsoft.com/office/drawing/2014/main" id="{233F3D25-CADC-E827-78DB-6F4F82EA6D31}"/>
              </a:ext>
            </a:extLst>
          </p:cNvPr>
          <p:cNvSpPr/>
          <p:nvPr/>
        </p:nvSpPr>
        <p:spPr>
          <a:xfrm>
            <a:off x="10566419" y="2240105"/>
            <a:ext cx="1371600" cy="4572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AI Telemetry Integration</a:t>
            </a:r>
          </a:p>
        </p:txBody>
      </p:sp>
      <p:sp>
        <p:nvSpPr>
          <p:cNvPr id="77" name="Rectangle 76">
            <a:extLst>
              <a:ext uri="{FF2B5EF4-FFF2-40B4-BE49-F238E27FC236}">
                <a16:creationId xmlns:a16="http://schemas.microsoft.com/office/drawing/2014/main" id="{CEDC10A8-D82D-259A-D501-440CBDC7A1C2}"/>
              </a:ext>
            </a:extLst>
          </p:cNvPr>
          <p:cNvSpPr/>
          <p:nvPr/>
        </p:nvSpPr>
        <p:spPr>
          <a:xfrm>
            <a:off x="10552898" y="4621342"/>
            <a:ext cx="1371600" cy="4572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Vulnerability Management</a:t>
            </a:r>
          </a:p>
        </p:txBody>
      </p:sp>
      <p:sp>
        <p:nvSpPr>
          <p:cNvPr id="78" name="Rectangle 77">
            <a:extLst>
              <a:ext uri="{FF2B5EF4-FFF2-40B4-BE49-F238E27FC236}">
                <a16:creationId xmlns:a16="http://schemas.microsoft.com/office/drawing/2014/main" id="{2490CDAB-6069-A580-248D-9561F582419C}"/>
              </a:ext>
            </a:extLst>
          </p:cNvPr>
          <p:cNvSpPr/>
          <p:nvPr/>
        </p:nvSpPr>
        <p:spPr>
          <a:xfrm>
            <a:off x="10534435" y="5194811"/>
            <a:ext cx="1371600" cy="4572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SIEM Integration</a:t>
            </a:r>
          </a:p>
        </p:txBody>
      </p:sp>
      <p:sp>
        <p:nvSpPr>
          <p:cNvPr id="79" name="Rectangle 78">
            <a:extLst>
              <a:ext uri="{FF2B5EF4-FFF2-40B4-BE49-F238E27FC236}">
                <a16:creationId xmlns:a16="http://schemas.microsoft.com/office/drawing/2014/main" id="{1F95F89B-8C59-698B-9650-4DE9848A2038}"/>
              </a:ext>
            </a:extLst>
          </p:cNvPr>
          <p:cNvSpPr/>
          <p:nvPr/>
        </p:nvSpPr>
        <p:spPr>
          <a:xfrm>
            <a:off x="10532495" y="5805613"/>
            <a:ext cx="1371600" cy="457200"/>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Platform Operations</a:t>
            </a:r>
          </a:p>
        </p:txBody>
      </p:sp>
      <p:sp>
        <p:nvSpPr>
          <p:cNvPr id="80" name="Rectangle: Rounded Corners 15">
            <a:extLst>
              <a:ext uri="{FF2B5EF4-FFF2-40B4-BE49-F238E27FC236}">
                <a16:creationId xmlns:a16="http://schemas.microsoft.com/office/drawing/2014/main" id="{73C0F24F-6F50-C4EB-0454-480AE37E83AF}"/>
              </a:ext>
            </a:extLst>
          </p:cNvPr>
          <p:cNvSpPr/>
          <p:nvPr/>
        </p:nvSpPr>
        <p:spPr>
          <a:xfrm>
            <a:off x="10311535" y="1070870"/>
            <a:ext cx="1371600" cy="457200"/>
          </a:xfrm>
          <a:prstGeom prst="rect">
            <a:avLst/>
          </a:prstGeom>
          <a:solidFill>
            <a:schemeClr val="accent4">
              <a:lumMod val="75000"/>
            </a:schemeClr>
          </a:solidFill>
          <a:ln>
            <a:noFill/>
          </a:ln>
          <a:effectLst/>
        </p:spPr>
        <p:txBody>
          <a:bodyPr lIns="72000" tIns="72000" rIns="72000" bIns="72000" rtlCol="0" anchor="ctr"/>
          <a:lstStyle/>
          <a:p>
            <a:pPr algn="ctr"/>
            <a:r>
              <a:rPr lang="en-US" sz="1100" kern="0">
                <a:solidFill>
                  <a:srgbClr val="FFFFFF"/>
                </a:solidFill>
                <a:latin typeface="Graphik Regular"/>
              </a:rPr>
              <a:t>Re-architecture Target</a:t>
            </a:r>
          </a:p>
        </p:txBody>
      </p:sp>
      <p:sp>
        <p:nvSpPr>
          <p:cNvPr id="81" name="Rectangle 80">
            <a:extLst>
              <a:ext uri="{FF2B5EF4-FFF2-40B4-BE49-F238E27FC236}">
                <a16:creationId xmlns:a16="http://schemas.microsoft.com/office/drawing/2014/main" id="{427BCE01-3F1A-30D2-080F-9235C118F322}"/>
              </a:ext>
            </a:extLst>
          </p:cNvPr>
          <p:cNvSpPr/>
          <p:nvPr/>
        </p:nvSpPr>
        <p:spPr>
          <a:xfrm>
            <a:off x="6017720" y="3787556"/>
            <a:ext cx="1335661" cy="326275"/>
          </a:xfrm>
          <a:prstGeom prst="rect">
            <a:avLst/>
          </a:prstGeom>
          <a:solidFill>
            <a:schemeClr val="tx1">
              <a:lumMod val="85000"/>
              <a:lumOff val="15000"/>
            </a:schemeClr>
          </a:solidFill>
          <a:ln>
            <a:noFill/>
          </a:ln>
          <a:effectLst/>
        </p:spPr>
        <p:txBody>
          <a:bodyPr lIns="72000" tIns="72000" rIns="72000" bIns="72000" rtlCol="0" anchor="ctr"/>
          <a:lstStyle/>
          <a:p>
            <a:pPr algn="ctr"/>
            <a:r>
              <a:rPr lang="en-US" sz="1100" kern="0">
                <a:solidFill>
                  <a:schemeClr val="bg1"/>
                </a:solidFill>
                <a:latin typeface="Graphik Regular"/>
              </a:rPr>
              <a:t>Curated Ontologies</a:t>
            </a:r>
          </a:p>
        </p:txBody>
      </p:sp>
    </p:spTree>
    <p:extLst>
      <p:ext uri="{BB962C8B-B14F-4D97-AF65-F5344CB8AC3E}">
        <p14:creationId xmlns:p14="http://schemas.microsoft.com/office/powerpoint/2010/main" val="236493509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05749-F448-AE36-39B5-F1F6E21A699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E9B50FB-F0CA-368B-8B30-5A785832CDCD}"/>
              </a:ext>
            </a:extLst>
          </p:cNvPr>
          <p:cNvGrpSpPr/>
          <p:nvPr/>
        </p:nvGrpSpPr>
        <p:grpSpPr>
          <a:xfrm>
            <a:off x="457138" y="1572897"/>
            <a:ext cx="11274310" cy="2359956"/>
            <a:chOff x="457138" y="1409459"/>
            <a:chExt cx="11274310" cy="2359956"/>
          </a:xfrm>
        </p:grpSpPr>
        <p:grpSp>
          <p:nvGrpSpPr>
            <p:cNvPr id="109" name="Group 108">
              <a:extLst>
                <a:ext uri="{FF2B5EF4-FFF2-40B4-BE49-F238E27FC236}">
                  <a16:creationId xmlns:a16="http://schemas.microsoft.com/office/drawing/2014/main" id="{2595E08E-84E8-A4DF-12FB-315D533DDA7B}"/>
                </a:ext>
              </a:extLst>
            </p:cNvPr>
            <p:cNvGrpSpPr/>
            <p:nvPr/>
          </p:nvGrpSpPr>
          <p:grpSpPr>
            <a:xfrm>
              <a:off x="457139" y="1808078"/>
              <a:ext cx="1927002" cy="604813"/>
              <a:chOff x="457139" y="1808078"/>
              <a:chExt cx="1927002" cy="604813"/>
            </a:xfrm>
          </p:grpSpPr>
          <p:sp>
            <p:nvSpPr>
              <p:cNvPr id="3" name="Rectangle 2">
                <a:extLst>
                  <a:ext uri="{FF2B5EF4-FFF2-40B4-BE49-F238E27FC236}">
                    <a16:creationId xmlns:a16="http://schemas.microsoft.com/office/drawing/2014/main" id="{FC0F724F-BEB9-7D8D-BE36-7043A5E210FA}"/>
                  </a:ext>
                </a:extLst>
              </p:cNvPr>
              <p:cNvSpPr/>
              <p:nvPr/>
            </p:nvSpPr>
            <p:spPr>
              <a:xfrm>
                <a:off x="457139" y="1808078"/>
                <a:ext cx="1926792" cy="604812"/>
              </a:xfrm>
              <a:prstGeom prst="rect">
                <a:avLst/>
              </a:prstGeom>
              <a:solidFill>
                <a:srgbClr val="191525"/>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6" name="TextBox 5">
                <a:extLst>
                  <a:ext uri="{FF2B5EF4-FFF2-40B4-BE49-F238E27FC236}">
                    <a16:creationId xmlns:a16="http://schemas.microsoft.com/office/drawing/2014/main" id="{B1038A82-97F4-C611-6CD7-E811B96650B1}"/>
                  </a:ext>
                </a:extLst>
              </p:cNvPr>
              <p:cNvSpPr txBox="1"/>
              <p:nvPr/>
            </p:nvSpPr>
            <p:spPr>
              <a:xfrm>
                <a:off x="457139" y="1928084"/>
                <a:ext cx="1926792" cy="215444"/>
              </a:xfrm>
              <a:prstGeom prst="rect">
                <a:avLst/>
              </a:prstGeom>
              <a:noFill/>
            </p:spPr>
            <p:txBody>
              <a:bodyPr wrap="square" lIns="182880" tIns="0" rIns="18288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Input</a:t>
                </a:r>
                <a:endParaRPr kumimoji="0" sz="1400" b="0" i="0" u="none" strike="noStrike" kern="1200" cap="none" spc="0" normalizeH="0" baseline="0" noProof="0">
                  <a:ln>
                    <a:noFill/>
                  </a:ln>
                  <a:solidFill>
                    <a:srgbClr val="FFFFFF"/>
                  </a:solidFill>
                  <a:effectLst/>
                  <a:uLnTx/>
                  <a:uFillTx/>
                  <a:latin typeface="Graphik Medium" panose="020B0503030202060203" pitchFamily="34" charset="77"/>
                </a:endParaRPr>
              </a:p>
            </p:txBody>
          </p:sp>
          <p:sp>
            <p:nvSpPr>
              <p:cNvPr id="7" name="TextBox 6">
                <a:extLst>
                  <a:ext uri="{FF2B5EF4-FFF2-40B4-BE49-F238E27FC236}">
                    <a16:creationId xmlns:a16="http://schemas.microsoft.com/office/drawing/2014/main" id="{7208C748-9613-58CF-11D8-CC4862809732}"/>
                  </a:ext>
                </a:extLst>
              </p:cNvPr>
              <p:cNvSpPr txBox="1"/>
              <p:nvPr/>
            </p:nvSpPr>
            <p:spPr>
              <a:xfrm>
                <a:off x="460236" y="2166670"/>
                <a:ext cx="1923905" cy="246221"/>
              </a:xfrm>
              <a:prstGeom prst="rect">
                <a:avLst/>
              </a:prstGeom>
              <a:noFill/>
            </p:spPr>
            <p:txBody>
              <a:bodyPr wrap="square" lIns="182880" tIns="0" r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raphik Light" panose="020B0403030202060203" pitchFamily="34" charset="77"/>
                  </a:rPr>
                  <a:t>(user/batch request)</a:t>
                </a:r>
              </a:p>
            </p:txBody>
          </p:sp>
        </p:grpSp>
        <p:sp>
          <p:nvSpPr>
            <p:cNvPr id="26" name="Oval 25">
              <a:extLst>
                <a:ext uri="{FF2B5EF4-FFF2-40B4-BE49-F238E27FC236}">
                  <a16:creationId xmlns:a16="http://schemas.microsoft.com/office/drawing/2014/main" id="{BC5F380B-B32C-0328-FB9D-5E7BC6F50F8C}"/>
                </a:ext>
              </a:extLst>
            </p:cNvPr>
            <p:cNvSpPr/>
            <p:nvPr/>
          </p:nvSpPr>
          <p:spPr>
            <a:xfrm>
              <a:off x="457138"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a:t>
              </a:r>
            </a:p>
          </p:txBody>
        </p:sp>
        <p:sp>
          <p:nvSpPr>
            <p:cNvPr id="27" name="Oval 26">
              <a:extLst>
                <a:ext uri="{FF2B5EF4-FFF2-40B4-BE49-F238E27FC236}">
                  <a16:creationId xmlns:a16="http://schemas.microsoft.com/office/drawing/2014/main" id="{8E909ADA-F071-2F7E-C5B1-2AF6B1354E07}"/>
                </a:ext>
              </a:extLst>
            </p:cNvPr>
            <p:cNvSpPr/>
            <p:nvPr/>
          </p:nvSpPr>
          <p:spPr>
            <a:xfrm>
              <a:off x="2788920"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2</a:t>
              </a:r>
            </a:p>
          </p:txBody>
        </p:sp>
        <p:sp>
          <p:nvSpPr>
            <p:cNvPr id="32" name="Oval 31">
              <a:extLst>
                <a:ext uri="{FF2B5EF4-FFF2-40B4-BE49-F238E27FC236}">
                  <a16:creationId xmlns:a16="http://schemas.microsoft.com/office/drawing/2014/main" id="{6CC8F711-DAD2-A295-7C44-226C04F76EEB}"/>
                </a:ext>
              </a:extLst>
            </p:cNvPr>
            <p:cNvSpPr/>
            <p:nvPr/>
          </p:nvSpPr>
          <p:spPr>
            <a:xfrm>
              <a:off x="3191256"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3</a:t>
              </a:r>
            </a:p>
          </p:txBody>
        </p:sp>
        <p:sp>
          <p:nvSpPr>
            <p:cNvPr id="33" name="Oval 32">
              <a:extLst>
                <a:ext uri="{FF2B5EF4-FFF2-40B4-BE49-F238E27FC236}">
                  <a16:creationId xmlns:a16="http://schemas.microsoft.com/office/drawing/2014/main" id="{7E65B2CC-E727-93B9-4ED7-1D0FA0D1A6C7}"/>
                </a:ext>
              </a:extLst>
            </p:cNvPr>
            <p:cNvSpPr/>
            <p:nvPr/>
          </p:nvSpPr>
          <p:spPr>
            <a:xfrm>
              <a:off x="5140504"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4</a:t>
              </a:r>
              <a:endParaRPr kumimoji="0" sz="1400" b="1" i="0" u="none" strike="noStrike" kern="1200" cap="none" spc="0" normalizeH="0" baseline="0" noProof="0">
                <a:ln>
                  <a:noFill/>
                </a:ln>
                <a:solidFill>
                  <a:srgbClr val="C2A3FF"/>
                </a:solidFill>
                <a:effectLst/>
                <a:uLnTx/>
                <a:uFillTx/>
                <a:latin typeface="Calibri"/>
              </a:endParaRPr>
            </a:p>
          </p:txBody>
        </p:sp>
        <p:grpSp>
          <p:nvGrpSpPr>
            <p:cNvPr id="145" name="Group 144">
              <a:extLst>
                <a:ext uri="{FF2B5EF4-FFF2-40B4-BE49-F238E27FC236}">
                  <a16:creationId xmlns:a16="http://schemas.microsoft.com/office/drawing/2014/main" id="{6BACEACC-3F47-CFD1-F965-9C6206B26C40}"/>
                </a:ext>
              </a:extLst>
            </p:cNvPr>
            <p:cNvGrpSpPr/>
            <p:nvPr/>
          </p:nvGrpSpPr>
          <p:grpSpPr>
            <a:xfrm>
              <a:off x="7467646" y="1409459"/>
              <a:ext cx="1106178" cy="310896"/>
              <a:chOff x="7493508" y="1409459"/>
              <a:chExt cx="1106178" cy="310896"/>
            </a:xfrm>
          </p:grpSpPr>
          <p:sp>
            <p:nvSpPr>
              <p:cNvPr id="34" name="Oval 33">
                <a:extLst>
                  <a:ext uri="{FF2B5EF4-FFF2-40B4-BE49-F238E27FC236}">
                    <a16:creationId xmlns:a16="http://schemas.microsoft.com/office/drawing/2014/main" id="{DC76DB1C-F214-40D2-01BB-382DA9004B94}"/>
                  </a:ext>
                </a:extLst>
              </p:cNvPr>
              <p:cNvSpPr/>
              <p:nvPr/>
            </p:nvSpPr>
            <p:spPr>
              <a:xfrm>
                <a:off x="7493508"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9</a:t>
                </a:r>
              </a:p>
            </p:txBody>
          </p:sp>
          <p:sp>
            <p:nvSpPr>
              <p:cNvPr id="35" name="Oval 34">
                <a:extLst>
                  <a:ext uri="{FF2B5EF4-FFF2-40B4-BE49-F238E27FC236}">
                    <a16:creationId xmlns:a16="http://schemas.microsoft.com/office/drawing/2014/main" id="{05315D79-954E-900D-C0CC-9A5772982608}"/>
                  </a:ext>
                </a:extLst>
              </p:cNvPr>
              <p:cNvSpPr/>
              <p:nvPr/>
            </p:nvSpPr>
            <p:spPr>
              <a:xfrm>
                <a:off x="7895844"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10</a:t>
                </a:r>
              </a:p>
            </p:txBody>
          </p:sp>
          <p:sp>
            <p:nvSpPr>
              <p:cNvPr id="36" name="Oval 35">
                <a:extLst>
                  <a:ext uri="{FF2B5EF4-FFF2-40B4-BE49-F238E27FC236}">
                    <a16:creationId xmlns:a16="http://schemas.microsoft.com/office/drawing/2014/main" id="{CDE65202-37D2-B0D9-D1D8-E295F4EEEB2D}"/>
                  </a:ext>
                </a:extLst>
              </p:cNvPr>
              <p:cNvSpPr/>
              <p:nvPr/>
            </p:nvSpPr>
            <p:spPr>
              <a:xfrm>
                <a:off x="8288790"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11</a:t>
                </a:r>
              </a:p>
            </p:txBody>
          </p:sp>
        </p:grpSp>
        <p:sp>
          <p:nvSpPr>
            <p:cNvPr id="37" name="Oval 36">
              <a:extLst>
                <a:ext uri="{FF2B5EF4-FFF2-40B4-BE49-F238E27FC236}">
                  <a16:creationId xmlns:a16="http://schemas.microsoft.com/office/drawing/2014/main" id="{4C81578A-9E28-C95F-2AF8-DB6378926BAC}"/>
                </a:ext>
              </a:extLst>
            </p:cNvPr>
            <p:cNvSpPr/>
            <p:nvPr/>
          </p:nvSpPr>
          <p:spPr>
            <a:xfrm>
              <a:off x="9802657" y="1409459"/>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12</a:t>
              </a:r>
              <a:endParaRPr kumimoji="0" sz="1400" b="1" i="0" u="none" strike="noStrike" kern="1200" cap="none" spc="0" normalizeH="0" baseline="0" noProof="0">
                <a:ln>
                  <a:noFill/>
                </a:ln>
                <a:solidFill>
                  <a:srgbClr val="C2A3FF"/>
                </a:solidFill>
                <a:effectLst/>
                <a:uLnTx/>
                <a:uFillTx/>
                <a:latin typeface="Calibri"/>
              </a:endParaRPr>
            </a:p>
          </p:txBody>
        </p:sp>
        <p:grpSp>
          <p:nvGrpSpPr>
            <p:cNvPr id="146" name="Group 145">
              <a:extLst>
                <a:ext uri="{FF2B5EF4-FFF2-40B4-BE49-F238E27FC236}">
                  <a16:creationId xmlns:a16="http://schemas.microsoft.com/office/drawing/2014/main" id="{31CBEC94-C42B-F998-CE72-51F817075D54}"/>
                </a:ext>
              </a:extLst>
            </p:cNvPr>
            <p:cNvGrpSpPr/>
            <p:nvPr/>
          </p:nvGrpSpPr>
          <p:grpSpPr>
            <a:xfrm>
              <a:off x="7471299" y="3452112"/>
              <a:ext cx="1506183" cy="317303"/>
              <a:chOff x="7471299" y="2383091"/>
              <a:chExt cx="1506183" cy="317303"/>
            </a:xfrm>
          </p:grpSpPr>
          <p:sp>
            <p:nvSpPr>
              <p:cNvPr id="38" name="Oval 37">
                <a:extLst>
                  <a:ext uri="{FF2B5EF4-FFF2-40B4-BE49-F238E27FC236}">
                    <a16:creationId xmlns:a16="http://schemas.microsoft.com/office/drawing/2014/main" id="{0E2E564A-05B3-3B51-3DFE-7A2E98271AD1}"/>
                  </a:ext>
                </a:extLst>
              </p:cNvPr>
              <p:cNvSpPr/>
              <p:nvPr/>
            </p:nvSpPr>
            <p:spPr>
              <a:xfrm>
                <a:off x="7471299" y="2383091"/>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5</a:t>
                </a:r>
                <a:endParaRPr kumimoji="0" sz="1400" b="1" i="0" u="none" strike="noStrike" kern="1200" cap="none" spc="0" normalizeH="0" baseline="0" noProof="0">
                  <a:ln>
                    <a:noFill/>
                  </a:ln>
                  <a:solidFill>
                    <a:srgbClr val="C2A3FF"/>
                  </a:solidFill>
                  <a:effectLst/>
                  <a:uLnTx/>
                  <a:uFillTx/>
                  <a:latin typeface="Calibri"/>
                </a:endParaRPr>
              </a:p>
            </p:txBody>
          </p:sp>
          <p:sp>
            <p:nvSpPr>
              <p:cNvPr id="39" name="Oval 38">
                <a:extLst>
                  <a:ext uri="{FF2B5EF4-FFF2-40B4-BE49-F238E27FC236}">
                    <a16:creationId xmlns:a16="http://schemas.microsoft.com/office/drawing/2014/main" id="{25DE4675-BF51-60E7-332C-13DE96F1BDDE}"/>
                  </a:ext>
                </a:extLst>
              </p:cNvPr>
              <p:cNvSpPr/>
              <p:nvPr/>
            </p:nvSpPr>
            <p:spPr>
              <a:xfrm>
                <a:off x="7869982" y="2389498"/>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6</a:t>
                </a:r>
                <a:endParaRPr kumimoji="0" sz="1400" b="1" i="0" u="none" strike="noStrike" kern="1200" cap="none" spc="0" normalizeH="0" baseline="0" noProof="0">
                  <a:ln>
                    <a:noFill/>
                  </a:ln>
                  <a:solidFill>
                    <a:srgbClr val="C2A3FF"/>
                  </a:solidFill>
                  <a:effectLst/>
                  <a:uLnTx/>
                  <a:uFillTx/>
                  <a:latin typeface="Calibri"/>
                </a:endParaRPr>
              </a:p>
            </p:txBody>
          </p:sp>
          <p:sp>
            <p:nvSpPr>
              <p:cNvPr id="40" name="Oval 39">
                <a:extLst>
                  <a:ext uri="{FF2B5EF4-FFF2-40B4-BE49-F238E27FC236}">
                    <a16:creationId xmlns:a16="http://schemas.microsoft.com/office/drawing/2014/main" id="{A56CE483-EF0A-0E04-823F-7C9A6F31EEA9}"/>
                  </a:ext>
                </a:extLst>
              </p:cNvPr>
              <p:cNvSpPr/>
              <p:nvPr/>
            </p:nvSpPr>
            <p:spPr>
              <a:xfrm>
                <a:off x="8262928" y="2389498"/>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7</a:t>
                </a:r>
                <a:endParaRPr kumimoji="0" sz="1400" b="1" i="0" u="none" strike="noStrike" kern="1200" cap="none" spc="0" normalizeH="0" baseline="0" noProof="0">
                  <a:ln>
                    <a:noFill/>
                  </a:ln>
                  <a:solidFill>
                    <a:srgbClr val="C2A3FF"/>
                  </a:solidFill>
                  <a:effectLst/>
                  <a:uLnTx/>
                  <a:uFillTx/>
                  <a:latin typeface="Calibri"/>
                </a:endParaRPr>
              </a:p>
            </p:txBody>
          </p:sp>
          <p:sp>
            <p:nvSpPr>
              <p:cNvPr id="53" name="Oval 52">
                <a:extLst>
                  <a:ext uri="{FF2B5EF4-FFF2-40B4-BE49-F238E27FC236}">
                    <a16:creationId xmlns:a16="http://schemas.microsoft.com/office/drawing/2014/main" id="{D105F24E-9004-848B-81B6-CC96BAAA08D4}"/>
                  </a:ext>
                </a:extLst>
              </p:cNvPr>
              <p:cNvSpPr/>
              <p:nvPr/>
            </p:nvSpPr>
            <p:spPr>
              <a:xfrm>
                <a:off x="8666586" y="2385114"/>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8</a:t>
                </a:r>
                <a:endParaRPr kumimoji="0" sz="1400" b="1" i="0" u="none" strike="noStrike" kern="1200" cap="none" spc="0" normalizeH="0" baseline="0" noProof="0">
                  <a:ln>
                    <a:noFill/>
                  </a:ln>
                  <a:solidFill>
                    <a:srgbClr val="C2A3FF"/>
                  </a:solidFill>
                  <a:effectLst/>
                  <a:uLnTx/>
                  <a:uFillTx/>
                  <a:latin typeface="Calibri"/>
                </a:endParaRPr>
              </a:p>
            </p:txBody>
          </p:sp>
        </p:grpSp>
        <p:grpSp>
          <p:nvGrpSpPr>
            <p:cNvPr id="108" name="Group 107">
              <a:extLst>
                <a:ext uri="{FF2B5EF4-FFF2-40B4-BE49-F238E27FC236}">
                  <a16:creationId xmlns:a16="http://schemas.microsoft.com/office/drawing/2014/main" id="{7076C6CF-7FBA-E46E-CA58-8D9FAF6F4E84}"/>
                </a:ext>
              </a:extLst>
            </p:cNvPr>
            <p:cNvGrpSpPr/>
            <p:nvPr/>
          </p:nvGrpSpPr>
          <p:grpSpPr>
            <a:xfrm>
              <a:off x="2794046" y="1808078"/>
              <a:ext cx="1926792" cy="604812"/>
              <a:chOff x="2794046" y="1808078"/>
              <a:chExt cx="1926792" cy="604812"/>
            </a:xfrm>
          </p:grpSpPr>
          <p:sp>
            <p:nvSpPr>
              <p:cNvPr id="68" name="Rectangle 67">
                <a:extLst>
                  <a:ext uri="{FF2B5EF4-FFF2-40B4-BE49-F238E27FC236}">
                    <a16:creationId xmlns:a16="http://schemas.microsoft.com/office/drawing/2014/main" id="{43A3F941-68D9-F428-09A7-77F9CFF923C9}"/>
                  </a:ext>
                </a:extLst>
              </p:cNvPr>
              <p:cNvSpPr/>
              <p:nvPr/>
            </p:nvSpPr>
            <p:spPr>
              <a:xfrm>
                <a:off x="2794046" y="1808078"/>
                <a:ext cx="1926792" cy="604812"/>
              </a:xfrm>
              <a:prstGeom prst="rect">
                <a:avLst/>
              </a:prstGeom>
              <a:solidFill>
                <a:srgbClr val="191525"/>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73" name="TextBox 72">
                <a:extLst>
                  <a:ext uri="{FF2B5EF4-FFF2-40B4-BE49-F238E27FC236}">
                    <a16:creationId xmlns:a16="http://schemas.microsoft.com/office/drawing/2014/main" id="{DD1B4D50-CFA5-2993-60E3-DC3470B3F714}"/>
                  </a:ext>
                </a:extLst>
              </p:cNvPr>
              <p:cNvSpPr txBox="1"/>
              <p:nvPr/>
            </p:nvSpPr>
            <p:spPr>
              <a:xfrm>
                <a:off x="2794046" y="1928084"/>
                <a:ext cx="1926792" cy="364798"/>
              </a:xfrm>
              <a:prstGeom prst="rect">
                <a:avLst/>
              </a:prstGeom>
              <a:noFill/>
            </p:spPr>
            <p:txBody>
              <a:bodyPr wrap="square" lIns="182880" tIns="0" rIns="18288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Craft Prompt</a:t>
                </a:r>
              </a:p>
            </p:txBody>
          </p:sp>
        </p:grpSp>
        <p:grpSp>
          <p:nvGrpSpPr>
            <p:cNvPr id="107" name="Group 106">
              <a:extLst>
                <a:ext uri="{FF2B5EF4-FFF2-40B4-BE49-F238E27FC236}">
                  <a16:creationId xmlns:a16="http://schemas.microsoft.com/office/drawing/2014/main" id="{230844F1-F2A2-EB46-AF7F-477F81CDD21A}"/>
                </a:ext>
              </a:extLst>
            </p:cNvPr>
            <p:cNvGrpSpPr/>
            <p:nvPr/>
          </p:nvGrpSpPr>
          <p:grpSpPr>
            <a:xfrm>
              <a:off x="5137196" y="1808078"/>
              <a:ext cx="1926792" cy="604812"/>
              <a:chOff x="5137196" y="1808078"/>
              <a:chExt cx="1926792" cy="604812"/>
            </a:xfrm>
          </p:grpSpPr>
          <p:sp>
            <p:nvSpPr>
              <p:cNvPr id="75" name="Rectangle 74">
                <a:extLst>
                  <a:ext uri="{FF2B5EF4-FFF2-40B4-BE49-F238E27FC236}">
                    <a16:creationId xmlns:a16="http://schemas.microsoft.com/office/drawing/2014/main" id="{79C78C60-B1C1-3808-6956-9631AE36D018}"/>
                  </a:ext>
                </a:extLst>
              </p:cNvPr>
              <p:cNvSpPr/>
              <p:nvPr/>
            </p:nvSpPr>
            <p:spPr>
              <a:xfrm>
                <a:off x="5137196" y="1808078"/>
                <a:ext cx="1926792" cy="604812"/>
              </a:xfrm>
              <a:prstGeom prst="rect">
                <a:avLst/>
              </a:prstGeom>
              <a:solidFill>
                <a:srgbClr val="191525"/>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76" name="TextBox 75">
                <a:extLst>
                  <a:ext uri="{FF2B5EF4-FFF2-40B4-BE49-F238E27FC236}">
                    <a16:creationId xmlns:a16="http://schemas.microsoft.com/office/drawing/2014/main" id="{84891347-377C-35F0-4CE9-EE5E1965FF4E}"/>
                  </a:ext>
                </a:extLst>
              </p:cNvPr>
              <p:cNvSpPr txBox="1"/>
              <p:nvPr/>
            </p:nvSpPr>
            <p:spPr>
              <a:xfrm>
                <a:off x="5137196" y="1928084"/>
                <a:ext cx="1926792" cy="215444"/>
              </a:xfrm>
              <a:prstGeom prst="rect">
                <a:avLst/>
              </a:prstGeom>
              <a:noFill/>
            </p:spPr>
            <p:txBody>
              <a:bodyPr wrap="square" lIns="182880" tIns="0" rIns="18288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Input Guardrails</a:t>
                </a:r>
              </a:p>
            </p:txBody>
          </p:sp>
          <p:sp>
            <p:nvSpPr>
              <p:cNvPr id="81" name="TextBox 80">
                <a:extLst>
                  <a:ext uri="{FF2B5EF4-FFF2-40B4-BE49-F238E27FC236}">
                    <a16:creationId xmlns:a16="http://schemas.microsoft.com/office/drawing/2014/main" id="{26BF90E3-9A01-0F97-A22A-95F053BE1E72}"/>
                  </a:ext>
                </a:extLst>
              </p:cNvPr>
              <p:cNvSpPr txBox="1"/>
              <p:nvPr/>
            </p:nvSpPr>
            <p:spPr>
              <a:xfrm>
                <a:off x="5140504" y="2166670"/>
                <a:ext cx="1923484" cy="215444"/>
              </a:xfrm>
              <a:prstGeom prst="rect">
                <a:avLst/>
              </a:prstGeom>
              <a:noFill/>
            </p:spPr>
            <p:txBody>
              <a:bodyPr wrap="square" lIns="182880" tIns="0" r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Graphik Light" panose="020B0403030202060203" pitchFamily="34" charset="77"/>
                  </a:rPr>
                  <a:t>(PII detection, topic denial etc.)</a:t>
                </a:r>
              </a:p>
            </p:txBody>
          </p:sp>
        </p:grpSp>
        <p:grpSp>
          <p:nvGrpSpPr>
            <p:cNvPr id="106" name="Group 105">
              <a:extLst>
                <a:ext uri="{FF2B5EF4-FFF2-40B4-BE49-F238E27FC236}">
                  <a16:creationId xmlns:a16="http://schemas.microsoft.com/office/drawing/2014/main" id="{0EC9995D-58DB-6519-C490-9C34BC8FB513}"/>
                </a:ext>
              </a:extLst>
            </p:cNvPr>
            <p:cNvGrpSpPr/>
            <p:nvPr/>
          </p:nvGrpSpPr>
          <p:grpSpPr>
            <a:xfrm>
              <a:off x="7467646" y="1808078"/>
              <a:ext cx="1926792" cy="604812"/>
              <a:chOff x="7467646" y="1808078"/>
              <a:chExt cx="1926792" cy="604812"/>
            </a:xfrm>
          </p:grpSpPr>
          <p:sp>
            <p:nvSpPr>
              <p:cNvPr id="97" name="Rectangle 96">
                <a:extLst>
                  <a:ext uri="{FF2B5EF4-FFF2-40B4-BE49-F238E27FC236}">
                    <a16:creationId xmlns:a16="http://schemas.microsoft.com/office/drawing/2014/main" id="{CF7E5F12-8FAF-67C6-A8CA-F1D621950CEC}"/>
                  </a:ext>
                </a:extLst>
              </p:cNvPr>
              <p:cNvSpPr/>
              <p:nvPr/>
            </p:nvSpPr>
            <p:spPr>
              <a:xfrm>
                <a:off x="7467646" y="1808078"/>
                <a:ext cx="1926792" cy="604812"/>
              </a:xfrm>
              <a:prstGeom prst="rect">
                <a:avLst/>
              </a:prstGeom>
              <a:solidFill>
                <a:srgbClr val="191525"/>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98" name="TextBox 97">
                <a:extLst>
                  <a:ext uri="{FF2B5EF4-FFF2-40B4-BE49-F238E27FC236}">
                    <a16:creationId xmlns:a16="http://schemas.microsoft.com/office/drawing/2014/main" id="{02C10DAB-3DAF-33A3-04CA-E0FA75F0A8B1}"/>
                  </a:ext>
                </a:extLst>
              </p:cNvPr>
              <p:cNvSpPr txBox="1"/>
              <p:nvPr/>
            </p:nvSpPr>
            <p:spPr>
              <a:xfrm>
                <a:off x="7467646" y="1928083"/>
                <a:ext cx="1926792" cy="364799"/>
              </a:xfrm>
              <a:prstGeom prst="rect">
                <a:avLst/>
              </a:prstGeom>
              <a:noFill/>
            </p:spPr>
            <p:txBody>
              <a:bodyPr wrap="square" lIns="182880" tIns="0" rIns="18288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Call LLM</a:t>
                </a:r>
              </a:p>
            </p:txBody>
          </p:sp>
        </p:grpSp>
        <p:grpSp>
          <p:nvGrpSpPr>
            <p:cNvPr id="105" name="Group 104">
              <a:extLst>
                <a:ext uri="{FF2B5EF4-FFF2-40B4-BE49-F238E27FC236}">
                  <a16:creationId xmlns:a16="http://schemas.microsoft.com/office/drawing/2014/main" id="{A5BE1A19-11A2-B61C-0D65-04F9BDE61C3F}"/>
                </a:ext>
              </a:extLst>
            </p:cNvPr>
            <p:cNvGrpSpPr/>
            <p:nvPr/>
          </p:nvGrpSpPr>
          <p:grpSpPr>
            <a:xfrm>
              <a:off x="9804446" y="1808078"/>
              <a:ext cx="1927002" cy="604813"/>
              <a:chOff x="9804446" y="1808078"/>
              <a:chExt cx="1927002" cy="604813"/>
            </a:xfrm>
          </p:grpSpPr>
          <p:sp>
            <p:nvSpPr>
              <p:cNvPr id="100" name="Rectangle 99">
                <a:extLst>
                  <a:ext uri="{FF2B5EF4-FFF2-40B4-BE49-F238E27FC236}">
                    <a16:creationId xmlns:a16="http://schemas.microsoft.com/office/drawing/2014/main" id="{BBBB6DDF-3AA5-79A2-2B6B-ACC066E67B51}"/>
                  </a:ext>
                </a:extLst>
              </p:cNvPr>
              <p:cNvSpPr/>
              <p:nvPr/>
            </p:nvSpPr>
            <p:spPr>
              <a:xfrm>
                <a:off x="9804446" y="1808078"/>
                <a:ext cx="1926792" cy="604812"/>
              </a:xfrm>
              <a:prstGeom prst="rect">
                <a:avLst/>
              </a:prstGeom>
              <a:solidFill>
                <a:srgbClr val="191525"/>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101" name="TextBox 100">
                <a:extLst>
                  <a:ext uri="{FF2B5EF4-FFF2-40B4-BE49-F238E27FC236}">
                    <a16:creationId xmlns:a16="http://schemas.microsoft.com/office/drawing/2014/main" id="{836A6349-4553-AA8D-84A4-FC6C16ADC65A}"/>
                  </a:ext>
                </a:extLst>
              </p:cNvPr>
              <p:cNvSpPr txBox="1"/>
              <p:nvPr/>
            </p:nvSpPr>
            <p:spPr>
              <a:xfrm>
                <a:off x="9804446" y="1928084"/>
                <a:ext cx="1926792" cy="215444"/>
              </a:xfrm>
              <a:prstGeom prst="rect">
                <a:avLst/>
              </a:prstGeom>
              <a:noFill/>
            </p:spPr>
            <p:txBody>
              <a:bodyPr wrap="square" lIns="182880" tIns="0" rIns="18288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Output</a:t>
                </a:r>
                <a:endParaRPr kumimoji="0" sz="1400" b="0" i="0" u="none" strike="noStrike" kern="1200" cap="none" spc="0" normalizeH="0" baseline="0" noProof="0">
                  <a:ln>
                    <a:noFill/>
                  </a:ln>
                  <a:solidFill>
                    <a:srgbClr val="FFFFFF"/>
                  </a:solidFill>
                  <a:effectLst/>
                  <a:uLnTx/>
                  <a:uFillTx/>
                  <a:latin typeface="Graphik Medium" panose="020B0503030202060203" pitchFamily="34" charset="77"/>
                </a:endParaRPr>
              </a:p>
            </p:txBody>
          </p:sp>
          <p:sp>
            <p:nvSpPr>
              <p:cNvPr id="102" name="TextBox 101">
                <a:extLst>
                  <a:ext uri="{FF2B5EF4-FFF2-40B4-BE49-F238E27FC236}">
                    <a16:creationId xmlns:a16="http://schemas.microsoft.com/office/drawing/2014/main" id="{775A00F3-21FD-F446-C23E-D377961668F2}"/>
                  </a:ext>
                </a:extLst>
              </p:cNvPr>
              <p:cNvSpPr txBox="1"/>
              <p:nvPr/>
            </p:nvSpPr>
            <p:spPr>
              <a:xfrm>
                <a:off x="9807543" y="2166670"/>
                <a:ext cx="1923905" cy="246221"/>
              </a:xfrm>
              <a:prstGeom prst="rect">
                <a:avLst/>
              </a:prstGeom>
              <a:noFill/>
            </p:spPr>
            <p:txBody>
              <a:bodyPr wrap="square" lIns="182880" tIns="0" r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raphik Light" panose="020B0403030202060203" pitchFamily="34" charset="77"/>
                  </a:rPr>
                  <a:t>(LLM response)</a:t>
                </a:r>
              </a:p>
            </p:txBody>
          </p:sp>
        </p:grpSp>
        <p:cxnSp>
          <p:nvCxnSpPr>
            <p:cNvPr id="127" name="Straight Arrow Connector 126">
              <a:extLst>
                <a:ext uri="{FF2B5EF4-FFF2-40B4-BE49-F238E27FC236}">
                  <a16:creationId xmlns:a16="http://schemas.microsoft.com/office/drawing/2014/main" id="{D2E5AF00-9322-E8AE-E400-2A293EFB38F2}"/>
                </a:ext>
              </a:extLst>
            </p:cNvPr>
            <p:cNvCxnSpPr>
              <a:cxnSpLocks/>
              <a:stCxn id="68" idx="1"/>
              <a:endCxn id="3" idx="3"/>
            </p:cNvCxnSpPr>
            <p:nvPr/>
          </p:nvCxnSpPr>
          <p:spPr>
            <a:xfrm flipH="1">
              <a:off x="2383931" y="2110484"/>
              <a:ext cx="410115" cy="0"/>
            </a:xfrm>
            <a:prstGeom prst="straightConnector1">
              <a:avLst/>
            </a:prstGeom>
            <a:solidFill>
              <a:srgbClr val="191525"/>
            </a:solidFill>
            <a:ln>
              <a:solidFill>
                <a:schemeClr val="accent3"/>
              </a:solidFill>
              <a:headEnd type="triangle"/>
            </a:ln>
            <a:effectLst/>
          </p:spPr>
          <p:style>
            <a:lnRef idx="1">
              <a:schemeClr val="accent1"/>
            </a:lnRef>
            <a:fillRef idx="3">
              <a:schemeClr val="accent1"/>
            </a:fillRef>
            <a:effectRef idx="2">
              <a:schemeClr val="accent1"/>
            </a:effectRef>
            <a:fontRef idx="minor">
              <a:schemeClr val="lt1"/>
            </a:fontRef>
          </p:style>
        </p:cxnSp>
        <p:cxnSp>
          <p:nvCxnSpPr>
            <p:cNvPr id="130" name="Straight Arrow Connector 129">
              <a:extLst>
                <a:ext uri="{FF2B5EF4-FFF2-40B4-BE49-F238E27FC236}">
                  <a16:creationId xmlns:a16="http://schemas.microsoft.com/office/drawing/2014/main" id="{8EFF9AB5-87F0-F5F6-36A9-869278496EFA}"/>
                </a:ext>
              </a:extLst>
            </p:cNvPr>
            <p:cNvCxnSpPr>
              <a:cxnSpLocks/>
              <a:stCxn id="75" idx="1"/>
              <a:endCxn id="68" idx="3"/>
            </p:cNvCxnSpPr>
            <p:nvPr/>
          </p:nvCxnSpPr>
          <p:spPr>
            <a:xfrm flipH="1">
              <a:off x="4720838" y="2110484"/>
              <a:ext cx="416358" cy="0"/>
            </a:xfrm>
            <a:prstGeom prst="straightConnector1">
              <a:avLst/>
            </a:prstGeom>
            <a:solidFill>
              <a:srgbClr val="191525"/>
            </a:solidFill>
            <a:ln>
              <a:solidFill>
                <a:schemeClr val="accent3"/>
              </a:solidFill>
              <a:headEnd type="triangle"/>
            </a:ln>
            <a:effectLst/>
          </p:spPr>
          <p:style>
            <a:lnRef idx="1">
              <a:schemeClr val="accent1"/>
            </a:lnRef>
            <a:fillRef idx="3">
              <a:schemeClr val="accent1"/>
            </a:fillRef>
            <a:effectRef idx="2">
              <a:schemeClr val="accent1"/>
            </a:effectRef>
            <a:fontRef idx="minor">
              <a:schemeClr val="lt1"/>
            </a:fontRef>
          </p:style>
        </p:cxnSp>
        <p:cxnSp>
          <p:nvCxnSpPr>
            <p:cNvPr id="133" name="Straight Arrow Connector 132">
              <a:extLst>
                <a:ext uri="{FF2B5EF4-FFF2-40B4-BE49-F238E27FC236}">
                  <a16:creationId xmlns:a16="http://schemas.microsoft.com/office/drawing/2014/main" id="{113D2806-6813-59DE-FA42-3687EF0D9054}"/>
                </a:ext>
              </a:extLst>
            </p:cNvPr>
            <p:cNvCxnSpPr>
              <a:cxnSpLocks/>
              <a:stCxn id="97" idx="1"/>
              <a:endCxn id="75" idx="3"/>
            </p:cNvCxnSpPr>
            <p:nvPr/>
          </p:nvCxnSpPr>
          <p:spPr>
            <a:xfrm flipH="1">
              <a:off x="7063988" y="2110484"/>
              <a:ext cx="403658" cy="0"/>
            </a:xfrm>
            <a:prstGeom prst="straightConnector1">
              <a:avLst/>
            </a:prstGeom>
            <a:solidFill>
              <a:srgbClr val="191525"/>
            </a:solidFill>
            <a:ln>
              <a:solidFill>
                <a:schemeClr val="accent3"/>
              </a:solidFill>
              <a:headEnd type="triangle"/>
            </a:ln>
            <a:effectLst/>
          </p:spPr>
          <p:style>
            <a:lnRef idx="1">
              <a:schemeClr val="accent1"/>
            </a:lnRef>
            <a:fillRef idx="3">
              <a:schemeClr val="accent1"/>
            </a:fillRef>
            <a:effectRef idx="2">
              <a:schemeClr val="accent1"/>
            </a:effectRef>
            <a:fontRef idx="minor">
              <a:schemeClr val="lt1"/>
            </a:fontRef>
          </p:style>
        </p:cxnSp>
        <p:grpSp>
          <p:nvGrpSpPr>
            <p:cNvPr id="148" name="Group 147">
              <a:extLst>
                <a:ext uri="{FF2B5EF4-FFF2-40B4-BE49-F238E27FC236}">
                  <a16:creationId xmlns:a16="http://schemas.microsoft.com/office/drawing/2014/main" id="{05A526FA-F221-B90C-E0FF-194E467B1A2D}"/>
                </a:ext>
              </a:extLst>
            </p:cNvPr>
            <p:cNvGrpSpPr/>
            <p:nvPr/>
          </p:nvGrpSpPr>
          <p:grpSpPr>
            <a:xfrm>
              <a:off x="2788920" y="2412890"/>
              <a:ext cx="6612078" cy="1063392"/>
              <a:chOff x="2788920" y="2412890"/>
              <a:chExt cx="6612078" cy="1063392"/>
            </a:xfrm>
          </p:grpSpPr>
          <p:grpSp>
            <p:nvGrpSpPr>
              <p:cNvPr id="114" name="Group 113">
                <a:extLst>
                  <a:ext uri="{FF2B5EF4-FFF2-40B4-BE49-F238E27FC236}">
                    <a16:creationId xmlns:a16="http://schemas.microsoft.com/office/drawing/2014/main" id="{58148894-D5C5-F5B7-D5A3-62D1B2F0892F}"/>
                  </a:ext>
                </a:extLst>
              </p:cNvPr>
              <p:cNvGrpSpPr/>
              <p:nvPr/>
            </p:nvGrpSpPr>
            <p:grpSpPr>
              <a:xfrm>
                <a:off x="2788920" y="2871470"/>
                <a:ext cx="1931918" cy="604812"/>
                <a:chOff x="2788920" y="2871470"/>
                <a:chExt cx="1931918" cy="604812"/>
              </a:xfrm>
            </p:grpSpPr>
            <p:sp>
              <p:nvSpPr>
                <p:cNvPr id="110" name="Can 109">
                  <a:extLst>
                    <a:ext uri="{FF2B5EF4-FFF2-40B4-BE49-F238E27FC236}">
                      <a16:creationId xmlns:a16="http://schemas.microsoft.com/office/drawing/2014/main" id="{229DDEF1-75A8-CD48-A922-0CC83704C855}"/>
                    </a:ext>
                  </a:extLst>
                </p:cNvPr>
                <p:cNvSpPr/>
                <p:nvPr/>
              </p:nvSpPr>
              <p:spPr>
                <a:xfrm>
                  <a:off x="2788920" y="2871470"/>
                  <a:ext cx="1931918" cy="604812"/>
                </a:xfrm>
                <a:prstGeom prst="can">
                  <a:avLst/>
                </a:prstGeom>
                <a:solidFill>
                  <a:srgbClr val="191525"/>
                </a:solidFill>
                <a:ln>
                  <a:solidFill>
                    <a:srgbClr val="5A8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113" name="TextBox 112">
                  <a:extLst>
                    <a:ext uri="{FF2B5EF4-FFF2-40B4-BE49-F238E27FC236}">
                      <a16:creationId xmlns:a16="http://schemas.microsoft.com/office/drawing/2014/main" id="{79249ED3-B3CF-500C-6743-503882FB0617}"/>
                    </a:ext>
                  </a:extLst>
                </p:cNvPr>
                <p:cNvSpPr txBox="1"/>
                <p:nvPr/>
              </p:nvSpPr>
              <p:spPr>
                <a:xfrm>
                  <a:off x="2794046" y="3110570"/>
                  <a:ext cx="1926792" cy="215444"/>
                </a:xfrm>
                <a:prstGeom prst="rect">
                  <a:avLst/>
                </a:prstGeom>
                <a:noFill/>
              </p:spPr>
              <p:txBody>
                <a:bodyPr wrap="square" lIns="182880" tIns="0" rIns="18288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Prompt Registry</a:t>
                  </a:r>
                </a:p>
              </p:txBody>
            </p:sp>
          </p:grpSp>
          <p:cxnSp>
            <p:nvCxnSpPr>
              <p:cNvPr id="124" name="Straight Arrow Connector 123">
                <a:extLst>
                  <a:ext uri="{FF2B5EF4-FFF2-40B4-BE49-F238E27FC236}">
                    <a16:creationId xmlns:a16="http://schemas.microsoft.com/office/drawing/2014/main" id="{83F63126-AC7D-C079-07AB-577B38046A65}"/>
                  </a:ext>
                </a:extLst>
              </p:cNvPr>
              <p:cNvCxnSpPr>
                <a:cxnSpLocks/>
                <a:stCxn id="68" idx="2"/>
                <a:endCxn id="110" idx="1"/>
              </p:cNvCxnSpPr>
              <p:nvPr/>
            </p:nvCxnSpPr>
            <p:spPr>
              <a:xfrm flipH="1">
                <a:off x="3754879" y="2412890"/>
                <a:ext cx="2563" cy="458580"/>
              </a:xfrm>
              <a:prstGeom prst="straightConnector1">
                <a:avLst/>
              </a:prstGeom>
              <a:solidFill>
                <a:srgbClr val="191525"/>
              </a:solidFill>
              <a:ln>
                <a:solidFill>
                  <a:srgbClr val="5A8CFF"/>
                </a:solidFill>
                <a:headEnd type="triangle"/>
              </a:ln>
              <a:effectLst/>
            </p:spPr>
            <p:style>
              <a:lnRef idx="1">
                <a:schemeClr val="accent1"/>
              </a:lnRef>
              <a:fillRef idx="3">
                <a:schemeClr val="accent1"/>
              </a:fillRef>
              <a:effectRef idx="2">
                <a:schemeClr val="accent1"/>
              </a:effectRef>
              <a:fontRef idx="minor">
                <a:schemeClr val="lt1"/>
              </a:fontRef>
            </p:style>
          </p:cxnSp>
          <p:grpSp>
            <p:nvGrpSpPr>
              <p:cNvPr id="147" name="Group 146">
                <a:extLst>
                  <a:ext uri="{FF2B5EF4-FFF2-40B4-BE49-F238E27FC236}">
                    <a16:creationId xmlns:a16="http://schemas.microsoft.com/office/drawing/2014/main" id="{51C9274A-20E2-AFC9-89F6-63E42B149659}"/>
                  </a:ext>
                </a:extLst>
              </p:cNvPr>
              <p:cNvGrpSpPr/>
              <p:nvPr/>
            </p:nvGrpSpPr>
            <p:grpSpPr>
              <a:xfrm>
                <a:off x="7473996" y="2412890"/>
                <a:ext cx="1927002" cy="971551"/>
                <a:chOff x="7473996" y="2412890"/>
                <a:chExt cx="1927002" cy="971551"/>
              </a:xfrm>
            </p:grpSpPr>
            <p:grpSp>
              <p:nvGrpSpPr>
                <p:cNvPr id="119" name="Group 118">
                  <a:extLst>
                    <a:ext uri="{FF2B5EF4-FFF2-40B4-BE49-F238E27FC236}">
                      <a16:creationId xmlns:a16="http://schemas.microsoft.com/office/drawing/2014/main" id="{4AE5D1FD-FF35-F0E6-1756-DFC2D7B6E886}"/>
                    </a:ext>
                  </a:extLst>
                </p:cNvPr>
                <p:cNvGrpSpPr/>
                <p:nvPr/>
              </p:nvGrpSpPr>
              <p:grpSpPr>
                <a:xfrm>
                  <a:off x="7473996" y="2779628"/>
                  <a:ext cx="1927002" cy="604813"/>
                  <a:chOff x="9804446" y="1808078"/>
                  <a:chExt cx="1927002" cy="604813"/>
                </a:xfrm>
              </p:grpSpPr>
              <p:sp>
                <p:nvSpPr>
                  <p:cNvPr id="120" name="Rectangle 119">
                    <a:extLst>
                      <a:ext uri="{FF2B5EF4-FFF2-40B4-BE49-F238E27FC236}">
                        <a16:creationId xmlns:a16="http://schemas.microsoft.com/office/drawing/2014/main" id="{A66EEF20-FAB3-8647-09E4-E8214433EB4B}"/>
                      </a:ext>
                    </a:extLst>
                  </p:cNvPr>
                  <p:cNvSpPr/>
                  <p:nvPr/>
                </p:nvSpPr>
                <p:spPr>
                  <a:xfrm>
                    <a:off x="9804446" y="1808078"/>
                    <a:ext cx="1926792" cy="604812"/>
                  </a:xfrm>
                  <a:prstGeom prst="rect">
                    <a:avLst/>
                  </a:prstGeom>
                  <a:solidFill>
                    <a:srgbClr val="191525"/>
                  </a:solidFill>
                  <a:ln>
                    <a:solidFill>
                      <a:srgbClr val="5A8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Graphik"/>
                    </a:endParaRPr>
                  </a:p>
                </p:txBody>
              </p:sp>
              <p:sp>
                <p:nvSpPr>
                  <p:cNvPr id="121" name="TextBox 120">
                    <a:extLst>
                      <a:ext uri="{FF2B5EF4-FFF2-40B4-BE49-F238E27FC236}">
                        <a16:creationId xmlns:a16="http://schemas.microsoft.com/office/drawing/2014/main" id="{5C42BF60-F89F-13C9-F7A9-D31D2D6923D9}"/>
                      </a:ext>
                    </a:extLst>
                  </p:cNvPr>
                  <p:cNvSpPr txBox="1"/>
                  <p:nvPr/>
                </p:nvSpPr>
                <p:spPr>
                  <a:xfrm>
                    <a:off x="9804446" y="1928084"/>
                    <a:ext cx="1926792" cy="215444"/>
                  </a:xfrm>
                  <a:prstGeom prst="rect">
                    <a:avLst/>
                  </a:prstGeom>
                  <a:noFill/>
                </p:spPr>
                <p:txBody>
                  <a:bodyPr wrap="square" lIns="182880" tIns="0" rIns="18288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Fetch Context</a:t>
                    </a:r>
                  </a:p>
                </p:txBody>
              </p:sp>
              <p:sp>
                <p:nvSpPr>
                  <p:cNvPr id="122" name="TextBox 121">
                    <a:extLst>
                      <a:ext uri="{FF2B5EF4-FFF2-40B4-BE49-F238E27FC236}">
                        <a16:creationId xmlns:a16="http://schemas.microsoft.com/office/drawing/2014/main" id="{15CFE1FD-3433-524B-E874-CBC349270F22}"/>
                      </a:ext>
                    </a:extLst>
                  </p:cNvPr>
                  <p:cNvSpPr txBox="1"/>
                  <p:nvPr/>
                </p:nvSpPr>
                <p:spPr>
                  <a:xfrm>
                    <a:off x="9807543" y="2166670"/>
                    <a:ext cx="1923905" cy="246221"/>
                  </a:xfrm>
                  <a:prstGeom prst="rect">
                    <a:avLst/>
                  </a:prstGeom>
                  <a:noFill/>
                </p:spPr>
                <p:txBody>
                  <a:bodyPr wrap="square" lIns="182880" tIns="0" r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raphik Light" panose="020B0403030202060203" pitchFamily="34" charset="77"/>
                      </a:rPr>
                      <a:t>(via AI gateway)</a:t>
                    </a:r>
                  </a:p>
                </p:txBody>
              </p:sp>
            </p:grpSp>
            <p:cxnSp>
              <p:nvCxnSpPr>
                <p:cNvPr id="136" name="Straight Arrow Connector 135">
                  <a:extLst>
                    <a:ext uri="{FF2B5EF4-FFF2-40B4-BE49-F238E27FC236}">
                      <a16:creationId xmlns:a16="http://schemas.microsoft.com/office/drawing/2014/main" id="{B018304F-6355-A5CC-98AA-E935031726A0}"/>
                    </a:ext>
                  </a:extLst>
                </p:cNvPr>
                <p:cNvCxnSpPr>
                  <a:cxnSpLocks/>
                </p:cNvCxnSpPr>
                <p:nvPr/>
              </p:nvCxnSpPr>
              <p:spPr>
                <a:xfrm>
                  <a:off x="8434217" y="2412890"/>
                  <a:ext cx="6350" cy="366738"/>
                </a:xfrm>
                <a:prstGeom prst="straightConnector1">
                  <a:avLst/>
                </a:prstGeom>
                <a:solidFill>
                  <a:srgbClr val="191525"/>
                </a:solidFill>
                <a:ln>
                  <a:solidFill>
                    <a:srgbClr val="5A8CFF"/>
                  </a:solidFill>
                  <a:headEnd type="triangle"/>
                </a:ln>
                <a:effectLst/>
              </p:spPr>
              <p:style>
                <a:lnRef idx="1">
                  <a:schemeClr val="accent1"/>
                </a:lnRef>
                <a:fillRef idx="3">
                  <a:schemeClr val="accent1"/>
                </a:fillRef>
                <a:effectRef idx="2">
                  <a:schemeClr val="accent1"/>
                </a:effectRef>
                <a:fontRef idx="minor">
                  <a:schemeClr val="lt1"/>
                </a:fontRef>
              </p:style>
            </p:cxnSp>
          </p:grpSp>
        </p:grpSp>
        <p:cxnSp>
          <p:nvCxnSpPr>
            <p:cNvPr id="139" name="Straight Arrow Connector 138">
              <a:extLst>
                <a:ext uri="{FF2B5EF4-FFF2-40B4-BE49-F238E27FC236}">
                  <a16:creationId xmlns:a16="http://schemas.microsoft.com/office/drawing/2014/main" id="{B186B66E-7EF8-8070-B159-CFD26F68A2A4}"/>
                </a:ext>
              </a:extLst>
            </p:cNvPr>
            <p:cNvCxnSpPr>
              <a:cxnSpLocks/>
              <a:stCxn id="100" idx="1"/>
              <a:endCxn id="97" idx="3"/>
            </p:cNvCxnSpPr>
            <p:nvPr/>
          </p:nvCxnSpPr>
          <p:spPr>
            <a:xfrm flipH="1">
              <a:off x="9394438" y="2110484"/>
              <a:ext cx="410008" cy="0"/>
            </a:xfrm>
            <a:prstGeom prst="straightConnector1">
              <a:avLst/>
            </a:prstGeom>
            <a:solidFill>
              <a:srgbClr val="191525"/>
            </a:solidFill>
            <a:ln>
              <a:solidFill>
                <a:schemeClr val="accent3"/>
              </a:solidFill>
              <a:headEnd type="triangle"/>
            </a:ln>
            <a:effectLst/>
          </p:spPr>
          <p:style>
            <a:lnRef idx="1">
              <a:schemeClr val="accent1"/>
            </a:lnRef>
            <a:fillRef idx="3">
              <a:schemeClr val="accent1"/>
            </a:fillRef>
            <a:effectRef idx="2">
              <a:schemeClr val="accent1"/>
            </a:effectRef>
            <a:fontRef idx="minor">
              <a:schemeClr val="lt1"/>
            </a:fontRef>
          </p:style>
        </p:cxnSp>
      </p:grpSp>
      <p:sp>
        <p:nvSpPr>
          <p:cNvPr id="12" name="Text Placeholder 1">
            <a:extLst>
              <a:ext uri="{FF2B5EF4-FFF2-40B4-BE49-F238E27FC236}">
                <a16:creationId xmlns:a16="http://schemas.microsoft.com/office/drawing/2014/main" id="{6C91121C-8629-386F-3ED0-D0F97C9967CE}"/>
              </a:ext>
            </a:extLst>
          </p:cNvPr>
          <p:cNvSpPr>
            <a:spLocks noGrp="1"/>
          </p:cNvSpPr>
          <p:nvPr>
            <p:ph type="body" sz="quarter" idx="10"/>
          </p:nvPr>
        </p:nvSpPr>
        <p:spPr>
          <a:xfrm>
            <a:off x="457142" y="802642"/>
            <a:ext cx="10634928" cy="443198"/>
          </a:xfrm>
        </p:spPr>
        <p:txBody>
          <a:bodyPr/>
          <a:lstStyle/>
          <a:p>
            <a:r>
              <a:rPr lang="en-US" sz="3200"/>
              <a:t>Revisit AI application architecture and design</a:t>
            </a:r>
            <a:endParaRPr lang="en-US" sz="3200">
              <a:solidFill>
                <a:schemeClr val="accent3"/>
              </a:solidFill>
            </a:endParaRPr>
          </a:p>
        </p:txBody>
      </p:sp>
      <p:grpSp>
        <p:nvGrpSpPr>
          <p:cNvPr id="30" name="Group 29">
            <a:extLst>
              <a:ext uri="{FF2B5EF4-FFF2-40B4-BE49-F238E27FC236}">
                <a16:creationId xmlns:a16="http://schemas.microsoft.com/office/drawing/2014/main" id="{348B5A01-7147-8316-E432-AD95BD4C85C0}"/>
              </a:ext>
            </a:extLst>
          </p:cNvPr>
          <p:cNvGrpSpPr/>
          <p:nvPr/>
        </p:nvGrpSpPr>
        <p:grpSpPr>
          <a:xfrm>
            <a:off x="0" y="3939259"/>
            <a:ext cx="12303743" cy="2918740"/>
            <a:chOff x="0" y="4230512"/>
            <a:chExt cx="12303743" cy="2918740"/>
          </a:xfrm>
        </p:grpSpPr>
        <p:sp>
          <p:nvSpPr>
            <p:cNvPr id="149" name="Rectangle 148">
              <a:extLst>
                <a:ext uri="{FF2B5EF4-FFF2-40B4-BE49-F238E27FC236}">
                  <a16:creationId xmlns:a16="http://schemas.microsoft.com/office/drawing/2014/main" id="{90349FFD-4C22-B3FD-97E1-64DAEE3AAA27}"/>
                </a:ext>
              </a:extLst>
            </p:cNvPr>
            <p:cNvSpPr/>
            <p:nvPr/>
          </p:nvSpPr>
          <p:spPr>
            <a:xfrm flipH="1">
              <a:off x="0" y="4565685"/>
              <a:ext cx="12192000" cy="2583567"/>
            </a:xfrm>
            <a:prstGeom prst="rect">
              <a:avLst/>
            </a:prstGeom>
            <a:gradFill>
              <a:gsLst>
                <a:gs pos="0">
                  <a:srgbClr val="B277DF">
                    <a:alpha val="20000"/>
                  </a:srgbClr>
                </a:gs>
                <a:gs pos="100000">
                  <a:srgbClr val="6CB3FF">
                    <a:alpha val="2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50" name="Straight Connector 149">
              <a:extLst>
                <a:ext uri="{FF2B5EF4-FFF2-40B4-BE49-F238E27FC236}">
                  <a16:creationId xmlns:a16="http://schemas.microsoft.com/office/drawing/2014/main" id="{2CF5B651-7888-532F-DDE4-8C8C9D9CF331}"/>
                </a:ext>
              </a:extLst>
            </p:cNvPr>
            <p:cNvCxnSpPr>
              <a:cxnSpLocks/>
            </p:cNvCxnSpPr>
            <p:nvPr/>
          </p:nvCxnSpPr>
          <p:spPr>
            <a:xfrm>
              <a:off x="0" y="4559278"/>
              <a:ext cx="12192000" cy="0"/>
            </a:xfrm>
            <a:prstGeom prst="line">
              <a:avLst/>
            </a:prstGeom>
            <a:noFill/>
            <a:ln w="12700" cap="flat">
              <a:solidFill>
                <a:srgbClr val="FFFFFF"/>
              </a:solidFill>
              <a:prstDash val="solid"/>
              <a:miter lim="400000"/>
            </a:ln>
            <a:effectLst/>
            <a:sp3d/>
          </p:spPr>
        </p:cxnSp>
        <p:grpSp>
          <p:nvGrpSpPr>
            <p:cNvPr id="28" name="Group 27">
              <a:extLst>
                <a:ext uri="{FF2B5EF4-FFF2-40B4-BE49-F238E27FC236}">
                  <a16:creationId xmlns:a16="http://schemas.microsoft.com/office/drawing/2014/main" id="{0B4B444B-19C5-90F3-77E9-3733FB68FF41}"/>
                </a:ext>
              </a:extLst>
            </p:cNvPr>
            <p:cNvGrpSpPr/>
            <p:nvPr/>
          </p:nvGrpSpPr>
          <p:grpSpPr>
            <a:xfrm>
              <a:off x="457138" y="4669895"/>
              <a:ext cx="11846605" cy="1507457"/>
              <a:chOff x="457138" y="4862188"/>
              <a:chExt cx="11846605" cy="1507457"/>
            </a:xfrm>
          </p:grpSpPr>
          <p:grpSp>
            <p:nvGrpSpPr>
              <p:cNvPr id="22" name="Group 21">
                <a:extLst>
                  <a:ext uri="{FF2B5EF4-FFF2-40B4-BE49-F238E27FC236}">
                    <a16:creationId xmlns:a16="http://schemas.microsoft.com/office/drawing/2014/main" id="{F917F2E8-E9A0-3EC9-1D11-13F857B56101}"/>
                  </a:ext>
                </a:extLst>
              </p:cNvPr>
              <p:cNvGrpSpPr/>
              <p:nvPr/>
            </p:nvGrpSpPr>
            <p:grpSpPr>
              <a:xfrm>
                <a:off x="457138" y="4862188"/>
                <a:ext cx="3568312" cy="1507457"/>
                <a:chOff x="248503" y="4938260"/>
                <a:chExt cx="3568312" cy="1507457"/>
              </a:xfrm>
            </p:grpSpPr>
            <p:sp>
              <p:nvSpPr>
                <p:cNvPr id="152" name="TextBox 151">
                  <a:extLst>
                    <a:ext uri="{FF2B5EF4-FFF2-40B4-BE49-F238E27FC236}">
                      <a16:creationId xmlns:a16="http://schemas.microsoft.com/office/drawing/2014/main" id="{E1E7CAA9-55A7-60FD-F1B0-1F32DE686946}"/>
                    </a:ext>
                  </a:extLst>
                </p:cNvPr>
                <p:cNvSpPr txBox="1"/>
                <p:nvPr/>
              </p:nvSpPr>
              <p:spPr>
                <a:xfrm>
                  <a:off x="559399" y="4939820"/>
                  <a:ext cx="32574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Intent routing &amp; early rejection</a:t>
                  </a:r>
                </a:p>
              </p:txBody>
            </p:sp>
            <p:sp>
              <p:nvSpPr>
                <p:cNvPr id="153" name="Oval 152">
                  <a:extLst>
                    <a:ext uri="{FF2B5EF4-FFF2-40B4-BE49-F238E27FC236}">
                      <a16:creationId xmlns:a16="http://schemas.microsoft.com/office/drawing/2014/main" id="{BB3C22F5-9A34-8A81-B26B-EC7FE81E6373}"/>
                    </a:ext>
                  </a:extLst>
                </p:cNvPr>
                <p:cNvSpPr/>
                <p:nvPr/>
              </p:nvSpPr>
              <p:spPr>
                <a:xfrm>
                  <a:off x="248503" y="4938260"/>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a:t>
                  </a:r>
                </a:p>
              </p:txBody>
            </p:sp>
            <p:sp>
              <p:nvSpPr>
                <p:cNvPr id="154" name="TextBox 153">
                  <a:extLst>
                    <a:ext uri="{FF2B5EF4-FFF2-40B4-BE49-F238E27FC236}">
                      <a16:creationId xmlns:a16="http://schemas.microsoft.com/office/drawing/2014/main" id="{25572D9E-26B9-978B-051B-27E513F73718}"/>
                    </a:ext>
                  </a:extLst>
                </p:cNvPr>
                <p:cNvSpPr txBox="1"/>
                <p:nvPr/>
              </p:nvSpPr>
              <p:spPr>
                <a:xfrm>
                  <a:off x="559399" y="5338674"/>
                  <a:ext cx="27095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Prompt caching by design</a:t>
                  </a:r>
                </a:p>
              </p:txBody>
            </p:sp>
            <p:sp>
              <p:nvSpPr>
                <p:cNvPr id="155" name="Oval 154">
                  <a:extLst>
                    <a:ext uri="{FF2B5EF4-FFF2-40B4-BE49-F238E27FC236}">
                      <a16:creationId xmlns:a16="http://schemas.microsoft.com/office/drawing/2014/main" id="{2602F8C1-AE12-262B-A23C-9A2E25C358A6}"/>
                    </a:ext>
                  </a:extLst>
                </p:cNvPr>
                <p:cNvSpPr/>
                <p:nvPr/>
              </p:nvSpPr>
              <p:spPr>
                <a:xfrm>
                  <a:off x="248503" y="5337114"/>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2</a:t>
                  </a:r>
                  <a:endParaRPr kumimoji="0" sz="1400" b="1" i="0" u="none" strike="noStrike" kern="1200" cap="none" spc="0" normalizeH="0" baseline="0" noProof="0">
                    <a:ln>
                      <a:noFill/>
                    </a:ln>
                    <a:solidFill>
                      <a:srgbClr val="C2A3FF"/>
                    </a:solidFill>
                    <a:effectLst/>
                    <a:uLnTx/>
                    <a:uFillTx/>
                    <a:latin typeface="Calibri"/>
                  </a:endParaRPr>
                </a:p>
              </p:txBody>
            </p:sp>
            <p:sp>
              <p:nvSpPr>
                <p:cNvPr id="156" name="TextBox 155">
                  <a:extLst>
                    <a:ext uri="{FF2B5EF4-FFF2-40B4-BE49-F238E27FC236}">
                      <a16:creationId xmlns:a16="http://schemas.microsoft.com/office/drawing/2014/main" id="{B430A750-4B81-07AF-7588-354A2474D58B}"/>
                    </a:ext>
                  </a:extLst>
                </p:cNvPr>
                <p:cNvSpPr txBox="1"/>
                <p:nvPr/>
              </p:nvSpPr>
              <p:spPr>
                <a:xfrm>
                  <a:off x="559399" y="5737528"/>
                  <a:ext cx="23092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Prompt compression</a:t>
                  </a:r>
                </a:p>
              </p:txBody>
            </p:sp>
            <p:sp>
              <p:nvSpPr>
                <p:cNvPr id="157" name="Oval 156">
                  <a:extLst>
                    <a:ext uri="{FF2B5EF4-FFF2-40B4-BE49-F238E27FC236}">
                      <a16:creationId xmlns:a16="http://schemas.microsoft.com/office/drawing/2014/main" id="{3554920E-6054-5825-E741-A1625AC38407}"/>
                    </a:ext>
                  </a:extLst>
                </p:cNvPr>
                <p:cNvSpPr/>
                <p:nvPr/>
              </p:nvSpPr>
              <p:spPr>
                <a:xfrm>
                  <a:off x="248503" y="5735968"/>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3</a:t>
                  </a:r>
                </a:p>
              </p:txBody>
            </p:sp>
            <p:sp>
              <p:nvSpPr>
                <p:cNvPr id="158" name="TextBox 157">
                  <a:extLst>
                    <a:ext uri="{FF2B5EF4-FFF2-40B4-BE49-F238E27FC236}">
                      <a16:creationId xmlns:a16="http://schemas.microsoft.com/office/drawing/2014/main" id="{47D868DF-2ECB-6EF3-3BA3-B2FA18999F77}"/>
                    </a:ext>
                  </a:extLst>
                </p:cNvPr>
                <p:cNvSpPr txBox="1"/>
                <p:nvPr/>
              </p:nvSpPr>
              <p:spPr>
                <a:xfrm>
                  <a:off x="559399" y="6136381"/>
                  <a:ext cx="181804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Tiered guardrails</a:t>
                  </a:r>
                </a:p>
              </p:txBody>
            </p:sp>
            <p:sp>
              <p:nvSpPr>
                <p:cNvPr id="159" name="Oval 158">
                  <a:extLst>
                    <a:ext uri="{FF2B5EF4-FFF2-40B4-BE49-F238E27FC236}">
                      <a16:creationId xmlns:a16="http://schemas.microsoft.com/office/drawing/2014/main" id="{1D8682DD-5F89-AE3C-FE40-B03F163E4B8E}"/>
                    </a:ext>
                  </a:extLst>
                </p:cNvPr>
                <p:cNvSpPr/>
                <p:nvPr/>
              </p:nvSpPr>
              <p:spPr>
                <a:xfrm>
                  <a:off x="248503" y="6134821"/>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4</a:t>
                  </a:r>
                  <a:endParaRPr kumimoji="0" sz="1400" b="1" i="0" u="none" strike="noStrike" kern="1200" cap="none" spc="0" normalizeH="0" baseline="0" noProof="0">
                    <a:ln>
                      <a:noFill/>
                    </a:ln>
                    <a:solidFill>
                      <a:srgbClr val="C2A3FF"/>
                    </a:solidFill>
                    <a:effectLst/>
                    <a:uLnTx/>
                    <a:uFillTx/>
                    <a:latin typeface="Calibri"/>
                  </a:endParaRPr>
                </a:p>
              </p:txBody>
            </p:sp>
          </p:grpSp>
          <p:grpSp>
            <p:nvGrpSpPr>
              <p:cNvPr id="23" name="Group 22">
                <a:extLst>
                  <a:ext uri="{FF2B5EF4-FFF2-40B4-BE49-F238E27FC236}">
                    <a16:creationId xmlns:a16="http://schemas.microsoft.com/office/drawing/2014/main" id="{D8967833-14D1-7FE7-8DA3-C8D2709D2DB9}"/>
                  </a:ext>
                </a:extLst>
              </p:cNvPr>
              <p:cNvGrpSpPr/>
              <p:nvPr/>
            </p:nvGrpSpPr>
            <p:grpSpPr>
              <a:xfrm>
                <a:off x="4365484" y="4862188"/>
                <a:ext cx="3556725" cy="1507457"/>
                <a:chOff x="4441834" y="4938260"/>
                <a:chExt cx="3556725" cy="1507457"/>
              </a:xfrm>
            </p:grpSpPr>
            <p:sp>
              <p:nvSpPr>
                <p:cNvPr id="160" name="TextBox 159">
                  <a:extLst>
                    <a:ext uri="{FF2B5EF4-FFF2-40B4-BE49-F238E27FC236}">
                      <a16:creationId xmlns:a16="http://schemas.microsoft.com/office/drawing/2014/main" id="{6CC93A27-C562-FC3E-1C75-22BA262C6F24}"/>
                    </a:ext>
                  </a:extLst>
                </p:cNvPr>
                <p:cNvSpPr txBox="1"/>
                <p:nvPr/>
              </p:nvSpPr>
              <p:spPr>
                <a:xfrm>
                  <a:off x="4761182" y="4939820"/>
                  <a:ext cx="250236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Re-rank + smaller top-k</a:t>
                  </a:r>
                </a:p>
              </p:txBody>
            </p:sp>
            <p:sp>
              <p:nvSpPr>
                <p:cNvPr id="161" name="Oval 160">
                  <a:extLst>
                    <a:ext uri="{FF2B5EF4-FFF2-40B4-BE49-F238E27FC236}">
                      <a16:creationId xmlns:a16="http://schemas.microsoft.com/office/drawing/2014/main" id="{2F59B189-64A0-FC31-2CC8-C6A7D454804C}"/>
                    </a:ext>
                  </a:extLst>
                </p:cNvPr>
                <p:cNvSpPr/>
                <p:nvPr/>
              </p:nvSpPr>
              <p:spPr>
                <a:xfrm>
                  <a:off x="4441834" y="4938260"/>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5</a:t>
                  </a:r>
                  <a:endParaRPr kumimoji="0" sz="1400" b="1" i="0" u="none" strike="noStrike" kern="1200" cap="none" spc="0" normalizeH="0" baseline="0" noProof="0">
                    <a:ln>
                      <a:noFill/>
                    </a:ln>
                    <a:solidFill>
                      <a:srgbClr val="C2A3FF"/>
                    </a:solidFill>
                    <a:effectLst/>
                    <a:uLnTx/>
                    <a:uFillTx/>
                    <a:latin typeface="Calibri"/>
                  </a:endParaRPr>
                </a:p>
              </p:txBody>
            </p:sp>
            <p:sp>
              <p:nvSpPr>
                <p:cNvPr id="162" name="TextBox 161">
                  <a:extLst>
                    <a:ext uri="{FF2B5EF4-FFF2-40B4-BE49-F238E27FC236}">
                      <a16:creationId xmlns:a16="http://schemas.microsoft.com/office/drawing/2014/main" id="{37EDA67B-D861-4B47-15F9-ACD6E60D2862}"/>
                    </a:ext>
                  </a:extLst>
                </p:cNvPr>
                <p:cNvSpPr txBox="1"/>
                <p:nvPr/>
              </p:nvSpPr>
              <p:spPr>
                <a:xfrm>
                  <a:off x="4761182" y="5338674"/>
                  <a:ext cx="32373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Context pruning / compression</a:t>
                  </a:r>
                  <a:endParaRPr kumimoji="0" lang="en-US" sz="1400" b="0" i="0" u="none" strike="noStrike" kern="1200" cap="none" spc="0" normalizeH="0" baseline="0" noProof="0">
                    <a:ln>
                      <a:noFill/>
                    </a:ln>
                    <a:solidFill>
                      <a:srgbClr val="000000"/>
                    </a:solidFill>
                    <a:effectLst/>
                    <a:uLnTx/>
                    <a:uFillTx/>
                    <a:latin typeface="Graphik Medium" panose="020B0503030202060203" pitchFamily="34" charset="77"/>
                  </a:endParaRPr>
                </a:p>
              </p:txBody>
            </p:sp>
            <p:sp>
              <p:nvSpPr>
                <p:cNvPr id="163" name="Oval 162">
                  <a:extLst>
                    <a:ext uri="{FF2B5EF4-FFF2-40B4-BE49-F238E27FC236}">
                      <a16:creationId xmlns:a16="http://schemas.microsoft.com/office/drawing/2014/main" id="{A69029F6-FA03-2943-6FC6-1E0E5DB7274A}"/>
                    </a:ext>
                  </a:extLst>
                </p:cNvPr>
                <p:cNvSpPr/>
                <p:nvPr/>
              </p:nvSpPr>
              <p:spPr>
                <a:xfrm>
                  <a:off x="4441834" y="5337114"/>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6</a:t>
                  </a:r>
                  <a:endParaRPr kumimoji="0" sz="1400" b="1" i="0" u="none" strike="noStrike" kern="1200" cap="none" spc="0" normalizeH="0" baseline="0" noProof="0">
                    <a:ln>
                      <a:noFill/>
                    </a:ln>
                    <a:solidFill>
                      <a:srgbClr val="C2A3FF"/>
                    </a:solidFill>
                    <a:effectLst/>
                    <a:uLnTx/>
                    <a:uFillTx/>
                    <a:latin typeface="Calibri"/>
                  </a:endParaRPr>
                </a:p>
              </p:txBody>
            </p:sp>
            <p:sp>
              <p:nvSpPr>
                <p:cNvPr id="165" name="TextBox 164">
                  <a:extLst>
                    <a:ext uri="{FF2B5EF4-FFF2-40B4-BE49-F238E27FC236}">
                      <a16:creationId xmlns:a16="http://schemas.microsoft.com/office/drawing/2014/main" id="{744E53BA-48A6-8D08-7825-36BD3CDE1377}"/>
                    </a:ext>
                  </a:extLst>
                </p:cNvPr>
                <p:cNvSpPr txBox="1"/>
                <p:nvPr/>
              </p:nvSpPr>
              <p:spPr>
                <a:xfrm>
                  <a:off x="4761182" y="5737528"/>
                  <a:ext cx="17374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Code Mode</a:t>
                  </a:r>
                  <a:endParaRPr kumimoji="0" lang="en-US" sz="1400" b="0" i="0" u="none" strike="noStrike" kern="1200" cap="none" spc="0" normalizeH="0" baseline="0" noProof="0">
                    <a:ln>
                      <a:noFill/>
                    </a:ln>
                    <a:solidFill>
                      <a:srgbClr val="000000"/>
                    </a:solidFill>
                    <a:effectLst/>
                    <a:uLnTx/>
                    <a:uFillTx/>
                    <a:latin typeface="Graphik Medium" panose="020B0503030202060203" pitchFamily="34" charset="77"/>
                  </a:endParaRPr>
                </a:p>
              </p:txBody>
            </p:sp>
            <p:sp>
              <p:nvSpPr>
                <p:cNvPr id="164" name="Oval 163">
                  <a:extLst>
                    <a:ext uri="{FF2B5EF4-FFF2-40B4-BE49-F238E27FC236}">
                      <a16:creationId xmlns:a16="http://schemas.microsoft.com/office/drawing/2014/main" id="{3CC6D0EA-7021-BD1B-1FAF-F3FF5B410028}"/>
                    </a:ext>
                  </a:extLst>
                </p:cNvPr>
                <p:cNvSpPr/>
                <p:nvPr/>
              </p:nvSpPr>
              <p:spPr>
                <a:xfrm>
                  <a:off x="4441834" y="5735968"/>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7</a:t>
                  </a:r>
                  <a:endParaRPr kumimoji="0" sz="1400" b="1" i="0" u="none" strike="noStrike" kern="1200" cap="none" spc="0" normalizeH="0" baseline="0" noProof="0">
                    <a:ln>
                      <a:noFill/>
                    </a:ln>
                    <a:solidFill>
                      <a:srgbClr val="C2A3FF"/>
                    </a:solidFill>
                    <a:effectLst/>
                    <a:uLnTx/>
                    <a:uFillTx/>
                    <a:latin typeface="Calibri"/>
                  </a:endParaRPr>
                </a:p>
              </p:txBody>
            </p:sp>
            <p:sp>
              <p:nvSpPr>
                <p:cNvPr id="167" name="TextBox 166">
                  <a:extLst>
                    <a:ext uri="{FF2B5EF4-FFF2-40B4-BE49-F238E27FC236}">
                      <a16:creationId xmlns:a16="http://schemas.microsoft.com/office/drawing/2014/main" id="{766E72CD-5B06-0993-E1ED-B936A3FA3FD0}"/>
                    </a:ext>
                  </a:extLst>
                </p:cNvPr>
                <p:cNvSpPr txBox="1"/>
                <p:nvPr/>
              </p:nvSpPr>
              <p:spPr>
                <a:xfrm>
                  <a:off x="4761182" y="6136381"/>
                  <a:ext cx="17374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Context Caching</a:t>
                  </a:r>
                  <a:endParaRPr kumimoji="0" lang="en-US" sz="1400" b="0" i="0" u="none" strike="noStrike" kern="1200" cap="none" spc="0" normalizeH="0" baseline="0" noProof="0">
                    <a:ln>
                      <a:noFill/>
                    </a:ln>
                    <a:solidFill>
                      <a:srgbClr val="000000"/>
                    </a:solidFill>
                    <a:effectLst/>
                    <a:uLnTx/>
                    <a:uFillTx/>
                    <a:latin typeface="Graphik Medium" panose="020B0503030202060203" pitchFamily="34" charset="77"/>
                  </a:endParaRPr>
                </a:p>
              </p:txBody>
            </p:sp>
            <p:sp>
              <p:nvSpPr>
                <p:cNvPr id="166" name="Oval 165">
                  <a:extLst>
                    <a:ext uri="{FF2B5EF4-FFF2-40B4-BE49-F238E27FC236}">
                      <a16:creationId xmlns:a16="http://schemas.microsoft.com/office/drawing/2014/main" id="{EB233953-43AC-84F1-08C2-9A901A90B274}"/>
                    </a:ext>
                  </a:extLst>
                </p:cNvPr>
                <p:cNvSpPr/>
                <p:nvPr/>
              </p:nvSpPr>
              <p:spPr>
                <a:xfrm>
                  <a:off x="4441834" y="6134821"/>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8</a:t>
                  </a:r>
                  <a:endParaRPr kumimoji="0" sz="1400" b="1" i="0" u="none" strike="noStrike" kern="1200" cap="none" spc="0" normalizeH="0" baseline="0" noProof="0">
                    <a:ln>
                      <a:noFill/>
                    </a:ln>
                    <a:solidFill>
                      <a:srgbClr val="C2A3FF"/>
                    </a:solidFill>
                    <a:effectLst/>
                    <a:uLnTx/>
                    <a:uFillTx/>
                    <a:latin typeface="Calibri"/>
                  </a:endParaRPr>
                </a:p>
              </p:txBody>
            </p:sp>
          </p:grpSp>
          <p:grpSp>
            <p:nvGrpSpPr>
              <p:cNvPr id="24" name="Group 23">
                <a:extLst>
                  <a:ext uri="{FF2B5EF4-FFF2-40B4-BE49-F238E27FC236}">
                    <a16:creationId xmlns:a16="http://schemas.microsoft.com/office/drawing/2014/main" id="{3BCC8768-7188-F337-07C4-ACE6EAFEB7C3}"/>
                  </a:ext>
                </a:extLst>
              </p:cNvPr>
              <p:cNvGrpSpPr/>
              <p:nvPr/>
            </p:nvGrpSpPr>
            <p:grpSpPr>
              <a:xfrm>
                <a:off x="8262928" y="4862188"/>
                <a:ext cx="4040815" cy="1507457"/>
                <a:chOff x="8142732" y="4938260"/>
                <a:chExt cx="4040815" cy="1507457"/>
              </a:xfrm>
            </p:grpSpPr>
            <p:sp>
              <p:nvSpPr>
                <p:cNvPr id="168" name="TextBox 167">
                  <a:extLst>
                    <a:ext uri="{FF2B5EF4-FFF2-40B4-BE49-F238E27FC236}">
                      <a16:creationId xmlns:a16="http://schemas.microsoft.com/office/drawing/2014/main" id="{EBFB8DE5-4223-5543-FB41-6A9561816669}"/>
                    </a:ext>
                  </a:extLst>
                </p:cNvPr>
                <p:cNvSpPr txBox="1"/>
                <p:nvPr/>
              </p:nvSpPr>
              <p:spPr>
                <a:xfrm>
                  <a:off x="8462080" y="4939820"/>
                  <a:ext cx="278811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Model routing &amp; cascading</a:t>
                  </a:r>
                </a:p>
              </p:txBody>
            </p:sp>
            <p:sp>
              <p:nvSpPr>
                <p:cNvPr id="169" name="Oval 168">
                  <a:extLst>
                    <a:ext uri="{FF2B5EF4-FFF2-40B4-BE49-F238E27FC236}">
                      <a16:creationId xmlns:a16="http://schemas.microsoft.com/office/drawing/2014/main" id="{DDCDC256-4DE1-61B8-65F1-A0015680F1E8}"/>
                    </a:ext>
                  </a:extLst>
                </p:cNvPr>
                <p:cNvSpPr/>
                <p:nvPr/>
              </p:nvSpPr>
              <p:spPr>
                <a:xfrm>
                  <a:off x="8142732" y="4938260"/>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2A3FF"/>
                      </a:solidFill>
                      <a:effectLst/>
                      <a:uLnTx/>
                      <a:uFillTx/>
                      <a:latin typeface="Calibri"/>
                    </a:rPr>
                    <a:t>9</a:t>
                  </a:r>
                  <a:endParaRPr kumimoji="0" sz="1400" b="1" i="0" u="none" strike="noStrike" kern="1200" cap="none" spc="0" normalizeH="0" baseline="0" noProof="0">
                    <a:ln>
                      <a:noFill/>
                    </a:ln>
                    <a:solidFill>
                      <a:srgbClr val="C2A3FF"/>
                    </a:solidFill>
                    <a:effectLst/>
                    <a:uLnTx/>
                    <a:uFillTx/>
                    <a:latin typeface="Calibri"/>
                  </a:endParaRPr>
                </a:p>
              </p:txBody>
            </p:sp>
            <p:sp>
              <p:nvSpPr>
                <p:cNvPr id="170" name="TextBox 169">
                  <a:extLst>
                    <a:ext uri="{FF2B5EF4-FFF2-40B4-BE49-F238E27FC236}">
                      <a16:creationId xmlns:a16="http://schemas.microsoft.com/office/drawing/2014/main" id="{2E1E7587-D410-4BE7-791A-B0B5951C8F88}"/>
                    </a:ext>
                  </a:extLst>
                </p:cNvPr>
                <p:cNvSpPr txBox="1"/>
                <p:nvPr/>
              </p:nvSpPr>
              <p:spPr>
                <a:xfrm>
                  <a:off x="8462080" y="5338674"/>
                  <a:ext cx="155716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Batch API</a:t>
                  </a:r>
                  <a:endParaRPr kumimoji="0" lang="en-US" sz="1400" b="0" i="0" u="none" strike="noStrike" kern="1200" cap="none" spc="0" normalizeH="0" baseline="0" noProof="0">
                    <a:ln>
                      <a:noFill/>
                    </a:ln>
                    <a:solidFill>
                      <a:srgbClr val="000000"/>
                    </a:solidFill>
                    <a:effectLst/>
                    <a:uLnTx/>
                    <a:uFillTx/>
                    <a:latin typeface="Graphik Medium" panose="020B0503030202060203" pitchFamily="34" charset="77"/>
                  </a:endParaRPr>
                </a:p>
              </p:txBody>
            </p:sp>
            <p:sp>
              <p:nvSpPr>
                <p:cNvPr id="171" name="Oval 170">
                  <a:extLst>
                    <a:ext uri="{FF2B5EF4-FFF2-40B4-BE49-F238E27FC236}">
                      <a16:creationId xmlns:a16="http://schemas.microsoft.com/office/drawing/2014/main" id="{33D4F735-93DA-023C-D751-29CF0D691150}"/>
                    </a:ext>
                  </a:extLst>
                </p:cNvPr>
                <p:cNvSpPr/>
                <p:nvPr/>
              </p:nvSpPr>
              <p:spPr>
                <a:xfrm>
                  <a:off x="8142732" y="5337114"/>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10</a:t>
                  </a:r>
                </a:p>
              </p:txBody>
            </p:sp>
            <p:sp>
              <p:nvSpPr>
                <p:cNvPr id="172" name="TextBox 171">
                  <a:extLst>
                    <a:ext uri="{FF2B5EF4-FFF2-40B4-BE49-F238E27FC236}">
                      <a16:creationId xmlns:a16="http://schemas.microsoft.com/office/drawing/2014/main" id="{D8EBF4F3-3B19-16DA-5B2A-A13B22805D96}"/>
                    </a:ext>
                  </a:extLst>
                </p:cNvPr>
                <p:cNvSpPr txBox="1"/>
                <p:nvPr/>
              </p:nvSpPr>
              <p:spPr>
                <a:xfrm>
                  <a:off x="8462080" y="5737528"/>
                  <a:ext cx="23244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Output token control</a:t>
                  </a:r>
                </a:p>
              </p:txBody>
            </p:sp>
            <p:sp>
              <p:nvSpPr>
                <p:cNvPr id="173" name="Oval 172">
                  <a:extLst>
                    <a:ext uri="{FF2B5EF4-FFF2-40B4-BE49-F238E27FC236}">
                      <a16:creationId xmlns:a16="http://schemas.microsoft.com/office/drawing/2014/main" id="{2AA5D440-CF24-3547-5841-56780E11EA8F}"/>
                    </a:ext>
                  </a:extLst>
                </p:cNvPr>
                <p:cNvSpPr/>
                <p:nvPr/>
              </p:nvSpPr>
              <p:spPr>
                <a:xfrm>
                  <a:off x="8142732" y="5735968"/>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11</a:t>
                  </a:r>
                </a:p>
              </p:txBody>
            </p:sp>
            <p:sp>
              <p:nvSpPr>
                <p:cNvPr id="174" name="TextBox 173">
                  <a:extLst>
                    <a:ext uri="{FF2B5EF4-FFF2-40B4-BE49-F238E27FC236}">
                      <a16:creationId xmlns:a16="http://schemas.microsoft.com/office/drawing/2014/main" id="{F1160539-0EA8-8C6A-2166-A872BFD93D3A}"/>
                    </a:ext>
                  </a:extLst>
                </p:cNvPr>
                <p:cNvSpPr txBox="1"/>
                <p:nvPr/>
              </p:nvSpPr>
              <p:spPr>
                <a:xfrm>
                  <a:off x="8462080" y="6136381"/>
                  <a:ext cx="37214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raphik Medium" panose="020B0503030202060203" pitchFamily="34" charset="77"/>
                    </a:rPr>
                    <a:t>Output guardrails w/o regen loops</a:t>
                  </a:r>
                </a:p>
              </p:txBody>
            </p:sp>
            <p:sp>
              <p:nvSpPr>
                <p:cNvPr id="175" name="Oval 174">
                  <a:extLst>
                    <a:ext uri="{FF2B5EF4-FFF2-40B4-BE49-F238E27FC236}">
                      <a16:creationId xmlns:a16="http://schemas.microsoft.com/office/drawing/2014/main" id="{5B1B5FF0-0B3E-0900-F9DC-AC9E66EFFE2D}"/>
                    </a:ext>
                  </a:extLst>
                </p:cNvPr>
                <p:cNvSpPr/>
                <p:nvPr/>
              </p:nvSpPr>
              <p:spPr>
                <a:xfrm>
                  <a:off x="8142732" y="6134821"/>
                  <a:ext cx="310896" cy="310896"/>
                </a:xfrm>
                <a:prstGeom prst="ellipse">
                  <a:avLst/>
                </a:prstGeom>
                <a:noFill/>
                <a:ln w="9525">
                  <a:solidFill>
                    <a:schemeClr val="accent3"/>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a:ln>
                        <a:noFill/>
                      </a:ln>
                      <a:solidFill>
                        <a:srgbClr val="C2A3FF"/>
                      </a:solidFill>
                      <a:effectLst/>
                      <a:uLnTx/>
                      <a:uFillTx/>
                      <a:latin typeface="Calibri"/>
                    </a:rPr>
                    <a:t>1</a:t>
                  </a:r>
                  <a:r>
                    <a:rPr kumimoji="0" lang="en-US" sz="1400" b="1" i="0" u="none" strike="noStrike" kern="1200" cap="none" spc="0" normalizeH="0" baseline="0" noProof="0">
                      <a:ln>
                        <a:noFill/>
                      </a:ln>
                      <a:solidFill>
                        <a:srgbClr val="C2A3FF"/>
                      </a:solidFill>
                      <a:effectLst/>
                      <a:uLnTx/>
                      <a:uFillTx/>
                      <a:latin typeface="Calibri"/>
                    </a:rPr>
                    <a:t>2</a:t>
                  </a:r>
                  <a:endParaRPr kumimoji="0" sz="1400" b="1" i="0" u="none" strike="noStrike" kern="1200" cap="none" spc="0" normalizeH="0" baseline="0" noProof="0">
                    <a:ln>
                      <a:noFill/>
                    </a:ln>
                    <a:solidFill>
                      <a:srgbClr val="C2A3FF"/>
                    </a:solidFill>
                    <a:effectLst/>
                    <a:uLnTx/>
                    <a:uFillTx/>
                    <a:latin typeface="Calibri"/>
                  </a:endParaRPr>
                </a:p>
              </p:txBody>
            </p:sp>
          </p:grpSp>
        </p:grpSp>
        <p:sp>
          <p:nvSpPr>
            <p:cNvPr id="29" name="Text 62">
              <a:extLst>
                <a:ext uri="{FF2B5EF4-FFF2-40B4-BE49-F238E27FC236}">
                  <a16:creationId xmlns:a16="http://schemas.microsoft.com/office/drawing/2014/main" id="{90C4DB32-4C9E-FEC4-B89D-8C543C0E2D0E}"/>
                </a:ext>
              </a:extLst>
            </p:cNvPr>
            <p:cNvSpPr/>
            <p:nvPr/>
          </p:nvSpPr>
          <p:spPr>
            <a:xfrm>
              <a:off x="457142" y="4230512"/>
              <a:ext cx="9850639" cy="34035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Graphik Semibold" panose="020B0503030202060203" pitchFamily="34" charset="77"/>
                  <a:ea typeface="Calibri" pitchFamily="34" charset="-122"/>
                  <a:cs typeface="Calibri" pitchFamily="34" charset="-120"/>
                </a:rPr>
                <a:t>Must have design considerations</a:t>
              </a:r>
            </a:p>
          </p:txBody>
        </p:sp>
      </p:grpSp>
    </p:spTree>
    <p:extLst>
      <p:ext uri="{BB962C8B-B14F-4D97-AF65-F5344CB8AC3E}">
        <p14:creationId xmlns:p14="http://schemas.microsoft.com/office/powerpoint/2010/main" val="17027876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236EA-3AE1-FB40-94A0-C945217C6AD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8613F54-4653-9494-E4BE-F684CA4F628A}"/>
              </a:ext>
            </a:extLst>
          </p:cNvPr>
          <p:cNvSpPr txBox="1"/>
          <p:nvPr/>
        </p:nvSpPr>
        <p:spPr>
          <a:xfrm>
            <a:off x="10982804" y="2281177"/>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38" name="Rectangle 37">
            <a:extLst>
              <a:ext uri="{FF2B5EF4-FFF2-40B4-BE49-F238E27FC236}">
                <a16:creationId xmlns:a16="http://schemas.microsoft.com/office/drawing/2014/main" id="{647E4E98-47BA-64F3-8C63-4E893CD4A093}"/>
              </a:ext>
            </a:extLst>
          </p:cNvPr>
          <p:cNvSpPr/>
          <p:nvPr/>
        </p:nvSpPr>
        <p:spPr>
          <a:xfrm>
            <a:off x="9149759" y="1834277"/>
            <a:ext cx="2609875" cy="4292203"/>
          </a:xfrm>
          <a:prstGeom prst="rect">
            <a:avLst/>
          </a:prstGeom>
          <a:solidFill>
            <a:srgbClr val="181321"/>
          </a:solidFill>
          <a:ln w="12700" cap="flat" cmpd="sng" algn="ctr">
            <a:solidFill>
              <a:schemeClr val="accent3"/>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790F3E79-18F8-BF47-AC42-51297E55AAE7}"/>
              </a:ext>
            </a:extLst>
          </p:cNvPr>
          <p:cNvSpPr/>
          <p:nvPr/>
        </p:nvSpPr>
        <p:spPr>
          <a:xfrm>
            <a:off x="9120808" y="1803360"/>
            <a:ext cx="2609875" cy="47625"/>
          </a:xfrm>
          <a:prstGeom prst="rect">
            <a:avLst/>
          </a:prstGeom>
          <a:solidFill>
            <a:srgbClr val="C2A3FF"/>
          </a:solidFill>
          <a:ln w="12700" cap="flat" cmpd="sng" algn="ctr">
            <a:solidFill>
              <a:srgbClr val="C2A3FF"/>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497FDEF0-B8C9-CC49-4A77-483A7082815F}"/>
              </a:ext>
            </a:extLst>
          </p:cNvPr>
          <p:cNvSpPr txBox="1"/>
          <p:nvPr/>
        </p:nvSpPr>
        <p:spPr>
          <a:xfrm>
            <a:off x="9175906" y="2114095"/>
            <a:ext cx="2609875"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Context Pruning</a:t>
            </a:r>
          </a:p>
        </p:txBody>
      </p:sp>
      <p:sp>
        <p:nvSpPr>
          <p:cNvPr id="43" name="TextBox 42">
            <a:extLst>
              <a:ext uri="{FF2B5EF4-FFF2-40B4-BE49-F238E27FC236}">
                <a16:creationId xmlns:a16="http://schemas.microsoft.com/office/drawing/2014/main" id="{F0AE84DE-F194-0314-5E18-ADC9B527E2C6}"/>
              </a:ext>
            </a:extLst>
          </p:cNvPr>
          <p:cNvSpPr txBox="1"/>
          <p:nvPr/>
        </p:nvSpPr>
        <p:spPr>
          <a:xfrm>
            <a:off x="9143736" y="2645563"/>
            <a:ext cx="2609875" cy="3877985"/>
          </a:xfrm>
          <a:prstGeom prst="rect">
            <a:avLst/>
          </a:prstGeom>
          <a:noFill/>
          <a:ln>
            <a:noFill/>
          </a:ln>
        </p:spPr>
        <p:txBody>
          <a:bodyPr wrap="square" lIns="182880" tIns="0" rIns="182880" bIns="0" anchor="t">
            <a:spAutoFit/>
          </a:bodyPr>
          <a:lstStyle/>
          <a:p>
            <a:r>
              <a:rPr lang="en-US" sz="1200">
                <a:solidFill>
                  <a:schemeClr val="bg1"/>
                </a:solidFill>
              </a:rPr>
              <a:t>Instead of context growing linearly (or worse) with every step — meaning step 50 replays the full history of steps 1–49 — the working context stays bounded at a fixed size regardless of how long the task runs. The agent only pulls in exactly the evidence it needs for the current step, uses it, and releases it. Every token in the active context window is earning its keep.</a:t>
            </a:r>
          </a:p>
          <a:p>
            <a:r>
              <a:rPr lang="en-US" sz="1200"/>
              <a:t>The theoretical result is significant: </a:t>
            </a:r>
            <a:r>
              <a:rPr lang="en-US" sz="1200" err="1"/>
              <a:t>Memex</a:t>
            </a:r>
            <a:r>
              <a:rPr lang="en-US" sz="1200"/>
              <a:t> can preserve decision quality with bounded context size even as task history grows unboundedly, as long as the number of retrievals per step stays bounded.</a:t>
            </a:r>
          </a:p>
        </p:txBody>
      </p:sp>
      <p:sp>
        <p:nvSpPr>
          <p:cNvPr id="45" name="Rectangle 44">
            <a:extLst>
              <a:ext uri="{FF2B5EF4-FFF2-40B4-BE49-F238E27FC236}">
                <a16:creationId xmlns:a16="http://schemas.microsoft.com/office/drawing/2014/main" id="{2BB758E4-5D0D-082C-FF80-31EFD487E0E1}"/>
              </a:ext>
            </a:extLst>
          </p:cNvPr>
          <p:cNvSpPr/>
          <p:nvPr/>
        </p:nvSpPr>
        <p:spPr>
          <a:xfrm>
            <a:off x="3340034" y="1834277"/>
            <a:ext cx="2609875" cy="4292203"/>
          </a:xfrm>
          <a:prstGeom prst="rect">
            <a:avLst/>
          </a:prstGeom>
          <a:solidFill>
            <a:srgbClr val="181321"/>
          </a:solidFill>
          <a:ln w="12700" cap="flat" cmpd="sng" algn="ctr">
            <a:solidFill>
              <a:srgbClr val="58D68D"/>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BD539F51-5EE5-3269-0B09-A0B50137DEF5}"/>
              </a:ext>
            </a:extLst>
          </p:cNvPr>
          <p:cNvSpPr/>
          <p:nvPr/>
        </p:nvSpPr>
        <p:spPr>
          <a:xfrm>
            <a:off x="3340033" y="1793727"/>
            <a:ext cx="2609875" cy="47625"/>
          </a:xfrm>
          <a:prstGeom prst="rect">
            <a:avLst/>
          </a:prstGeom>
          <a:solidFill>
            <a:srgbClr val="58D68D"/>
          </a:solidFill>
          <a:ln w="12700" cap="flat" cmpd="sng" algn="ctr">
            <a:solidFill>
              <a:srgbClr val="58D68D"/>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7C12C97B-EB4E-64DB-C465-6E2F8676745C}"/>
              </a:ext>
            </a:extLst>
          </p:cNvPr>
          <p:cNvSpPr txBox="1"/>
          <p:nvPr/>
        </p:nvSpPr>
        <p:spPr>
          <a:xfrm>
            <a:off x="3311083" y="2029595"/>
            <a:ext cx="2667774"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Cache Optimization</a:t>
            </a:r>
          </a:p>
        </p:txBody>
      </p:sp>
      <p:sp>
        <p:nvSpPr>
          <p:cNvPr id="49" name="TextBox 48">
            <a:extLst>
              <a:ext uri="{FF2B5EF4-FFF2-40B4-BE49-F238E27FC236}">
                <a16:creationId xmlns:a16="http://schemas.microsoft.com/office/drawing/2014/main" id="{923D5CC3-06B6-C664-0578-B5274EEDFFC2}"/>
              </a:ext>
            </a:extLst>
          </p:cNvPr>
          <p:cNvSpPr txBox="1"/>
          <p:nvPr/>
        </p:nvSpPr>
        <p:spPr>
          <a:xfrm>
            <a:off x="3340032" y="2315506"/>
            <a:ext cx="2609875" cy="2769989"/>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D8CEE8"/>
                </a:solidFill>
                <a:effectLst/>
                <a:uLnTx/>
                <a:uFillTx/>
                <a:latin typeface="Graphik"/>
              </a:rPr>
              <a:t>Eliminate up to 96% of the time-to-first-token by skipping straight to answering — the heavy encoding work was already done and cached. You're not reducing the number of tokens the model sees, you're eliminating the redundant cost of processing the same tokens repeatedly across requests. Combined with cache compression, it also reduces the storage and memory overhead of keeping these pre-built caches around.</a:t>
            </a:r>
          </a:p>
        </p:txBody>
      </p:sp>
      <p:sp>
        <p:nvSpPr>
          <p:cNvPr id="9" name="Rectangle 8">
            <a:extLst>
              <a:ext uri="{FF2B5EF4-FFF2-40B4-BE49-F238E27FC236}">
                <a16:creationId xmlns:a16="http://schemas.microsoft.com/office/drawing/2014/main" id="{A7EA8B7F-3096-62D3-0C24-6AFBE680488D}"/>
              </a:ext>
            </a:extLst>
          </p:cNvPr>
          <p:cNvSpPr/>
          <p:nvPr/>
        </p:nvSpPr>
        <p:spPr>
          <a:xfrm>
            <a:off x="6244895" y="1834277"/>
            <a:ext cx="2609875" cy="4292203"/>
          </a:xfrm>
          <a:prstGeom prst="rect">
            <a:avLst/>
          </a:prstGeom>
          <a:solidFill>
            <a:srgbClr val="181321"/>
          </a:solidFill>
          <a:ln w="12700" cap="flat" cmpd="sng" algn="ctr">
            <a:solidFill>
              <a:schemeClr val="accent6">
                <a:lumMod val="90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B3F82818-11CC-B373-1E40-245E17ED4074}"/>
              </a:ext>
            </a:extLst>
          </p:cNvPr>
          <p:cNvSpPr/>
          <p:nvPr/>
        </p:nvSpPr>
        <p:spPr>
          <a:xfrm flipV="1">
            <a:off x="6244895" y="1795633"/>
            <a:ext cx="2609875" cy="45719"/>
          </a:xfrm>
          <a:prstGeom prst="rect">
            <a:avLst/>
          </a:prstGeom>
          <a:solidFill>
            <a:srgbClr val="FF64B4"/>
          </a:solidFill>
          <a:ln w="12700" cap="flat" cmpd="sng" algn="ctr">
            <a:solidFill>
              <a:srgbClr val="FF64B4"/>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088E5D9E-544F-79A5-2894-BDC51088E85F}"/>
              </a:ext>
            </a:extLst>
          </p:cNvPr>
          <p:cNvSpPr txBox="1"/>
          <p:nvPr/>
        </p:nvSpPr>
        <p:spPr>
          <a:xfrm>
            <a:off x="6244895" y="2430199"/>
            <a:ext cx="2609875" cy="2400657"/>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a:solidFill>
                  <a:srgbClr val="D8CEE8"/>
                </a:solidFill>
                <a:latin typeface="Graphik"/>
              </a:rPr>
              <a:t>Enable reuse of context </a:t>
            </a:r>
            <a:r>
              <a:rPr kumimoji="0" lang="en-US" sz="1200" b="0" i="0" u="none" strike="noStrike" kern="0" cap="none" spc="0" normalizeH="0" baseline="0" noProof="0">
                <a:ln>
                  <a:noFill/>
                </a:ln>
                <a:solidFill>
                  <a:srgbClr val="D8CEE8"/>
                </a:solidFill>
                <a:effectLst/>
                <a:uLnTx/>
                <a:uFillTx/>
                <a:latin typeface="Graphik"/>
              </a:rPr>
              <a:t>what agent A already discovered (if permissions allow), eliminating redundant token consumption across the agents in the organization. The permission-aware filtering also means agents don't waste context window space on information the user isn't authorized to act on — every token in context is both relevant and permissioned.</a:t>
            </a:r>
          </a:p>
        </p:txBody>
      </p:sp>
      <p:sp>
        <p:nvSpPr>
          <p:cNvPr id="58" name="TextBox 57">
            <a:extLst>
              <a:ext uri="{FF2B5EF4-FFF2-40B4-BE49-F238E27FC236}">
                <a16:creationId xmlns:a16="http://schemas.microsoft.com/office/drawing/2014/main" id="{A30B6AFB-DB22-830E-55FA-6E5DE61FBC21}"/>
              </a:ext>
            </a:extLst>
          </p:cNvPr>
          <p:cNvSpPr txBox="1"/>
          <p:nvPr/>
        </p:nvSpPr>
        <p:spPr>
          <a:xfrm>
            <a:off x="6244895" y="2089322"/>
            <a:ext cx="2609875"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Context Optimization</a:t>
            </a:r>
          </a:p>
        </p:txBody>
      </p:sp>
      <p:sp>
        <p:nvSpPr>
          <p:cNvPr id="51" name="Rectangle 50">
            <a:extLst>
              <a:ext uri="{FF2B5EF4-FFF2-40B4-BE49-F238E27FC236}">
                <a16:creationId xmlns:a16="http://schemas.microsoft.com/office/drawing/2014/main" id="{81C3625B-1DB8-4A37-6E4F-BF80001F7A67}"/>
              </a:ext>
            </a:extLst>
          </p:cNvPr>
          <p:cNvSpPr/>
          <p:nvPr/>
        </p:nvSpPr>
        <p:spPr>
          <a:xfrm>
            <a:off x="435169" y="1786652"/>
            <a:ext cx="2609875" cy="4339828"/>
          </a:xfrm>
          <a:prstGeom prst="rect">
            <a:avLst/>
          </a:prstGeom>
          <a:solidFill>
            <a:srgbClr val="181321"/>
          </a:solidFill>
          <a:ln w="12700" cap="flat" cmpd="sng" algn="ctr">
            <a:solidFill>
              <a:srgbClr val="5A8CFF"/>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7B6BBBF5-754E-B840-FE1A-CDD540A97C8B}"/>
              </a:ext>
            </a:extLst>
          </p:cNvPr>
          <p:cNvSpPr/>
          <p:nvPr/>
        </p:nvSpPr>
        <p:spPr>
          <a:xfrm>
            <a:off x="435169" y="1786652"/>
            <a:ext cx="2609875" cy="47625"/>
          </a:xfrm>
          <a:prstGeom prst="rect">
            <a:avLst/>
          </a:prstGeom>
          <a:solidFill>
            <a:srgbClr val="6AA0FF"/>
          </a:solidFill>
          <a:ln w="12700" cap="flat" cmpd="sng" algn="ctr">
            <a:solidFill>
              <a:srgbClr val="6AA0FF"/>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A16B1FDF-7F14-81C6-892E-54228B2906FC}"/>
              </a:ext>
            </a:extLst>
          </p:cNvPr>
          <p:cNvSpPr txBox="1"/>
          <p:nvPr/>
        </p:nvSpPr>
        <p:spPr>
          <a:xfrm>
            <a:off x="406219" y="2006898"/>
            <a:ext cx="2609875"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Memory Management</a:t>
            </a:r>
          </a:p>
        </p:txBody>
      </p:sp>
      <p:sp>
        <p:nvSpPr>
          <p:cNvPr id="57" name="TextBox 56">
            <a:extLst>
              <a:ext uri="{FF2B5EF4-FFF2-40B4-BE49-F238E27FC236}">
                <a16:creationId xmlns:a16="http://schemas.microsoft.com/office/drawing/2014/main" id="{20F06D95-4551-D764-FA5D-E70FF6AD3A56}"/>
              </a:ext>
            </a:extLst>
          </p:cNvPr>
          <p:cNvSpPr txBox="1"/>
          <p:nvPr/>
        </p:nvSpPr>
        <p:spPr>
          <a:xfrm>
            <a:off x="406219" y="2304766"/>
            <a:ext cx="2609875" cy="2585323"/>
          </a:xfrm>
          <a:prstGeom prst="rect">
            <a:avLst/>
          </a:prstGeom>
          <a:noFill/>
          <a:ln>
            <a:noFill/>
          </a:ln>
        </p:spPr>
        <p:txBody>
          <a:bodyPr wrap="square" lIns="182880" tIns="0" rIns="182880" bIns="0" anchor="t">
            <a:spAutoFit/>
          </a:bodyPr>
          <a:lstStyle/>
          <a:p>
            <a:pPr lvl="0" defTabSz="457200">
              <a:defRPr/>
            </a:pPr>
            <a:r>
              <a:rPr lang="en-US" sz="1200">
                <a:solidFill>
                  <a:schemeClr val="bg1"/>
                </a:solidFill>
              </a:rPr>
              <a:t>Compact, structured context that contains the right information at the right granularity — not a bloated chronological dump of everything that's happened. This means fewer input tokens consumed per request, better cache alignment (the tree structure stays relatively stable), and higher quality responses because the model isn't distracted by irrelevant history</a:t>
            </a:r>
            <a:r>
              <a:rPr kumimoji="0" lang="en-US" sz="1200" b="0" i="0" u="none" strike="noStrike" kern="0" cap="none" spc="0" normalizeH="0" baseline="0" noProof="0">
                <a:ln>
                  <a:noFill/>
                </a:ln>
                <a:solidFill>
                  <a:schemeClr val="bg1"/>
                </a:solidFill>
                <a:effectLst/>
                <a:uLnTx/>
                <a:uFillTx/>
                <a:latin typeface="Graphik"/>
              </a:rPr>
              <a:t>.</a:t>
            </a:r>
          </a:p>
        </p:txBody>
      </p:sp>
      <p:sp>
        <p:nvSpPr>
          <p:cNvPr id="44" name="Text Placeholder 1">
            <a:extLst>
              <a:ext uri="{FF2B5EF4-FFF2-40B4-BE49-F238E27FC236}">
                <a16:creationId xmlns:a16="http://schemas.microsoft.com/office/drawing/2014/main" id="{CBBF9C70-FC04-521E-EAC4-C573CBA99DC9}"/>
              </a:ext>
            </a:extLst>
          </p:cNvPr>
          <p:cNvSpPr txBox="1">
            <a:spLocks/>
          </p:cNvSpPr>
          <p:nvPr/>
        </p:nvSpPr>
        <p:spPr>
          <a:xfrm>
            <a:off x="435174" y="780948"/>
            <a:ext cx="10913310" cy="443198"/>
          </a:xfrm>
          <a:prstGeom prst="rect">
            <a:avLst/>
          </a:prstGeom>
          <a:ln w="12700">
            <a:miter lim="400000"/>
          </a:ln>
        </p:spPr>
        <p:txBody>
          <a:bodyPr wrap="square" lIns="0" tIns="0" rIns="0" bIns="0">
            <a:spAutoFit/>
          </a:bodyPr>
          <a:lstStyle>
            <a:lvl1pPr marL="0" marR="0" indent="0" algn="l" defTabSz="1734114" latinLnBrk="0">
              <a:lnSpc>
                <a:spcPct val="90000"/>
              </a:lnSpc>
              <a:spcBef>
                <a:spcPts val="800"/>
              </a:spcBef>
              <a:spcAft>
                <a:spcPts val="0"/>
              </a:spcAft>
              <a:buClrTx/>
              <a:buSzTx/>
              <a:buFontTx/>
              <a:buNone/>
              <a:tabLst/>
              <a:defRPr lang="en-US" sz="3599" b="0" i="0" u="none" strike="noStrike" kern="0" cap="none" spc="-144" baseline="0" smtClean="0">
                <a:solidFill>
                  <a:srgbClr val="FFFFFF"/>
                </a:solidFill>
                <a:uFillTx/>
                <a:latin typeface="Graphik"/>
                <a:ea typeface="Graphik"/>
                <a:cs typeface="Graphik"/>
                <a:sym typeface="Graphik"/>
              </a:defRPr>
            </a:lvl1pPr>
            <a:lvl2pPr marL="0" marR="0" indent="0" algn="l" defTabSz="1734114" latinLnBrk="0">
              <a:lnSpc>
                <a:spcPct val="90000"/>
              </a:lnSpc>
              <a:spcBef>
                <a:spcPts val="800"/>
              </a:spcBef>
              <a:spcAft>
                <a:spcPts val="0"/>
              </a:spcAft>
              <a:buClrTx/>
              <a:buSzTx/>
              <a:buFontTx/>
              <a:buNone/>
              <a:tabLst/>
              <a:defRPr lang="en-US" sz="900" b="0" i="0" u="none" strike="noStrike" kern="1200" cap="none" spc="-443" baseline="0" smtClean="0">
                <a:solidFill>
                  <a:schemeClr val="tx1"/>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lang="en-US" sz="900" b="0" i="0" u="none" strike="noStrike" kern="1200" cap="none" spc="-443" baseline="0">
                <a:solidFill>
                  <a:schemeClr val="tx1"/>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pPr marL="0" marR="0" lvl="0" indent="0" algn="l" defTabSz="1734114" rtl="0" eaLnBrk="1" fontAlgn="auto" latinLnBrk="0" hangingPunct="1">
              <a:lnSpc>
                <a:spcPct val="90000"/>
              </a:lnSpc>
              <a:spcBef>
                <a:spcPts val="800"/>
              </a:spcBef>
              <a:spcAft>
                <a:spcPts val="0"/>
              </a:spcAft>
              <a:buClrTx/>
              <a:buSzTx/>
              <a:buFontTx/>
              <a:buNone/>
              <a:tabLst/>
              <a:defRPr/>
            </a:pPr>
            <a:r>
              <a:rPr lang="en-US" sz="3200"/>
              <a:t>Examples of our advanced engineering </a:t>
            </a:r>
            <a:r>
              <a:rPr kumimoji="0" lang="en-US" sz="3200" b="0" i="0" u="none" strike="noStrike" kern="0" cap="none" spc="-144" normalizeH="0" baseline="0" noProof="0">
                <a:ln>
                  <a:noFill/>
                </a:ln>
                <a:solidFill>
                  <a:srgbClr val="FFFFFF"/>
                </a:solidFill>
                <a:effectLst/>
                <a:uLnTx/>
                <a:uFillTx/>
                <a:latin typeface="Graphik"/>
                <a:sym typeface="Graphik"/>
              </a:rPr>
              <a:t>levers</a:t>
            </a:r>
          </a:p>
        </p:txBody>
      </p:sp>
      <p:sp>
        <p:nvSpPr>
          <p:cNvPr id="74" name="TextBox 73">
            <a:extLst>
              <a:ext uri="{FF2B5EF4-FFF2-40B4-BE49-F238E27FC236}">
                <a16:creationId xmlns:a16="http://schemas.microsoft.com/office/drawing/2014/main" id="{F06B5458-9A04-052C-18F2-2A537C6FC306}"/>
              </a:ext>
            </a:extLst>
          </p:cNvPr>
          <p:cNvSpPr txBox="1"/>
          <p:nvPr/>
        </p:nvSpPr>
        <p:spPr>
          <a:xfrm>
            <a:off x="435172" y="1210059"/>
            <a:ext cx="7858223" cy="307777"/>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solidFill>
                  <a:srgbClr val="C2A3FF"/>
                </a:solidFill>
                <a:effectLst/>
                <a:uLnTx/>
                <a:uFillTx/>
                <a:latin typeface="Graphik" panose="020B0503030202060203" pitchFamily="34" charset="77"/>
              </a:rPr>
              <a:t>Coming off our deep research and expertise in this space</a:t>
            </a:r>
          </a:p>
        </p:txBody>
      </p:sp>
      <p:sp>
        <p:nvSpPr>
          <p:cNvPr id="66" name="Frontier-iq Block">
            <a:extLst>
              <a:ext uri="{FF2B5EF4-FFF2-40B4-BE49-F238E27FC236}">
                <a16:creationId xmlns:a16="http://schemas.microsoft.com/office/drawing/2014/main" id="{01277785-BEBC-8C29-7140-C14D61B969F2}"/>
              </a:ext>
            </a:extLst>
          </p:cNvPr>
          <p:cNvSpPr txBox="1"/>
          <p:nvPr/>
        </p:nvSpPr>
        <p:spPr>
          <a:xfrm>
            <a:off x="3368982" y="5236461"/>
            <a:ext cx="2609875" cy="1040985"/>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err="1">
                <a:ln>
                  <a:noFill/>
                </a:ln>
                <a:solidFill>
                  <a:srgbClr val="58D68D"/>
                </a:solidFill>
                <a:effectLst/>
                <a:uLnTx/>
                <a:uFillTx/>
                <a:latin typeface="Graphik Medium" panose="020B0503030202060203" pitchFamily="34" charset="77"/>
              </a:rPr>
              <a:t>KVLink</a:t>
            </a:r>
            <a:endParaRPr kumimoji="0" lang="en-US" sz="1200" b="0" i="0" u="none" strike="noStrike" kern="1200" cap="none" spc="0" normalizeH="0" baseline="0" noProof="0">
              <a:ln>
                <a:noFill/>
              </a:ln>
              <a:solidFill>
                <a:srgbClr val="58D68D"/>
              </a:solidFill>
              <a:effectLst/>
              <a:uLnTx/>
              <a:uFillTx/>
              <a:latin typeface="Graphik Medium" panose="020B0503030202060203" pitchFamily="34" charset="77"/>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100">
                <a:solidFill>
                  <a:srgbClr val="E8E6F0"/>
                </a:solidFill>
                <a:latin typeface="Graphik"/>
              </a:rPr>
              <a:t>Proprietary algorithm contributed by Accenture research</a:t>
            </a:r>
            <a:r>
              <a:rPr kumimoji="0" lang="en-US" sz="1100" b="0" i="0" u="none" strike="noStrike" kern="1200" cap="none" spc="0" normalizeH="0" baseline="0" noProof="0">
                <a:ln>
                  <a:noFill/>
                </a:ln>
                <a:solidFill>
                  <a:srgbClr val="E8E6F0"/>
                </a:solidFill>
                <a:effectLst/>
                <a:uLnTx/>
                <a:uFillTx/>
                <a:latin typeface="Graphik"/>
              </a:rPr>
              <a:t>.</a:t>
            </a:r>
            <a:endParaRPr kumimoji="0" lang="en-US" sz="1400" b="0" i="0" u="none" strike="noStrike" kern="1200" cap="none" spc="0" normalizeH="0" baseline="0" noProof="0">
              <a:ln>
                <a:noFill/>
              </a:ln>
              <a:solidFill>
                <a:srgbClr val="E8E6F0"/>
              </a:solidFill>
              <a:effectLst/>
              <a:uLnTx/>
              <a:uFillTx/>
              <a:latin typeface="Graphik"/>
            </a:endParaRPr>
          </a:p>
        </p:txBody>
      </p:sp>
      <p:sp>
        <p:nvSpPr>
          <p:cNvPr id="67" name="model-iq Block">
            <a:extLst>
              <a:ext uri="{FF2B5EF4-FFF2-40B4-BE49-F238E27FC236}">
                <a16:creationId xmlns:a16="http://schemas.microsoft.com/office/drawing/2014/main" id="{64C167F0-C37F-9452-7EF0-03A2DBBE9434}"/>
              </a:ext>
            </a:extLst>
          </p:cNvPr>
          <p:cNvSpPr txBox="1"/>
          <p:nvPr/>
        </p:nvSpPr>
        <p:spPr>
          <a:xfrm>
            <a:off x="6238873" y="5236460"/>
            <a:ext cx="2609875" cy="1040985"/>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FFA7CF">
                    <a:lumMod val="90000"/>
                  </a:srgbClr>
                </a:solidFill>
                <a:effectLst/>
                <a:uLnTx/>
                <a:uFillTx/>
                <a:latin typeface="Graphik Medium" panose="020B0503030202060203" pitchFamily="34" charset="77"/>
              </a:rPr>
              <a:t>Collaborative Memory</a:t>
            </a:r>
          </a:p>
          <a:p>
            <a:pPr lvl="0">
              <a:spcAft>
                <a:spcPts val="400"/>
              </a:spcAft>
              <a:defRPr/>
            </a:pPr>
            <a:r>
              <a:rPr lang="en-US" sz="1100">
                <a:solidFill>
                  <a:srgbClr val="E8E6F0"/>
                </a:solidFill>
              </a:rPr>
              <a:t>Proprietary algorithm contributed by Accenture research.</a:t>
            </a:r>
            <a:endParaRPr lang="en-US" sz="1400">
              <a:solidFill>
                <a:srgbClr val="E8E6F0"/>
              </a:solidFill>
            </a:endParaRPr>
          </a:p>
        </p:txBody>
      </p:sp>
      <p:sp>
        <p:nvSpPr>
          <p:cNvPr id="68" name="Frontier-iq Block">
            <a:extLst>
              <a:ext uri="{FF2B5EF4-FFF2-40B4-BE49-F238E27FC236}">
                <a16:creationId xmlns:a16="http://schemas.microsoft.com/office/drawing/2014/main" id="{4CEE4370-3AC3-CCB2-0BC6-B8C310A6791E}"/>
              </a:ext>
            </a:extLst>
          </p:cNvPr>
          <p:cNvSpPr txBox="1"/>
          <p:nvPr/>
        </p:nvSpPr>
        <p:spPr>
          <a:xfrm>
            <a:off x="377270" y="5236461"/>
            <a:ext cx="2609875" cy="822960"/>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err="1">
                <a:ln>
                  <a:noFill/>
                </a:ln>
                <a:solidFill>
                  <a:srgbClr val="5A8CFF"/>
                </a:solidFill>
                <a:effectLst/>
                <a:uLnTx/>
                <a:uFillTx/>
                <a:latin typeface="Graphik Medium" panose="020B0503030202060203" pitchFamily="34" charset="77"/>
              </a:rPr>
              <a:t>MemTree</a:t>
            </a:r>
            <a:endParaRPr kumimoji="0" lang="en-US" sz="1200" b="0" i="0" u="none" strike="noStrike" kern="1200" cap="none" spc="0" normalizeH="0" baseline="0" noProof="0">
              <a:ln>
                <a:noFill/>
              </a:ln>
              <a:solidFill>
                <a:srgbClr val="5A8CFF"/>
              </a:solidFill>
              <a:effectLst/>
              <a:uLnTx/>
              <a:uFillTx/>
              <a:latin typeface="Graphik Medium" panose="020B0503030202060203" pitchFamily="34" charset="77"/>
            </a:endParaRPr>
          </a:p>
          <a:p>
            <a:pPr lvl="0">
              <a:spcAft>
                <a:spcPts val="400"/>
              </a:spcAft>
              <a:defRPr/>
            </a:pPr>
            <a:r>
              <a:rPr lang="en-US" sz="1100">
                <a:solidFill>
                  <a:srgbClr val="E8E6F0"/>
                </a:solidFill>
              </a:rPr>
              <a:t>Proprietary algorithm contributed by Accenture research</a:t>
            </a:r>
            <a:r>
              <a:rPr lang="en-US" sz="1100">
                <a:solidFill>
                  <a:srgbClr val="E8E6F0"/>
                </a:solidFill>
                <a:highlight>
                  <a:srgbClr val="0000FF"/>
                </a:highlight>
              </a:rPr>
              <a:t>.</a:t>
            </a:r>
            <a:endParaRPr lang="en-US" sz="1400">
              <a:solidFill>
                <a:srgbClr val="E8E6F0"/>
              </a:solidFill>
              <a:highlight>
                <a:srgbClr val="0000FF"/>
              </a:highlight>
            </a:endParaRPr>
          </a:p>
        </p:txBody>
      </p:sp>
      <p:sp>
        <p:nvSpPr>
          <p:cNvPr id="89" name="model-iq Block">
            <a:extLst>
              <a:ext uri="{FF2B5EF4-FFF2-40B4-BE49-F238E27FC236}">
                <a16:creationId xmlns:a16="http://schemas.microsoft.com/office/drawing/2014/main" id="{0CCD1855-461F-4026-A57E-11B4BAB4B9A0}"/>
              </a:ext>
            </a:extLst>
          </p:cNvPr>
          <p:cNvSpPr txBox="1"/>
          <p:nvPr/>
        </p:nvSpPr>
        <p:spPr>
          <a:xfrm>
            <a:off x="9108764" y="5236460"/>
            <a:ext cx="2609875" cy="1040985"/>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err="1">
                <a:ln>
                  <a:noFill/>
                </a:ln>
                <a:solidFill>
                  <a:srgbClr val="C2A3FF"/>
                </a:solidFill>
                <a:effectLst/>
                <a:uLnTx/>
                <a:uFillTx/>
                <a:latin typeface="Graphik Medium" panose="020B0503030202060203" pitchFamily="34" charset="77"/>
              </a:rPr>
              <a:t>MemEx</a:t>
            </a:r>
            <a:r>
              <a:rPr kumimoji="0" lang="en-US" sz="1200" b="0" i="0" u="none" strike="noStrike" kern="1200" cap="none" spc="0" normalizeH="0" baseline="0" noProof="0">
                <a:ln>
                  <a:noFill/>
                </a:ln>
                <a:solidFill>
                  <a:srgbClr val="C2A3FF"/>
                </a:solidFill>
                <a:effectLst/>
                <a:uLnTx/>
                <a:uFillTx/>
                <a:latin typeface="Graphik Medium" panose="020B0503030202060203" pitchFamily="34" charset="77"/>
              </a:rPr>
              <a:t> (RL)</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a:solidFill>
                  <a:srgbClr val="C2A3FF"/>
                </a:solidFill>
                <a:latin typeface="Graphik Medium" panose="020B0503030202060203" pitchFamily="34" charset="77"/>
              </a:rPr>
              <a:t>P</a:t>
            </a:r>
            <a:r>
              <a:rPr lang="en-US" sz="1100">
                <a:solidFill>
                  <a:srgbClr val="E8E6F0"/>
                </a:solidFill>
              </a:rPr>
              <a:t>roprietary algorithm contributed by Accenture research.</a:t>
            </a:r>
            <a:endParaRPr lang="en-US" sz="1400">
              <a:solidFill>
                <a:srgbClr val="E8E6F0"/>
              </a:solidFill>
            </a:endParaRPr>
          </a:p>
        </p:txBody>
      </p:sp>
    </p:spTree>
    <p:extLst>
      <p:ext uri="{BB962C8B-B14F-4D97-AF65-F5344CB8AC3E}">
        <p14:creationId xmlns:p14="http://schemas.microsoft.com/office/powerpoint/2010/main" val="23603107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A2C5-9610-F2D7-FB15-E544BA0F38C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390B76B-FF4E-1F54-225C-9CF6686521E7}"/>
              </a:ext>
            </a:extLst>
          </p:cNvPr>
          <p:cNvSpPr txBox="1"/>
          <p:nvPr/>
        </p:nvSpPr>
        <p:spPr>
          <a:xfrm>
            <a:off x="10982804" y="2281177"/>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38" name="Rectangle 37">
            <a:extLst>
              <a:ext uri="{FF2B5EF4-FFF2-40B4-BE49-F238E27FC236}">
                <a16:creationId xmlns:a16="http://schemas.microsoft.com/office/drawing/2014/main" id="{A3DA62B9-3F8E-3CDC-458D-26E58E8A9C23}"/>
              </a:ext>
            </a:extLst>
          </p:cNvPr>
          <p:cNvSpPr/>
          <p:nvPr/>
        </p:nvSpPr>
        <p:spPr>
          <a:xfrm>
            <a:off x="9149759" y="2307859"/>
            <a:ext cx="2609875" cy="3363597"/>
          </a:xfrm>
          <a:prstGeom prst="rect">
            <a:avLst/>
          </a:prstGeom>
          <a:solidFill>
            <a:srgbClr val="181321"/>
          </a:solidFill>
          <a:ln w="12700" cap="flat" cmpd="sng" algn="ctr">
            <a:solidFill>
              <a:schemeClr val="accent3"/>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91D1F16-33CC-A26D-3B80-B2BA3694BFF4}"/>
              </a:ext>
            </a:extLst>
          </p:cNvPr>
          <p:cNvSpPr/>
          <p:nvPr/>
        </p:nvSpPr>
        <p:spPr>
          <a:xfrm>
            <a:off x="9149759" y="2307860"/>
            <a:ext cx="2609875" cy="47625"/>
          </a:xfrm>
          <a:prstGeom prst="rect">
            <a:avLst/>
          </a:prstGeom>
          <a:solidFill>
            <a:srgbClr val="C2A3FF"/>
          </a:solidFill>
          <a:ln w="12700" cap="flat" cmpd="sng" algn="ctr">
            <a:solidFill>
              <a:srgbClr val="C2A3FF"/>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B42E8CDE-7A99-98CA-3C21-354E2AED8A0B}"/>
              </a:ext>
            </a:extLst>
          </p:cNvPr>
          <p:cNvSpPr txBox="1"/>
          <p:nvPr/>
        </p:nvSpPr>
        <p:spPr>
          <a:xfrm>
            <a:off x="9149759" y="2752249"/>
            <a:ext cx="2609875" cy="430887"/>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FinOps &amp; Continuous Monitoring</a:t>
            </a:r>
          </a:p>
        </p:txBody>
      </p:sp>
      <p:sp>
        <p:nvSpPr>
          <p:cNvPr id="43" name="TextBox 42">
            <a:extLst>
              <a:ext uri="{FF2B5EF4-FFF2-40B4-BE49-F238E27FC236}">
                <a16:creationId xmlns:a16="http://schemas.microsoft.com/office/drawing/2014/main" id="{8CC8F820-0B7F-4080-5D4A-9295D011920C}"/>
              </a:ext>
            </a:extLst>
          </p:cNvPr>
          <p:cNvSpPr txBox="1"/>
          <p:nvPr/>
        </p:nvSpPr>
        <p:spPr>
          <a:xfrm>
            <a:off x="9149759" y="3255687"/>
            <a:ext cx="2609875" cy="73866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D8CEE8"/>
                </a:solidFill>
                <a:effectLst/>
                <a:uLnTx/>
                <a:uFillTx/>
                <a:latin typeface="Graphik"/>
              </a:rPr>
              <a:t>Run continuous visibility, governance, tuning, recommendations, and reporting.</a:t>
            </a:r>
          </a:p>
        </p:txBody>
      </p:sp>
      <p:sp>
        <p:nvSpPr>
          <p:cNvPr id="45" name="Rectangle 44">
            <a:extLst>
              <a:ext uri="{FF2B5EF4-FFF2-40B4-BE49-F238E27FC236}">
                <a16:creationId xmlns:a16="http://schemas.microsoft.com/office/drawing/2014/main" id="{38C39084-70EC-AB49-1C96-E43D940317AC}"/>
              </a:ext>
            </a:extLst>
          </p:cNvPr>
          <p:cNvSpPr/>
          <p:nvPr/>
        </p:nvSpPr>
        <p:spPr>
          <a:xfrm>
            <a:off x="3340034" y="2307859"/>
            <a:ext cx="2609875" cy="3363597"/>
          </a:xfrm>
          <a:prstGeom prst="rect">
            <a:avLst/>
          </a:prstGeom>
          <a:solidFill>
            <a:srgbClr val="181321"/>
          </a:solidFill>
          <a:ln w="12700" cap="flat" cmpd="sng" algn="ctr">
            <a:solidFill>
              <a:srgbClr val="58D68D"/>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68E84D4C-E40C-399F-F7F0-867D1B7E5FD1}"/>
              </a:ext>
            </a:extLst>
          </p:cNvPr>
          <p:cNvSpPr/>
          <p:nvPr/>
        </p:nvSpPr>
        <p:spPr>
          <a:xfrm>
            <a:off x="3340034" y="2307860"/>
            <a:ext cx="2609875" cy="47625"/>
          </a:xfrm>
          <a:prstGeom prst="rect">
            <a:avLst/>
          </a:prstGeom>
          <a:solidFill>
            <a:srgbClr val="58D68D"/>
          </a:solidFill>
          <a:ln w="12700" cap="flat" cmpd="sng" algn="ctr">
            <a:solidFill>
              <a:srgbClr val="58D68D"/>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915BCE2D-103C-0514-C38A-3875EEE17FD4}"/>
              </a:ext>
            </a:extLst>
          </p:cNvPr>
          <p:cNvSpPr txBox="1"/>
          <p:nvPr/>
        </p:nvSpPr>
        <p:spPr>
          <a:xfrm>
            <a:off x="3340034" y="2752249"/>
            <a:ext cx="2667774"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Cost Optimization Design</a:t>
            </a:r>
          </a:p>
        </p:txBody>
      </p:sp>
      <p:sp>
        <p:nvSpPr>
          <p:cNvPr id="49" name="TextBox 48">
            <a:extLst>
              <a:ext uri="{FF2B5EF4-FFF2-40B4-BE49-F238E27FC236}">
                <a16:creationId xmlns:a16="http://schemas.microsoft.com/office/drawing/2014/main" id="{1902117F-4215-C943-DE20-47254EABFB0A}"/>
              </a:ext>
            </a:extLst>
          </p:cNvPr>
          <p:cNvSpPr txBox="1"/>
          <p:nvPr/>
        </p:nvSpPr>
        <p:spPr>
          <a:xfrm>
            <a:off x="3340034" y="3050117"/>
            <a:ext cx="2609875" cy="553998"/>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D8CEE8"/>
                </a:solidFill>
                <a:effectLst/>
                <a:uLnTx/>
                <a:uFillTx/>
                <a:latin typeface="Graphik"/>
              </a:rPr>
              <a:t>Implement priority levers, tune controls, and prove early savings.</a:t>
            </a:r>
          </a:p>
        </p:txBody>
      </p:sp>
      <p:sp>
        <p:nvSpPr>
          <p:cNvPr id="9" name="Rectangle 8">
            <a:extLst>
              <a:ext uri="{FF2B5EF4-FFF2-40B4-BE49-F238E27FC236}">
                <a16:creationId xmlns:a16="http://schemas.microsoft.com/office/drawing/2014/main" id="{C615F95C-FA38-D206-2050-55C18E827975}"/>
              </a:ext>
            </a:extLst>
          </p:cNvPr>
          <p:cNvSpPr/>
          <p:nvPr/>
        </p:nvSpPr>
        <p:spPr>
          <a:xfrm>
            <a:off x="6244895" y="2307859"/>
            <a:ext cx="2609875" cy="3363597"/>
          </a:xfrm>
          <a:prstGeom prst="rect">
            <a:avLst/>
          </a:prstGeom>
          <a:solidFill>
            <a:srgbClr val="181321"/>
          </a:solidFill>
          <a:ln w="12700" cap="flat" cmpd="sng" algn="ctr">
            <a:solidFill>
              <a:schemeClr val="accent6">
                <a:lumMod val="90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705CB75E-EBF5-4AAF-5856-81ACCAE1538D}"/>
              </a:ext>
            </a:extLst>
          </p:cNvPr>
          <p:cNvSpPr/>
          <p:nvPr/>
        </p:nvSpPr>
        <p:spPr>
          <a:xfrm>
            <a:off x="6244895" y="2307860"/>
            <a:ext cx="2609875" cy="47625"/>
          </a:xfrm>
          <a:prstGeom prst="rect">
            <a:avLst/>
          </a:prstGeom>
          <a:solidFill>
            <a:srgbClr val="FF64B4"/>
          </a:solidFill>
          <a:ln w="12700" cap="flat" cmpd="sng" algn="ctr">
            <a:solidFill>
              <a:srgbClr val="FF64B4"/>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F2E06F60-8194-56BC-C30A-9BE685B5A7ED}"/>
              </a:ext>
            </a:extLst>
          </p:cNvPr>
          <p:cNvSpPr txBox="1"/>
          <p:nvPr/>
        </p:nvSpPr>
        <p:spPr>
          <a:xfrm>
            <a:off x="6244895" y="3250082"/>
            <a:ext cx="2609875" cy="553998"/>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D8CEE8"/>
                </a:solidFill>
                <a:effectLst/>
                <a:uLnTx/>
                <a:uFillTx/>
                <a:latin typeface="Graphik"/>
              </a:rPr>
              <a:t>Deploy gateway rules, dashboards, routing, caching, and operating routines.</a:t>
            </a:r>
          </a:p>
        </p:txBody>
      </p:sp>
      <p:sp>
        <p:nvSpPr>
          <p:cNvPr id="58" name="TextBox 57">
            <a:extLst>
              <a:ext uri="{FF2B5EF4-FFF2-40B4-BE49-F238E27FC236}">
                <a16:creationId xmlns:a16="http://schemas.microsoft.com/office/drawing/2014/main" id="{516DBEF3-CCBD-BA4B-03FF-EDB3C2572389}"/>
              </a:ext>
            </a:extLst>
          </p:cNvPr>
          <p:cNvSpPr txBox="1"/>
          <p:nvPr/>
        </p:nvSpPr>
        <p:spPr>
          <a:xfrm>
            <a:off x="6244896" y="2752249"/>
            <a:ext cx="2609875"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Semantic Routing</a:t>
            </a:r>
          </a:p>
        </p:txBody>
      </p:sp>
      <p:sp>
        <p:nvSpPr>
          <p:cNvPr id="51" name="Rectangle 50">
            <a:extLst>
              <a:ext uri="{FF2B5EF4-FFF2-40B4-BE49-F238E27FC236}">
                <a16:creationId xmlns:a16="http://schemas.microsoft.com/office/drawing/2014/main" id="{03C82A33-F7D7-A623-B9FC-1759C5E9205A}"/>
              </a:ext>
            </a:extLst>
          </p:cNvPr>
          <p:cNvSpPr/>
          <p:nvPr/>
        </p:nvSpPr>
        <p:spPr>
          <a:xfrm>
            <a:off x="435172" y="2307859"/>
            <a:ext cx="2609875" cy="3363597"/>
          </a:xfrm>
          <a:prstGeom prst="rect">
            <a:avLst/>
          </a:prstGeom>
          <a:solidFill>
            <a:srgbClr val="181321"/>
          </a:solidFill>
          <a:ln w="12700" cap="flat" cmpd="sng" algn="ctr">
            <a:solidFill>
              <a:srgbClr val="5A8CFF"/>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BE11BD05-36D6-9F1D-78CA-8A115C7D6DB8}"/>
              </a:ext>
            </a:extLst>
          </p:cNvPr>
          <p:cNvSpPr/>
          <p:nvPr/>
        </p:nvSpPr>
        <p:spPr>
          <a:xfrm>
            <a:off x="435172" y="2307860"/>
            <a:ext cx="2609875" cy="47625"/>
          </a:xfrm>
          <a:prstGeom prst="rect">
            <a:avLst/>
          </a:prstGeom>
          <a:solidFill>
            <a:srgbClr val="6AA0FF"/>
          </a:solidFill>
          <a:ln w="12700" cap="flat" cmpd="sng" algn="ctr">
            <a:solidFill>
              <a:srgbClr val="6AA0FF"/>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BD5ACB70-83CF-6E9F-CCC1-539C482A1D7F}"/>
              </a:ext>
            </a:extLst>
          </p:cNvPr>
          <p:cNvSpPr txBox="1"/>
          <p:nvPr/>
        </p:nvSpPr>
        <p:spPr>
          <a:xfrm>
            <a:off x="377274" y="2713262"/>
            <a:ext cx="2609875" cy="21544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Graphik"/>
              </a:rPr>
              <a:t>Rapid Opportunity Sizing</a:t>
            </a:r>
          </a:p>
        </p:txBody>
      </p:sp>
      <p:sp>
        <p:nvSpPr>
          <p:cNvPr id="57" name="TextBox 56">
            <a:extLst>
              <a:ext uri="{FF2B5EF4-FFF2-40B4-BE49-F238E27FC236}">
                <a16:creationId xmlns:a16="http://schemas.microsoft.com/office/drawing/2014/main" id="{3038438E-642B-A8F1-5327-D29BB2FDC16B}"/>
              </a:ext>
            </a:extLst>
          </p:cNvPr>
          <p:cNvSpPr txBox="1"/>
          <p:nvPr/>
        </p:nvSpPr>
        <p:spPr>
          <a:xfrm>
            <a:off x="377274" y="3011130"/>
            <a:ext cx="2609875" cy="738664"/>
          </a:xfrm>
          <a:prstGeom prst="rect">
            <a:avLst/>
          </a:prstGeom>
          <a:noFill/>
          <a:ln>
            <a:noFill/>
          </a:ln>
        </p:spPr>
        <p:txBody>
          <a:bodyPr wrap="square" lIns="182880" tIns="0" rIns="18288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D8CEE8"/>
                </a:solidFill>
                <a:effectLst/>
                <a:uLnTx/>
                <a:uFillTx/>
                <a:latin typeface="Graphik"/>
              </a:rPr>
              <a:t>Baseline spend, diagnose leakage, quantify value, and rapidly quantify opportunities to optimize AI costs.</a:t>
            </a:r>
          </a:p>
        </p:txBody>
      </p:sp>
      <p:sp>
        <p:nvSpPr>
          <p:cNvPr id="44" name="Text Placeholder 1">
            <a:extLst>
              <a:ext uri="{FF2B5EF4-FFF2-40B4-BE49-F238E27FC236}">
                <a16:creationId xmlns:a16="http://schemas.microsoft.com/office/drawing/2014/main" id="{E889B124-F73F-C236-98B3-61E3FA57733C}"/>
              </a:ext>
            </a:extLst>
          </p:cNvPr>
          <p:cNvSpPr txBox="1">
            <a:spLocks/>
          </p:cNvSpPr>
          <p:nvPr/>
        </p:nvSpPr>
        <p:spPr>
          <a:xfrm>
            <a:off x="435174" y="780948"/>
            <a:ext cx="11031402" cy="443198"/>
          </a:xfrm>
          <a:prstGeom prst="rect">
            <a:avLst/>
          </a:prstGeom>
          <a:ln w="12700">
            <a:miter lim="400000"/>
          </a:ln>
        </p:spPr>
        <p:txBody>
          <a:bodyPr wrap="square" lIns="0" tIns="0" rIns="0" bIns="0">
            <a:spAutoFit/>
          </a:bodyPr>
          <a:lstStyle>
            <a:lvl1pPr marL="0" marR="0" indent="0" algn="l" defTabSz="1734114" latinLnBrk="0">
              <a:lnSpc>
                <a:spcPct val="90000"/>
              </a:lnSpc>
              <a:spcBef>
                <a:spcPts val="800"/>
              </a:spcBef>
              <a:spcAft>
                <a:spcPts val="0"/>
              </a:spcAft>
              <a:buClrTx/>
              <a:buSzTx/>
              <a:buFontTx/>
              <a:buNone/>
              <a:tabLst/>
              <a:defRPr lang="en-US" sz="3599" b="0" i="0" u="none" strike="noStrike" kern="0" cap="none" spc="-144" baseline="0" smtClean="0">
                <a:solidFill>
                  <a:srgbClr val="FFFFFF"/>
                </a:solidFill>
                <a:uFillTx/>
                <a:latin typeface="Graphik"/>
                <a:ea typeface="Graphik"/>
                <a:cs typeface="Graphik"/>
                <a:sym typeface="Graphik"/>
              </a:defRPr>
            </a:lvl1pPr>
            <a:lvl2pPr marL="0" marR="0" indent="0" algn="l" defTabSz="1734114" latinLnBrk="0">
              <a:lnSpc>
                <a:spcPct val="90000"/>
              </a:lnSpc>
              <a:spcBef>
                <a:spcPts val="800"/>
              </a:spcBef>
              <a:spcAft>
                <a:spcPts val="0"/>
              </a:spcAft>
              <a:buClrTx/>
              <a:buSzTx/>
              <a:buFontTx/>
              <a:buNone/>
              <a:tabLst/>
              <a:defRPr lang="en-US" sz="900" b="0" i="0" u="none" strike="noStrike" kern="1200" cap="none" spc="-443" baseline="0" smtClean="0">
                <a:solidFill>
                  <a:schemeClr val="tx1"/>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lang="en-US" sz="900" b="0" i="0" u="none" strike="noStrike" kern="1200" cap="none" spc="-443" baseline="0">
                <a:solidFill>
                  <a:schemeClr val="tx1"/>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pPr marL="0" marR="0" lvl="0" indent="0" algn="l" defTabSz="1734114" rtl="0" eaLnBrk="1" fontAlgn="auto" latinLnBrk="0" hangingPunct="1">
              <a:lnSpc>
                <a:spcPct val="90000"/>
              </a:lnSpc>
              <a:spcBef>
                <a:spcPts val="800"/>
              </a:spcBef>
              <a:spcAft>
                <a:spcPts val="0"/>
              </a:spcAft>
              <a:buClrTx/>
              <a:buSzTx/>
              <a:buFontTx/>
              <a:buNone/>
              <a:tabLst/>
              <a:defRPr/>
            </a:pPr>
            <a:r>
              <a:rPr kumimoji="0" lang="en-US" sz="3200" b="0" i="0" u="none" strike="noStrike" kern="0" cap="none" spc="-144" normalizeH="0" baseline="0" noProof="0">
                <a:ln>
                  <a:noFill/>
                </a:ln>
                <a:solidFill>
                  <a:srgbClr val="FFFFFF"/>
                </a:solidFill>
                <a:effectLst/>
                <a:uLnTx/>
                <a:uFillTx/>
                <a:latin typeface="Graphik"/>
                <a:sym typeface="Graphik"/>
              </a:rPr>
              <a:t>Examples of our asset-driven </a:t>
            </a:r>
            <a:r>
              <a:rPr lang="en-US" sz="3200"/>
              <a:t>levers</a:t>
            </a:r>
            <a:endParaRPr kumimoji="0" lang="en-US" sz="3200" b="0" i="0" u="none" strike="noStrike" kern="0" cap="none" spc="-144" normalizeH="0" baseline="0" noProof="0">
              <a:ln>
                <a:noFill/>
              </a:ln>
              <a:solidFill>
                <a:srgbClr val="FFFFFF"/>
              </a:solidFill>
              <a:effectLst/>
              <a:uLnTx/>
              <a:uFillTx/>
              <a:latin typeface="Graphik"/>
              <a:sym typeface="Graphik"/>
            </a:endParaRPr>
          </a:p>
        </p:txBody>
      </p:sp>
      <p:sp>
        <p:nvSpPr>
          <p:cNvPr id="74" name="TextBox 73">
            <a:extLst>
              <a:ext uri="{FF2B5EF4-FFF2-40B4-BE49-F238E27FC236}">
                <a16:creationId xmlns:a16="http://schemas.microsoft.com/office/drawing/2014/main" id="{49D54C94-93E9-3761-A97E-A7E791C1DB9C}"/>
              </a:ext>
            </a:extLst>
          </p:cNvPr>
          <p:cNvSpPr txBox="1"/>
          <p:nvPr/>
        </p:nvSpPr>
        <p:spPr>
          <a:xfrm>
            <a:off x="435172" y="1210059"/>
            <a:ext cx="6638959" cy="307777"/>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solidFill>
                  <a:srgbClr val="C2A3FF"/>
                </a:solidFill>
                <a:effectLst/>
                <a:uLnTx/>
                <a:uFillTx/>
                <a:latin typeface="Graphik" panose="020B0503030202060203" pitchFamily="34" charset="77"/>
              </a:rPr>
              <a:t>Design it right from day one</a:t>
            </a:r>
          </a:p>
        </p:txBody>
      </p:sp>
      <p:sp>
        <p:nvSpPr>
          <p:cNvPr id="66" name="Frontier-iq Block">
            <a:extLst>
              <a:ext uri="{FF2B5EF4-FFF2-40B4-BE49-F238E27FC236}">
                <a16:creationId xmlns:a16="http://schemas.microsoft.com/office/drawing/2014/main" id="{987495B2-F21D-D711-6FE6-82C802EF17EB}"/>
              </a:ext>
            </a:extLst>
          </p:cNvPr>
          <p:cNvSpPr txBox="1"/>
          <p:nvPr/>
        </p:nvSpPr>
        <p:spPr>
          <a:xfrm>
            <a:off x="3340033" y="4393115"/>
            <a:ext cx="2609875" cy="1040985"/>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58D68D"/>
                </a:solidFill>
                <a:effectLst/>
                <a:uLnTx/>
                <a:uFillTx/>
                <a:latin typeface="Graphik Medium" panose="020B0503030202060203" pitchFamily="34" charset="77"/>
              </a:rPr>
              <a:t>frontier-</a:t>
            </a:r>
            <a:r>
              <a:rPr kumimoji="0" lang="en-US" sz="1200" b="0" i="0" u="none" strike="noStrike" kern="1200" cap="none" spc="0" normalizeH="0" baseline="0" noProof="0" err="1">
                <a:ln>
                  <a:noFill/>
                </a:ln>
                <a:solidFill>
                  <a:srgbClr val="58D68D"/>
                </a:solidFill>
                <a:effectLst/>
                <a:uLnTx/>
                <a:uFillTx/>
                <a:latin typeface="Graphik Medium" panose="020B0503030202060203" pitchFamily="34" charset="77"/>
              </a:rPr>
              <a:t>iq</a:t>
            </a:r>
            <a:endParaRPr kumimoji="0" lang="en-US" sz="1200" b="0" i="0" u="none" strike="noStrike" kern="1200" cap="none" spc="0" normalizeH="0" baseline="0" noProof="0">
              <a:ln>
                <a:noFill/>
              </a:ln>
              <a:solidFill>
                <a:srgbClr val="58D68D"/>
              </a:solidFill>
              <a:effectLst/>
              <a:uLnTx/>
              <a:uFillTx/>
              <a:latin typeface="Graphik Medium" panose="020B0503030202060203" pitchFamily="34" charset="77"/>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srgbClr val="E8E6F0"/>
                </a:solidFill>
                <a:effectLst/>
                <a:uLnTx/>
                <a:uFillTx/>
                <a:latin typeface="Graphik"/>
              </a:rPr>
              <a:t>Live intelligence across 656+ models and 100+ providers to inform every model selection, routing, and cost decision.</a:t>
            </a:r>
            <a:endParaRPr kumimoji="0" lang="en-US" sz="1400" b="0" i="0" u="none" strike="noStrike" kern="1200" cap="none" spc="0" normalizeH="0" baseline="0" noProof="0">
              <a:ln>
                <a:noFill/>
              </a:ln>
              <a:solidFill>
                <a:srgbClr val="E8E6F0"/>
              </a:solidFill>
              <a:effectLst/>
              <a:uLnTx/>
              <a:uFillTx/>
              <a:latin typeface="Graphik"/>
            </a:endParaRPr>
          </a:p>
        </p:txBody>
      </p:sp>
      <p:sp>
        <p:nvSpPr>
          <p:cNvPr id="67" name="model-iq Block">
            <a:extLst>
              <a:ext uri="{FF2B5EF4-FFF2-40B4-BE49-F238E27FC236}">
                <a16:creationId xmlns:a16="http://schemas.microsoft.com/office/drawing/2014/main" id="{5099B2DE-3F89-3CE0-6A81-7955B09C893A}"/>
              </a:ext>
            </a:extLst>
          </p:cNvPr>
          <p:cNvSpPr txBox="1"/>
          <p:nvPr/>
        </p:nvSpPr>
        <p:spPr>
          <a:xfrm>
            <a:off x="6244895" y="4393115"/>
            <a:ext cx="2609875" cy="1040985"/>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FFA7CF">
                    <a:lumMod val="90000"/>
                  </a:srgbClr>
                </a:solidFill>
                <a:effectLst/>
                <a:uLnTx/>
                <a:uFillTx/>
                <a:latin typeface="Graphik Medium" panose="020B0503030202060203" pitchFamily="34" charset="77"/>
              </a:rPr>
              <a:t>Model-</a:t>
            </a:r>
            <a:r>
              <a:rPr kumimoji="0" lang="en-US" sz="1200" b="0" i="0" u="none" strike="noStrike" kern="1200" cap="none" spc="0" normalizeH="0" baseline="0" noProof="0" err="1">
                <a:ln>
                  <a:noFill/>
                </a:ln>
                <a:solidFill>
                  <a:srgbClr val="FFA7CF">
                    <a:lumMod val="90000"/>
                  </a:srgbClr>
                </a:solidFill>
                <a:effectLst/>
                <a:uLnTx/>
                <a:uFillTx/>
                <a:latin typeface="Graphik Medium" panose="020B0503030202060203" pitchFamily="34" charset="77"/>
              </a:rPr>
              <a:t>iq</a:t>
            </a:r>
            <a:endParaRPr kumimoji="0" lang="en-US" sz="1200" b="0" i="0" u="none" strike="noStrike" kern="1200" cap="none" spc="0" normalizeH="0" baseline="0" noProof="0">
              <a:ln>
                <a:noFill/>
              </a:ln>
              <a:solidFill>
                <a:srgbClr val="FFA7CF">
                  <a:lumMod val="90000"/>
                </a:srgbClr>
              </a:solidFill>
              <a:effectLst/>
              <a:uLnTx/>
              <a:uFillTx/>
              <a:latin typeface="Graphik Medium" panose="020B0503030202060203" pitchFamily="34" charset="77"/>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srgbClr val="E8E6F0"/>
                </a:solidFill>
                <a:effectLst/>
                <a:uLnTx/>
                <a:uFillTx/>
                <a:latin typeface="Graphik"/>
              </a:rPr>
              <a:t>Right-sized models on your hardware. Smart routing keeps routine tasks on-prem; no inference leaves your network.</a:t>
            </a:r>
          </a:p>
        </p:txBody>
      </p:sp>
      <p:sp>
        <p:nvSpPr>
          <p:cNvPr id="68" name="Frontier-iq Block">
            <a:extLst>
              <a:ext uri="{FF2B5EF4-FFF2-40B4-BE49-F238E27FC236}">
                <a16:creationId xmlns:a16="http://schemas.microsoft.com/office/drawing/2014/main" id="{DB2BAC34-D7C6-4450-50E6-3805B8FD1B43}"/>
              </a:ext>
            </a:extLst>
          </p:cNvPr>
          <p:cNvSpPr txBox="1"/>
          <p:nvPr/>
        </p:nvSpPr>
        <p:spPr>
          <a:xfrm>
            <a:off x="377273" y="4393115"/>
            <a:ext cx="2609875" cy="822960"/>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5A8CFF"/>
                </a:solidFill>
                <a:effectLst/>
                <a:uLnTx/>
                <a:uFillTx/>
                <a:latin typeface="Graphik Medium" panose="020B0503030202060203" pitchFamily="34" charset="77"/>
              </a:rPr>
              <a:t>Token ROI Engine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srgbClr val="E8E6F0"/>
                </a:solidFill>
                <a:effectLst/>
                <a:uLnTx/>
                <a:uFillTx/>
                <a:latin typeface="Graphik"/>
              </a:rPr>
              <a:t>The math. Quantifies cost ratio per workload. Surfaces Baseline / Jevons-Active / Optimized states. Outputs Cost per Business Transaction.</a:t>
            </a:r>
          </a:p>
        </p:txBody>
      </p:sp>
      <p:sp>
        <p:nvSpPr>
          <p:cNvPr id="72" name="TextBox 71">
            <a:extLst>
              <a:ext uri="{FF2B5EF4-FFF2-40B4-BE49-F238E27FC236}">
                <a16:creationId xmlns:a16="http://schemas.microsoft.com/office/drawing/2014/main" id="{D6386310-52CE-025B-D21E-4806012ABF6F}"/>
              </a:ext>
            </a:extLst>
          </p:cNvPr>
          <p:cNvSpPr txBox="1"/>
          <p:nvPr/>
        </p:nvSpPr>
        <p:spPr>
          <a:xfrm>
            <a:off x="377274" y="4135119"/>
            <a:ext cx="2101614" cy="261610"/>
          </a:xfrm>
          <a:prstGeom prst="rect">
            <a:avLst/>
          </a:prstGeom>
          <a:noFill/>
        </p:spPr>
        <p:txBody>
          <a:bodyPr wrap="square" lIns="182880" rIns="1828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phik" panose="020B0503030202060203" pitchFamily="34" charset="77"/>
              </a:rPr>
              <a:t>Enabling Technologies</a:t>
            </a:r>
          </a:p>
        </p:txBody>
      </p:sp>
      <p:sp>
        <p:nvSpPr>
          <p:cNvPr id="89" name="model-iq Block">
            <a:extLst>
              <a:ext uri="{FF2B5EF4-FFF2-40B4-BE49-F238E27FC236}">
                <a16:creationId xmlns:a16="http://schemas.microsoft.com/office/drawing/2014/main" id="{41C42720-AD37-EC98-CF4B-188A7A80BCEC}"/>
              </a:ext>
            </a:extLst>
          </p:cNvPr>
          <p:cNvSpPr txBox="1"/>
          <p:nvPr/>
        </p:nvSpPr>
        <p:spPr>
          <a:xfrm>
            <a:off x="9143737" y="4393115"/>
            <a:ext cx="2609875" cy="1040985"/>
          </a:xfrm>
          <a:prstGeom prst="rect">
            <a:avLst/>
          </a:prstGeom>
          <a:noFill/>
        </p:spPr>
        <p:txBody>
          <a:bodyPr wrap="square" lIns="182880" tIns="45720" rIns="18288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srgbClr val="C2A3FF"/>
                </a:solidFill>
                <a:effectLst/>
                <a:uLnTx/>
                <a:uFillTx/>
                <a:latin typeface="Graphik Medium" panose="020B0503030202060203" pitchFamily="34" charset="77"/>
              </a:rPr>
              <a:t>FinOps Cockpit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srgbClr val="E8E6F0"/>
                </a:solidFill>
                <a:effectLst/>
                <a:uLnTx/>
                <a:uFillTx/>
                <a:latin typeface="Graphik"/>
              </a:rPr>
              <a:t>Unified spend management. Three lenses: Infrastructure Ops, </a:t>
            </a:r>
            <a:r>
              <a:rPr kumimoji="0" lang="en-US" sz="1100" b="0" i="0" u="none" strike="noStrike" kern="1200" cap="none" spc="0" normalizeH="0" baseline="0" noProof="0" err="1">
                <a:ln>
                  <a:noFill/>
                </a:ln>
                <a:solidFill>
                  <a:srgbClr val="E8E6F0"/>
                </a:solidFill>
                <a:effectLst/>
                <a:uLnTx/>
                <a:uFillTx/>
                <a:latin typeface="Graphik"/>
              </a:rPr>
              <a:t>AgentOps</a:t>
            </a:r>
            <a:r>
              <a:rPr kumimoji="0" lang="en-US" sz="1100" b="0" i="0" u="none" strike="noStrike" kern="1200" cap="none" spc="0" normalizeH="0" baseline="0" noProof="0">
                <a:ln>
                  <a:noFill/>
                </a:ln>
                <a:solidFill>
                  <a:srgbClr val="E8E6F0"/>
                </a:solidFill>
                <a:effectLst/>
                <a:uLnTx/>
                <a:uFillTx/>
                <a:latin typeface="Graphik"/>
              </a:rPr>
              <a:t>, </a:t>
            </a:r>
            <a:r>
              <a:rPr kumimoji="0" lang="en-US" sz="1100" b="0" i="0" u="none" strike="noStrike" kern="1200" cap="none" spc="0" normalizeH="0" baseline="0" noProof="0" err="1">
                <a:ln>
                  <a:noFill/>
                </a:ln>
                <a:solidFill>
                  <a:srgbClr val="E8E6F0"/>
                </a:solidFill>
                <a:effectLst/>
                <a:uLnTx/>
                <a:uFillTx/>
                <a:latin typeface="Graphik"/>
              </a:rPr>
              <a:t>ModelOps</a:t>
            </a:r>
            <a:r>
              <a:rPr kumimoji="0" lang="en-US" sz="1100" b="0" i="0" u="none" strike="noStrike" kern="1200" cap="none" spc="0" normalizeH="0" baseline="0" noProof="0">
                <a:ln>
                  <a:noFill/>
                </a:ln>
                <a:solidFill>
                  <a:srgbClr val="E8E6F0"/>
                </a:solidFill>
                <a:effectLst/>
                <a:uLnTx/>
                <a:uFillTx/>
                <a:latin typeface="Graphik"/>
              </a:rPr>
              <a:t>. Real-time financial visibility.</a:t>
            </a:r>
          </a:p>
        </p:txBody>
      </p:sp>
      <p:sp>
        <p:nvSpPr>
          <p:cNvPr id="2" name="TextBox 1">
            <a:extLst>
              <a:ext uri="{FF2B5EF4-FFF2-40B4-BE49-F238E27FC236}">
                <a16:creationId xmlns:a16="http://schemas.microsoft.com/office/drawing/2014/main" id="{01748FA2-31F6-B85F-1B93-5E2FA5A001ED}"/>
              </a:ext>
            </a:extLst>
          </p:cNvPr>
          <p:cNvSpPr txBox="1"/>
          <p:nvPr/>
        </p:nvSpPr>
        <p:spPr>
          <a:xfrm>
            <a:off x="3282134" y="4135119"/>
            <a:ext cx="2101614" cy="261610"/>
          </a:xfrm>
          <a:prstGeom prst="rect">
            <a:avLst/>
          </a:prstGeom>
          <a:noFill/>
        </p:spPr>
        <p:txBody>
          <a:bodyPr wrap="square" lIns="182880" rIns="1828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phik" panose="020B0503030202060203" pitchFamily="34" charset="77"/>
              </a:rPr>
              <a:t>Enabling Technologies</a:t>
            </a:r>
          </a:p>
        </p:txBody>
      </p:sp>
      <p:sp>
        <p:nvSpPr>
          <p:cNvPr id="3" name="TextBox 2">
            <a:extLst>
              <a:ext uri="{FF2B5EF4-FFF2-40B4-BE49-F238E27FC236}">
                <a16:creationId xmlns:a16="http://schemas.microsoft.com/office/drawing/2014/main" id="{5B390318-17B9-2275-FBD6-BD7963A8CD63}"/>
              </a:ext>
            </a:extLst>
          </p:cNvPr>
          <p:cNvSpPr txBox="1"/>
          <p:nvPr/>
        </p:nvSpPr>
        <p:spPr>
          <a:xfrm>
            <a:off x="6186995" y="4135119"/>
            <a:ext cx="2101614" cy="261610"/>
          </a:xfrm>
          <a:prstGeom prst="rect">
            <a:avLst/>
          </a:prstGeom>
          <a:noFill/>
        </p:spPr>
        <p:txBody>
          <a:bodyPr wrap="square" lIns="182880" rIns="1828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phik" panose="020B0503030202060203" pitchFamily="34" charset="77"/>
              </a:rPr>
              <a:t>Enabling Technologies</a:t>
            </a:r>
          </a:p>
        </p:txBody>
      </p:sp>
      <p:sp>
        <p:nvSpPr>
          <p:cNvPr id="4" name="TextBox 3">
            <a:extLst>
              <a:ext uri="{FF2B5EF4-FFF2-40B4-BE49-F238E27FC236}">
                <a16:creationId xmlns:a16="http://schemas.microsoft.com/office/drawing/2014/main" id="{6E673EBC-5725-2A50-EA21-85817F09193F}"/>
              </a:ext>
            </a:extLst>
          </p:cNvPr>
          <p:cNvSpPr txBox="1"/>
          <p:nvPr/>
        </p:nvSpPr>
        <p:spPr>
          <a:xfrm>
            <a:off x="9091857" y="4135119"/>
            <a:ext cx="2101614" cy="261610"/>
          </a:xfrm>
          <a:prstGeom prst="rect">
            <a:avLst/>
          </a:prstGeom>
          <a:noFill/>
        </p:spPr>
        <p:txBody>
          <a:bodyPr wrap="square" lIns="182880" rIns="1828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raphik" panose="020B0503030202060203" pitchFamily="34" charset="77"/>
              </a:rPr>
              <a:t>Enabling Technologies</a:t>
            </a:r>
          </a:p>
        </p:txBody>
      </p:sp>
    </p:spTree>
    <p:extLst>
      <p:ext uri="{BB962C8B-B14F-4D97-AF65-F5344CB8AC3E}">
        <p14:creationId xmlns:p14="http://schemas.microsoft.com/office/powerpoint/2010/main" val="10107045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FBED-4AAC-2D54-AB78-B06263D76E6F}"/>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F4F5EFB7-9A46-E8AC-7114-7A0C358CEAE8}"/>
              </a:ext>
            </a:extLst>
          </p:cNvPr>
          <p:cNvSpPr>
            <a:spLocks noGrp="1"/>
          </p:cNvSpPr>
          <p:nvPr>
            <p:ph type="body" sz="quarter" idx="10"/>
          </p:nvPr>
        </p:nvSpPr>
        <p:spPr>
          <a:xfrm>
            <a:off x="457142" y="802642"/>
            <a:ext cx="10634928" cy="443198"/>
          </a:xfrm>
        </p:spPr>
        <p:txBody>
          <a:bodyPr/>
          <a:lstStyle/>
          <a:p>
            <a:r>
              <a:rPr lang="en-US" sz="3200">
                <a:solidFill>
                  <a:schemeClr val="bg1"/>
                </a:solidFill>
              </a:rPr>
              <a:t>Our catalog of optimization levers (1/3)</a:t>
            </a:r>
          </a:p>
        </p:txBody>
      </p:sp>
      <p:graphicFrame>
        <p:nvGraphicFramePr>
          <p:cNvPr id="2" name="Table 1">
            <a:extLst>
              <a:ext uri="{FF2B5EF4-FFF2-40B4-BE49-F238E27FC236}">
                <a16:creationId xmlns:a16="http://schemas.microsoft.com/office/drawing/2014/main" id="{E7379902-2CDE-9387-96D7-86183415F84B}"/>
              </a:ext>
            </a:extLst>
          </p:cNvPr>
          <p:cNvGraphicFramePr>
            <a:graphicFrameLocks noGrp="1"/>
          </p:cNvGraphicFramePr>
          <p:nvPr>
            <p:extLst>
              <p:ext uri="{D42A27DB-BD31-4B8C-83A1-F6EECF244321}">
                <p14:modId xmlns:p14="http://schemas.microsoft.com/office/powerpoint/2010/main" val="2923995541"/>
              </p:ext>
            </p:extLst>
          </p:nvPr>
        </p:nvGraphicFramePr>
        <p:xfrm>
          <a:off x="457142" y="1417319"/>
          <a:ext cx="11277716" cy="4793680"/>
        </p:xfrm>
        <a:graphic>
          <a:graphicData uri="http://schemas.openxmlformats.org/drawingml/2006/table">
            <a:tbl>
              <a:tblPr firstRow="1" bandRow="1">
                <a:tableStyleId>{F2DE63D5-997A-4646-A377-4702673A728D}</a:tableStyleId>
              </a:tblPr>
              <a:tblGrid>
                <a:gridCol w="951711">
                  <a:extLst>
                    <a:ext uri="{9D8B030D-6E8A-4147-A177-3AD203B41FA5}">
                      <a16:colId xmlns:a16="http://schemas.microsoft.com/office/drawing/2014/main" val="3048720956"/>
                    </a:ext>
                  </a:extLst>
                </a:gridCol>
                <a:gridCol w="2235200">
                  <a:extLst>
                    <a:ext uri="{9D8B030D-6E8A-4147-A177-3AD203B41FA5}">
                      <a16:colId xmlns:a16="http://schemas.microsoft.com/office/drawing/2014/main" val="2232603911"/>
                    </a:ext>
                  </a:extLst>
                </a:gridCol>
                <a:gridCol w="3718560">
                  <a:extLst>
                    <a:ext uri="{9D8B030D-6E8A-4147-A177-3AD203B41FA5}">
                      <a16:colId xmlns:a16="http://schemas.microsoft.com/office/drawing/2014/main" val="482776128"/>
                    </a:ext>
                  </a:extLst>
                </a:gridCol>
                <a:gridCol w="4372245">
                  <a:extLst>
                    <a:ext uri="{9D8B030D-6E8A-4147-A177-3AD203B41FA5}">
                      <a16:colId xmlns:a16="http://schemas.microsoft.com/office/drawing/2014/main" val="4224794189"/>
                    </a:ext>
                  </a:extLst>
                </a:gridCol>
              </a:tblGrid>
              <a:tr h="343748">
                <a:tc>
                  <a:txBody>
                    <a:bodyPr/>
                    <a:lstStyle/>
                    <a:p>
                      <a:pPr algn="ctr"/>
                      <a:r>
                        <a:rPr sz="1400" b="1">
                          <a:solidFill>
                            <a:schemeClr val="tx1"/>
                          </a:solidFill>
                        </a:rPr>
                        <a:t>#</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Strategy</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What it does</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How to implement</a:t>
                      </a:r>
                      <a:endParaRPr sz="1400" b="1" i="0">
                        <a:solidFill>
                          <a:schemeClr val="tx1"/>
                        </a:solidFill>
                        <a:latin typeface="Graphik" panose="020B0503030202060203" pitchFamily="34" charset="77"/>
                      </a:endParaRPr>
                    </a:p>
                  </a:txBody>
                  <a:tcPr marL="63500" marR="63500" marT="38100" marB="38100" anchor="ctr"/>
                </a:tc>
                <a:extLst>
                  <a:ext uri="{0D108BD9-81ED-4DB2-BD59-A6C34878D82A}">
                    <a16:rowId xmlns:a16="http://schemas.microsoft.com/office/drawing/2014/main" val="3652426203"/>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1</a:t>
                      </a:r>
                    </a:p>
                  </a:txBody>
                  <a:tcPr marL="63500" marR="63500" marT="38100" marB="38100" anchor="ctr"/>
                </a:tc>
                <a:tc>
                  <a:txBody>
                    <a:bodyPr/>
                    <a:lstStyle/>
                    <a:p>
                      <a:pPr marL="6350" indent="-6350" algn="l">
                        <a:tabLst/>
                      </a:pPr>
                      <a:r>
                        <a:rPr lang="en-US" sz="1600" b="1">
                          <a:solidFill>
                            <a:srgbClr val="FFFFFF"/>
                          </a:solidFill>
                        </a:rPr>
                        <a:t>Intent routing &amp; early rejection</a:t>
                      </a:r>
                      <a:endParaRPr sz="1600" b="1" i="0">
                        <a:solidFill>
                          <a:srgbClr val="FFFFFF"/>
                        </a:solidFill>
                        <a:latin typeface="Graphik" panose="020B0503030202060203" pitchFamily="34" charset="77"/>
                      </a:endParaRP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bg1"/>
                          </a:solidFill>
                          <a:uFillTx/>
                          <a:latin typeface="+mn-lt"/>
                          <a:ea typeface="+mn-ea"/>
                          <a:cs typeface="+mn-cs"/>
                          <a:sym typeface="Graphik"/>
                        </a:rPr>
                        <a:t>Cheap classifier routes/filters requests before any costly token is spent; </a:t>
                      </a:r>
                      <a:r>
                        <a:rPr sz="1200" b="0" i="0" u="none" strike="noStrike" cap="none" spc="0" baseline="0" err="1">
                          <a:solidFill>
                            <a:schemeClr val="bg1"/>
                          </a:solidFill>
                          <a:uFillTx/>
                          <a:latin typeface="+mn-lt"/>
                          <a:ea typeface="+mn-ea"/>
                          <a:cs typeface="+mn-cs"/>
                          <a:sym typeface="Graphik"/>
                        </a:rPr>
                        <a:t>dedup</a:t>
                      </a:r>
                      <a:r>
                        <a:rPr sz="1200" b="0" i="0" u="none" strike="noStrike" cap="none" spc="0" baseline="0">
                          <a:solidFill>
                            <a:schemeClr val="bg1"/>
                          </a:solidFill>
                          <a:uFillTx/>
                          <a:latin typeface="+mn-lt"/>
                          <a:ea typeface="+mn-ea"/>
                          <a:cs typeface="+mn-cs"/>
                          <a:sym typeface="Graphik"/>
                        </a:rPr>
                        <a:t> repeat queries.</a:t>
                      </a:r>
                    </a:p>
                  </a:txBody>
                  <a:tcPr marL="63500" marR="63500" marT="38100" marB="38100" anchor="ctr"/>
                </a:tc>
                <a:tc>
                  <a:txBody>
                    <a:bodyPr/>
                    <a:lstStyle/>
                    <a:p>
                      <a:pPr marL="6350" indent="-6350" algn="l">
                        <a:tabLst/>
                      </a:pPr>
                      <a:r>
                        <a:rPr sz="1200" b="0">
                          <a:solidFill>
                            <a:schemeClr val="accent3"/>
                          </a:solidFill>
                        </a:rPr>
                        <a:t>Embedding or small-model router → route table; hash-</a:t>
                      </a:r>
                      <a:r>
                        <a:rPr sz="1200" b="0" err="1">
                          <a:solidFill>
                            <a:schemeClr val="accent3"/>
                          </a:solidFill>
                        </a:rPr>
                        <a:t>dedup</a:t>
                      </a:r>
                      <a:r>
                        <a:rPr sz="1200" b="0">
                          <a:solidFill>
                            <a:schemeClr val="accent3"/>
                          </a:solidFill>
                        </a:rPr>
                        <a:t> identical inputs; drop out-of-scope early.</a:t>
                      </a:r>
                      <a:r>
                        <a:rPr lang="en-US" sz="1200" b="0">
                          <a:solidFill>
                            <a:schemeClr val="accent3"/>
                          </a:solidFill>
                        </a:rPr>
                        <a:t> Block denied topics</a:t>
                      </a:r>
                      <a:endParaRPr sz="1200" b="0" i="0">
                        <a:solidFill>
                          <a:schemeClr val="accent3"/>
                        </a:solidFill>
                        <a:latin typeface="Graphik" panose="020B0503030202060203" pitchFamily="34" charset="77"/>
                      </a:endParaRPr>
                    </a:p>
                  </a:txBody>
                  <a:tcPr marL="63500" marR="63500" marT="38100" marB="38100" anchor="ctr"/>
                </a:tc>
                <a:extLst>
                  <a:ext uri="{0D108BD9-81ED-4DB2-BD59-A6C34878D82A}">
                    <a16:rowId xmlns:a16="http://schemas.microsoft.com/office/drawing/2014/main" val="1913360684"/>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2</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600" b="1" i="0" u="none" strike="noStrike" cap="none" spc="0" baseline="0">
                          <a:solidFill>
                            <a:srgbClr val="FFFFFF"/>
                          </a:solidFill>
                          <a:uFillTx/>
                          <a:latin typeface="+mn-lt"/>
                          <a:ea typeface="+mn-ea"/>
                          <a:cs typeface="+mn-cs"/>
                          <a:sym typeface="Graphik"/>
                        </a:rPr>
                        <a:t>Prompt caching by design</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bg1"/>
                          </a:solidFill>
                          <a:uFillTx/>
                          <a:latin typeface="+mn-lt"/>
                          <a:ea typeface="+mn-ea"/>
                          <a:cs typeface="+mn-cs"/>
                          <a:sym typeface="Graphik"/>
                        </a:rPr>
                        <a:t>Structure the prompt so the stable prefix is cached and re-read at a deep discount.</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Static first (</a:t>
                      </a:r>
                      <a:r>
                        <a:rPr lang="en-US" sz="1200" b="0" i="0" u="none" strike="noStrike" cap="none" spc="0" baseline="0" err="1">
                          <a:solidFill>
                            <a:schemeClr val="accent3"/>
                          </a:solidFill>
                          <a:uFillTx/>
                          <a:latin typeface="+mn-lt"/>
                          <a:ea typeface="+mn-ea"/>
                          <a:cs typeface="+mn-cs"/>
                          <a:sym typeface="Graphik"/>
                        </a:rPr>
                        <a:t>tools→system→few-shot</a:t>
                      </a:r>
                      <a:r>
                        <a:rPr lang="en-US" sz="1200" b="0" i="0" u="none" strike="noStrike" cap="none" spc="0" baseline="0">
                          <a:solidFill>
                            <a:schemeClr val="accent3"/>
                          </a:solidFill>
                          <a:uFillTx/>
                          <a:latin typeface="+mn-lt"/>
                          <a:ea typeface="+mn-ea"/>
                          <a:cs typeface="+mn-cs"/>
                          <a:sym typeface="Graphik"/>
                        </a:rPr>
                        <a:t>), dynamic last; verify </a:t>
                      </a:r>
                      <a:r>
                        <a:rPr lang="en-US" sz="1200" b="0" i="0" u="none" strike="noStrike" cap="none" spc="0" baseline="0" err="1">
                          <a:solidFill>
                            <a:schemeClr val="accent3"/>
                          </a:solidFill>
                          <a:uFillTx/>
                          <a:latin typeface="+mn-lt"/>
                          <a:ea typeface="+mn-ea"/>
                          <a:cs typeface="+mn-cs"/>
                          <a:sym typeface="Graphik"/>
                        </a:rPr>
                        <a:t>cache_read</a:t>
                      </a:r>
                      <a:r>
                        <a:rPr lang="en-US" sz="1200" b="0" i="0" u="none" strike="noStrike" cap="none" spc="0" baseline="0">
                          <a:solidFill>
                            <a:schemeClr val="accent3"/>
                          </a:solidFill>
                          <a:uFillTx/>
                          <a:latin typeface="+mn-lt"/>
                          <a:ea typeface="+mn-ea"/>
                          <a:cs typeface="+mn-cs"/>
                          <a:sym typeface="Graphik"/>
                        </a:rPr>
                        <a:t> tokens.</a:t>
                      </a:r>
                    </a:p>
                  </a:txBody>
                  <a:tcPr marL="63500" marR="63500" marT="38100" marB="38100" anchor="ctr"/>
                </a:tc>
                <a:extLst>
                  <a:ext uri="{0D108BD9-81ED-4DB2-BD59-A6C34878D82A}">
                    <a16:rowId xmlns:a16="http://schemas.microsoft.com/office/drawing/2014/main" val="742624306"/>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3</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600" b="1" i="0" u="none" strike="noStrike" cap="none" spc="0" baseline="0">
                          <a:solidFill>
                            <a:srgbClr val="FFFFFF"/>
                          </a:solidFill>
                          <a:uFillTx/>
                          <a:latin typeface="+mn-lt"/>
                          <a:ea typeface="+mn-ea"/>
                          <a:cs typeface="+mn-cs"/>
                          <a:sym typeface="Graphik"/>
                        </a:rPr>
                        <a:t>Prompt compression</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bg1"/>
                          </a:solidFill>
                          <a:uFillTx/>
                          <a:latin typeface="+mn-lt"/>
                          <a:ea typeface="+mn-ea"/>
                          <a:cs typeface="+mn-cs"/>
                          <a:sym typeface="Graphik"/>
                        </a:rPr>
                        <a:t>Cut low-information tokens from instructions &amp; few-shot while preserving meaning.</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err="1">
                          <a:solidFill>
                            <a:schemeClr val="accent3"/>
                          </a:solidFill>
                          <a:uFillTx/>
                          <a:latin typeface="+mn-lt"/>
                          <a:ea typeface="+mn-ea"/>
                          <a:cs typeface="+mn-cs"/>
                          <a:sym typeface="Graphik"/>
                        </a:rPr>
                        <a:t>LLMLingua</a:t>
                      </a:r>
                      <a:r>
                        <a:rPr lang="en-US" sz="1200" b="0" i="0" u="none" strike="noStrike" cap="none" spc="0" baseline="0">
                          <a:solidFill>
                            <a:schemeClr val="accent3"/>
                          </a:solidFill>
                          <a:uFillTx/>
                          <a:latin typeface="+mn-lt"/>
                          <a:ea typeface="+mn-ea"/>
                          <a:cs typeface="+mn-cs"/>
                          <a:sym typeface="Graphik"/>
                        </a:rPr>
                        <a:t>/</a:t>
                      </a:r>
                      <a:r>
                        <a:rPr lang="en-US" sz="1200" b="0" i="0" u="none" strike="noStrike" cap="none" spc="0" baseline="0" err="1">
                          <a:solidFill>
                            <a:schemeClr val="accent3"/>
                          </a:solidFill>
                          <a:uFillTx/>
                          <a:latin typeface="+mn-lt"/>
                          <a:ea typeface="+mn-ea"/>
                          <a:cs typeface="+mn-cs"/>
                          <a:sym typeface="Graphik"/>
                        </a:rPr>
                        <a:t>LongLLMLingua</a:t>
                      </a:r>
                      <a:r>
                        <a:rPr lang="en-US" sz="1200" b="0" i="0" u="none" strike="noStrike" cap="none" spc="0" baseline="0">
                          <a:solidFill>
                            <a:schemeClr val="accent3"/>
                          </a:solidFill>
                          <a:uFillTx/>
                          <a:latin typeface="+mn-lt"/>
                          <a:ea typeface="+mn-ea"/>
                          <a:cs typeface="+mn-cs"/>
                          <a:sym typeface="Graphik"/>
                        </a:rPr>
                        <a:t> at tuned ratio; trim few-shot to minimum; distill redundant instructions; A/B for quality.</a:t>
                      </a:r>
                    </a:p>
                  </a:txBody>
                  <a:tcPr marL="63500" marR="63500" marT="38100" marB="38100" anchor="ctr"/>
                </a:tc>
                <a:extLst>
                  <a:ext uri="{0D108BD9-81ED-4DB2-BD59-A6C34878D82A}">
                    <a16:rowId xmlns:a16="http://schemas.microsoft.com/office/drawing/2014/main" val="3378803123"/>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4</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600" b="1" i="0" u="none" strike="noStrike" cap="none" spc="0" baseline="0">
                          <a:solidFill>
                            <a:srgbClr val="FFFFFF"/>
                          </a:solidFill>
                          <a:uFillTx/>
                          <a:latin typeface="+mn-lt"/>
                          <a:ea typeface="+mn-ea"/>
                          <a:cs typeface="+mn-cs"/>
                          <a:sym typeface="Graphik"/>
                        </a:rPr>
                        <a:t>Tiered guardrails</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bg1"/>
                          </a:solidFill>
                          <a:uFillTx/>
                          <a:latin typeface="+mn-lt"/>
                          <a:ea typeface="+mn-ea"/>
                          <a:cs typeface="+mn-cs"/>
                          <a:sym typeface="Graphik"/>
                        </a:rPr>
                        <a:t>Replace large-LLM moderation with cheap checks for the common case.</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accent3"/>
                          </a:solidFill>
                          <a:uFillTx/>
                          <a:latin typeface="+mn-lt"/>
                          <a:ea typeface="+mn-ea"/>
                          <a:cs typeface="+mn-cs"/>
                          <a:sym typeface="Graphik"/>
                        </a:rPr>
                        <a:t>Regex/rules first (0 tokens) → small classifier (e.g. Llama Guard) → escalate only ambiguous cases; run before the big LLM.</a:t>
                      </a:r>
                    </a:p>
                  </a:txBody>
                  <a:tcPr marL="63500" marR="63500" marT="38100" marB="38100" anchor="ctr"/>
                </a:tc>
                <a:extLst>
                  <a:ext uri="{0D108BD9-81ED-4DB2-BD59-A6C34878D82A}">
                    <a16:rowId xmlns:a16="http://schemas.microsoft.com/office/drawing/2014/main" val="3212366026"/>
                  </a:ext>
                </a:extLst>
              </a:tr>
            </a:tbl>
          </a:graphicData>
        </a:graphic>
      </p:graphicFrame>
    </p:spTree>
    <p:extLst>
      <p:ext uri="{BB962C8B-B14F-4D97-AF65-F5344CB8AC3E}">
        <p14:creationId xmlns:p14="http://schemas.microsoft.com/office/powerpoint/2010/main" val="171935456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D6BE5-E3F6-5272-761C-4043B55F5429}"/>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6C410779-DFB3-A1EF-58A6-37CB5FFEFE36}"/>
              </a:ext>
            </a:extLst>
          </p:cNvPr>
          <p:cNvSpPr>
            <a:spLocks noGrp="1"/>
          </p:cNvSpPr>
          <p:nvPr>
            <p:ph type="body" sz="quarter" idx="10"/>
          </p:nvPr>
        </p:nvSpPr>
        <p:spPr>
          <a:xfrm>
            <a:off x="457142" y="802642"/>
            <a:ext cx="10634928" cy="443198"/>
          </a:xfrm>
        </p:spPr>
        <p:txBody>
          <a:bodyPr/>
          <a:lstStyle/>
          <a:p>
            <a:r>
              <a:rPr lang="en-US" sz="3200">
                <a:solidFill>
                  <a:schemeClr val="bg1"/>
                </a:solidFill>
              </a:rPr>
              <a:t>Our catalog of optimization levers (2/3)</a:t>
            </a:r>
          </a:p>
        </p:txBody>
      </p:sp>
      <p:graphicFrame>
        <p:nvGraphicFramePr>
          <p:cNvPr id="2" name="Table 1">
            <a:extLst>
              <a:ext uri="{FF2B5EF4-FFF2-40B4-BE49-F238E27FC236}">
                <a16:creationId xmlns:a16="http://schemas.microsoft.com/office/drawing/2014/main" id="{2D8420C3-068C-D64E-65A4-D0FE4E651359}"/>
              </a:ext>
            </a:extLst>
          </p:cNvPr>
          <p:cNvGraphicFramePr>
            <a:graphicFrameLocks noGrp="1"/>
          </p:cNvGraphicFramePr>
          <p:nvPr>
            <p:extLst>
              <p:ext uri="{D42A27DB-BD31-4B8C-83A1-F6EECF244321}">
                <p14:modId xmlns:p14="http://schemas.microsoft.com/office/powerpoint/2010/main" val="1975150870"/>
              </p:ext>
            </p:extLst>
          </p:nvPr>
        </p:nvGraphicFramePr>
        <p:xfrm>
          <a:off x="457142" y="1417319"/>
          <a:ext cx="11277716" cy="4793680"/>
        </p:xfrm>
        <a:graphic>
          <a:graphicData uri="http://schemas.openxmlformats.org/drawingml/2006/table">
            <a:tbl>
              <a:tblPr firstRow="1" bandRow="1">
                <a:tableStyleId>{F2DE63D5-997A-4646-A377-4702673A728D}</a:tableStyleId>
              </a:tblPr>
              <a:tblGrid>
                <a:gridCol w="951711">
                  <a:extLst>
                    <a:ext uri="{9D8B030D-6E8A-4147-A177-3AD203B41FA5}">
                      <a16:colId xmlns:a16="http://schemas.microsoft.com/office/drawing/2014/main" val="3048720956"/>
                    </a:ext>
                  </a:extLst>
                </a:gridCol>
                <a:gridCol w="2235200">
                  <a:extLst>
                    <a:ext uri="{9D8B030D-6E8A-4147-A177-3AD203B41FA5}">
                      <a16:colId xmlns:a16="http://schemas.microsoft.com/office/drawing/2014/main" val="2232603911"/>
                    </a:ext>
                  </a:extLst>
                </a:gridCol>
                <a:gridCol w="3718560">
                  <a:extLst>
                    <a:ext uri="{9D8B030D-6E8A-4147-A177-3AD203B41FA5}">
                      <a16:colId xmlns:a16="http://schemas.microsoft.com/office/drawing/2014/main" val="482776128"/>
                    </a:ext>
                  </a:extLst>
                </a:gridCol>
                <a:gridCol w="4372245">
                  <a:extLst>
                    <a:ext uri="{9D8B030D-6E8A-4147-A177-3AD203B41FA5}">
                      <a16:colId xmlns:a16="http://schemas.microsoft.com/office/drawing/2014/main" val="4224794189"/>
                    </a:ext>
                  </a:extLst>
                </a:gridCol>
              </a:tblGrid>
              <a:tr h="343748">
                <a:tc>
                  <a:txBody>
                    <a:bodyPr/>
                    <a:lstStyle/>
                    <a:p>
                      <a:pPr algn="ctr"/>
                      <a:r>
                        <a:rPr sz="1400" b="1">
                          <a:solidFill>
                            <a:schemeClr val="tx1"/>
                          </a:solidFill>
                        </a:rPr>
                        <a:t>#</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Strategy</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What it does</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How to implement</a:t>
                      </a:r>
                      <a:endParaRPr sz="1400" b="1" i="0">
                        <a:solidFill>
                          <a:schemeClr val="tx1"/>
                        </a:solidFill>
                        <a:latin typeface="Graphik" panose="020B0503030202060203" pitchFamily="34" charset="77"/>
                      </a:endParaRPr>
                    </a:p>
                  </a:txBody>
                  <a:tcPr marL="63500" marR="63500" marT="38100" marB="38100" anchor="ctr"/>
                </a:tc>
                <a:extLst>
                  <a:ext uri="{0D108BD9-81ED-4DB2-BD59-A6C34878D82A}">
                    <a16:rowId xmlns:a16="http://schemas.microsoft.com/office/drawing/2014/main" val="3652426203"/>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5</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Rerank + smaller top-k</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bg1"/>
                          </a:solidFill>
                          <a:uFillTx/>
                          <a:latin typeface="+mn-lt"/>
                          <a:ea typeface="+mn-ea"/>
                          <a:cs typeface="+mn-cs"/>
                          <a:sym typeface="Graphik"/>
                        </a:rPr>
                        <a:t>Over-fetch candidates, then rerank and inject only the few best chunks instead of stuffing top-k.</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Retrieve 50–100 → cross-encoder rerank (Cohere Rerank / bge-reranker / FlashRank) → keep top 3–5; tune chunk size 256–1024.</a:t>
                      </a:r>
                    </a:p>
                  </a:txBody>
                  <a:tcPr marL="63500" marR="63500" marT="38100" marB="38100" anchor="ctr"/>
                </a:tc>
                <a:extLst>
                  <a:ext uri="{0D108BD9-81ED-4DB2-BD59-A6C34878D82A}">
                    <a16:rowId xmlns:a16="http://schemas.microsoft.com/office/drawing/2014/main" val="1913360684"/>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6</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Context pruning / compression</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bg1"/>
                          </a:solidFill>
                          <a:uFillTx/>
                          <a:latin typeface="+mn-lt"/>
                          <a:ea typeface="+mn-ea"/>
                          <a:cs typeface="+mn-cs"/>
                          <a:sym typeface="Graphik"/>
                        </a:rPr>
                        <a:t>Shrink retrieved chunk text before injection; prefer extractive (verbatim) for high-stakes.</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Lang Chain ContextualCompressionRetriever + Metadata filter (e.g.; filter by topic, role etc.)</a:t>
                      </a:r>
                    </a:p>
                  </a:txBody>
                  <a:tcPr marL="63500" marR="63500" marT="38100" marB="38100" anchor="ctr"/>
                </a:tc>
                <a:extLst>
                  <a:ext uri="{0D108BD9-81ED-4DB2-BD59-A6C34878D82A}">
                    <a16:rowId xmlns:a16="http://schemas.microsoft.com/office/drawing/2014/main" val="742624306"/>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7</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Code mode</a:t>
                      </a:r>
                    </a:p>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https://blog.cloudflare.com/code-mode-mcp/</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bg1"/>
                          </a:solidFill>
                          <a:uFillTx/>
                          <a:latin typeface="+mn-lt"/>
                          <a:ea typeface="+mn-ea"/>
                          <a:cs typeface="+mn-cs"/>
                          <a:sym typeface="Graphik"/>
                        </a:rPr>
                        <a:t>an innovative AI agent technique where, instead of forcing a Large Language Model (LLM) to call individual tools or APIs one by one, the AI writes a single block of code to accomplish the task</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Implemented via AI Gateway</a:t>
                      </a:r>
                    </a:p>
                  </a:txBody>
                  <a:tcPr marL="63500" marR="63500" marT="38100" marB="38100" anchor="ctr"/>
                </a:tc>
                <a:extLst>
                  <a:ext uri="{0D108BD9-81ED-4DB2-BD59-A6C34878D82A}">
                    <a16:rowId xmlns:a16="http://schemas.microsoft.com/office/drawing/2014/main" val="3378803123"/>
                  </a:ext>
                </a:extLst>
              </a:tr>
              <a:tr h="1112483">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8</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Context caching</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bg1"/>
                          </a:solidFill>
                          <a:uFillTx/>
                          <a:latin typeface="+mn-lt"/>
                          <a:ea typeface="+mn-ea"/>
                          <a:cs typeface="+mn-cs"/>
                          <a:sym typeface="Graphik"/>
                        </a:rPr>
                        <a:t>Cache large, stable knowledge-base / document context so repeated sends are ~90% off.</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Put stable docs early in system; mark with cache_control (Anthropic) or CachedContent (Gemini); compress then cache.</a:t>
                      </a:r>
                    </a:p>
                    <a:p>
                      <a:pPr marL="171450" marR="0" indent="-171450" algn="l" defTabSz="228531" rtl="0" latinLnBrk="0">
                        <a:lnSpc>
                          <a:spcPct val="100000"/>
                        </a:lnSpc>
                        <a:spcBef>
                          <a:spcPts val="0"/>
                        </a:spcBef>
                        <a:spcAft>
                          <a:spcPts val="0"/>
                        </a:spcAft>
                        <a:buClrTx/>
                        <a:buSzTx/>
                        <a:buFont typeface="Wingdings" pitchFamily="2" charset="2"/>
                        <a:buChar char="ü"/>
                        <a:tabLst/>
                      </a:pPr>
                      <a:r>
                        <a:rPr lang="en-US" sz="1200" b="0" i="0" u="none" strike="noStrike" cap="none" spc="0" baseline="0">
                          <a:solidFill>
                            <a:schemeClr val="accent3"/>
                          </a:solidFill>
                          <a:uFillTx/>
                          <a:latin typeface="+mn-lt"/>
                          <a:ea typeface="+mn-ea"/>
                          <a:cs typeface="+mn-cs"/>
                          <a:sym typeface="Graphik"/>
                        </a:rPr>
                        <a:t>Gemini models support explicit caching</a:t>
                      </a:r>
                    </a:p>
                  </a:txBody>
                  <a:tcPr marL="63500" marR="63500" marT="38100" marB="38100" anchor="ctr"/>
                </a:tc>
                <a:extLst>
                  <a:ext uri="{0D108BD9-81ED-4DB2-BD59-A6C34878D82A}">
                    <a16:rowId xmlns:a16="http://schemas.microsoft.com/office/drawing/2014/main" val="3212366026"/>
                  </a:ext>
                </a:extLst>
              </a:tr>
            </a:tbl>
          </a:graphicData>
        </a:graphic>
      </p:graphicFrame>
    </p:spTree>
    <p:extLst>
      <p:ext uri="{BB962C8B-B14F-4D97-AF65-F5344CB8AC3E}">
        <p14:creationId xmlns:p14="http://schemas.microsoft.com/office/powerpoint/2010/main" val="3354884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17A1-CABD-DBBA-026C-75EB8E142C98}"/>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02D111F0-99DA-385D-DE58-251F0D983F9A}"/>
              </a:ext>
            </a:extLst>
          </p:cNvPr>
          <p:cNvSpPr>
            <a:spLocks noGrp="1"/>
          </p:cNvSpPr>
          <p:nvPr>
            <p:ph type="body" sz="quarter" idx="10"/>
          </p:nvPr>
        </p:nvSpPr>
        <p:spPr>
          <a:xfrm>
            <a:off x="457142" y="802642"/>
            <a:ext cx="10634928" cy="443198"/>
          </a:xfrm>
        </p:spPr>
        <p:txBody>
          <a:bodyPr/>
          <a:lstStyle/>
          <a:p>
            <a:r>
              <a:rPr lang="en-US" sz="3200">
                <a:solidFill>
                  <a:schemeClr val="bg1"/>
                </a:solidFill>
              </a:rPr>
              <a:t>Our catalog of optimization levers (3/3)</a:t>
            </a:r>
          </a:p>
        </p:txBody>
      </p:sp>
      <p:graphicFrame>
        <p:nvGraphicFramePr>
          <p:cNvPr id="2" name="Table 1">
            <a:extLst>
              <a:ext uri="{FF2B5EF4-FFF2-40B4-BE49-F238E27FC236}">
                <a16:creationId xmlns:a16="http://schemas.microsoft.com/office/drawing/2014/main" id="{E3535A2E-D17F-254E-BF62-34F05C38613E}"/>
              </a:ext>
            </a:extLst>
          </p:cNvPr>
          <p:cNvGraphicFramePr>
            <a:graphicFrameLocks noGrp="1"/>
          </p:cNvGraphicFramePr>
          <p:nvPr>
            <p:extLst>
              <p:ext uri="{D42A27DB-BD31-4B8C-83A1-F6EECF244321}">
                <p14:modId xmlns:p14="http://schemas.microsoft.com/office/powerpoint/2010/main" val="2067468808"/>
              </p:ext>
            </p:extLst>
          </p:nvPr>
        </p:nvGraphicFramePr>
        <p:xfrm>
          <a:off x="457142" y="1417319"/>
          <a:ext cx="11277716" cy="4177455"/>
        </p:xfrm>
        <a:graphic>
          <a:graphicData uri="http://schemas.openxmlformats.org/drawingml/2006/table">
            <a:tbl>
              <a:tblPr firstRow="1" bandRow="1">
                <a:tableStyleId>{F2DE63D5-997A-4646-A377-4702673A728D}</a:tableStyleId>
              </a:tblPr>
              <a:tblGrid>
                <a:gridCol w="951711">
                  <a:extLst>
                    <a:ext uri="{9D8B030D-6E8A-4147-A177-3AD203B41FA5}">
                      <a16:colId xmlns:a16="http://schemas.microsoft.com/office/drawing/2014/main" val="3048720956"/>
                    </a:ext>
                  </a:extLst>
                </a:gridCol>
                <a:gridCol w="2235200">
                  <a:extLst>
                    <a:ext uri="{9D8B030D-6E8A-4147-A177-3AD203B41FA5}">
                      <a16:colId xmlns:a16="http://schemas.microsoft.com/office/drawing/2014/main" val="2232603911"/>
                    </a:ext>
                  </a:extLst>
                </a:gridCol>
                <a:gridCol w="3718560">
                  <a:extLst>
                    <a:ext uri="{9D8B030D-6E8A-4147-A177-3AD203B41FA5}">
                      <a16:colId xmlns:a16="http://schemas.microsoft.com/office/drawing/2014/main" val="482776128"/>
                    </a:ext>
                  </a:extLst>
                </a:gridCol>
                <a:gridCol w="4372245">
                  <a:extLst>
                    <a:ext uri="{9D8B030D-6E8A-4147-A177-3AD203B41FA5}">
                      <a16:colId xmlns:a16="http://schemas.microsoft.com/office/drawing/2014/main" val="4224794189"/>
                    </a:ext>
                  </a:extLst>
                </a:gridCol>
              </a:tblGrid>
              <a:tr h="299559">
                <a:tc>
                  <a:txBody>
                    <a:bodyPr/>
                    <a:lstStyle/>
                    <a:p>
                      <a:pPr algn="ctr"/>
                      <a:r>
                        <a:rPr sz="1400" b="1">
                          <a:solidFill>
                            <a:schemeClr val="tx1"/>
                          </a:solidFill>
                        </a:rPr>
                        <a:t>#</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Strategy</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What it does</a:t>
                      </a:r>
                      <a:endParaRPr sz="1400" b="1" i="0">
                        <a:solidFill>
                          <a:schemeClr val="tx1"/>
                        </a:solidFill>
                        <a:latin typeface="Graphik" panose="020B0503030202060203" pitchFamily="34" charset="77"/>
                      </a:endParaRPr>
                    </a:p>
                  </a:txBody>
                  <a:tcPr marL="63500" marR="63500" marT="38100" marB="38100" anchor="ctr"/>
                </a:tc>
                <a:tc>
                  <a:txBody>
                    <a:bodyPr/>
                    <a:lstStyle/>
                    <a:p>
                      <a:pPr algn="ctr"/>
                      <a:r>
                        <a:rPr sz="1400" b="1">
                          <a:solidFill>
                            <a:schemeClr val="tx1"/>
                          </a:solidFill>
                        </a:rPr>
                        <a:t>How to implement</a:t>
                      </a:r>
                      <a:endParaRPr sz="1400" b="1" i="0">
                        <a:solidFill>
                          <a:schemeClr val="tx1"/>
                        </a:solidFill>
                        <a:latin typeface="Graphik" panose="020B0503030202060203" pitchFamily="34" charset="77"/>
                      </a:endParaRPr>
                    </a:p>
                  </a:txBody>
                  <a:tcPr marL="63500" marR="63500" marT="38100" marB="38100" anchor="ctr"/>
                </a:tc>
                <a:extLst>
                  <a:ext uri="{0D108BD9-81ED-4DB2-BD59-A6C34878D82A}">
                    <a16:rowId xmlns:a16="http://schemas.microsoft.com/office/drawing/2014/main" val="3652426203"/>
                  </a:ext>
                </a:extLst>
              </a:tr>
              <a:tr h="969474">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9</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600" b="1" i="0" u="none" strike="noStrike" cap="none" spc="0" baseline="0">
                          <a:solidFill>
                            <a:srgbClr val="FFFFFF"/>
                          </a:solidFill>
                          <a:uFillTx/>
                          <a:latin typeface="+mn-lt"/>
                          <a:ea typeface="+mn-ea"/>
                          <a:cs typeface="+mn-cs"/>
                          <a:sym typeface="Graphik"/>
                        </a:rPr>
                        <a:t>Model routing &amp; cascading</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bg1"/>
                          </a:solidFill>
                          <a:uFillTx/>
                          <a:latin typeface="+mn-lt"/>
                          <a:ea typeface="+mn-ea"/>
                          <a:cs typeface="+mn-cs"/>
                          <a:sym typeface="Graphik"/>
                        </a:rPr>
                        <a:t>Easy queries → cheap model; escalate to frontier only on low confidence.</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Routing strategies via LLM gateway like </a:t>
                      </a:r>
                      <a:r>
                        <a:rPr lang="en-US" sz="1200" b="0" i="0" u="none" strike="noStrike" cap="none" spc="0" baseline="0" err="1">
                          <a:solidFill>
                            <a:schemeClr val="accent3"/>
                          </a:solidFill>
                          <a:uFillTx/>
                          <a:latin typeface="+mn-lt"/>
                          <a:ea typeface="+mn-ea"/>
                          <a:cs typeface="+mn-cs"/>
                          <a:sym typeface="Graphik"/>
                        </a:rPr>
                        <a:t>Litellm</a:t>
                      </a:r>
                      <a:r>
                        <a:rPr lang="en-US" sz="1200" b="0" i="0" u="none" strike="noStrike" cap="none" spc="0" baseline="0">
                          <a:solidFill>
                            <a:schemeClr val="accent3"/>
                          </a:solidFill>
                          <a:uFillTx/>
                          <a:latin typeface="+mn-lt"/>
                          <a:ea typeface="+mn-ea"/>
                          <a:cs typeface="+mn-cs"/>
                          <a:sym typeface="Graphik"/>
                        </a:rPr>
                        <a:t> or Kong</a:t>
                      </a:r>
                    </a:p>
                  </a:txBody>
                  <a:tcPr marL="63500" marR="63500" marT="38100" marB="38100" anchor="ctr"/>
                </a:tc>
                <a:extLst>
                  <a:ext uri="{0D108BD9-81ED-4DB2-BD59-A6C34878D82A}">
                    <a16:rowId xmlns:a16="http://schemas.microsoft.com/office/drawing/2014/main" val="1913360684"/>
                  </a:ext>
                </a:extLst>
              </a:tr>
              <a:tr h="969474">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10</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Batch API</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bg1"/>
                          </a:solidFill>
                          <a:uFillTx/>
                          <a:latin typeface="+mn-lt"/>
                          <a:ea typeface="+mn-ea"/>
                          <a:cs typeface="+mn-cs"/>
                          <a:sym typeface="Graphik"/>
                        </a:rPr>
                        <a:t>Async bulk jobs get a flat 50% discount on input + output.</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Anthropic Message Batches / OpenAI Batch (JSONL); plan for up to 24-hr window; stacks with caching.</a:t>
                      </a:r>
                    </a:p>
                  </a:txBody>
                  <a:tcPr marL="63500" marR="63500" marT="38100" marB="38100" anchor="ctr"/>
                </a:tc>
                <a:extLst>
                  <a:ext uri="{0D108BD9-81ED-4DB2-BD59-A6C34878D82A}">
                    <a16:rowId xmlns:a16="http://schemas.microsoft.com/office/drawing/2014/main" val="742624306"/>
                  </a:ext>
                </a:extLst>
              </a:tr>
              <a:tr h="969474">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11</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600" b="1" i="0" u="none" strike="noStrike" cap="none" spc="0" baseline="0">
                          <a:solidFill>
                            <a:srgbClr val="FFFFFF"/>
                          </a:solidFill>
                          <a:uFillTx/>
                          <a:latin typeface="+mn-lt"/>
                          <a:ea typeface="+mn-ea"/>
                          <a:cs typeface="+mn-cs"/>
                          <a:sym typeface="Graphik"/>
                        </a:rPr>
                        <a:t>Output token control</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bg1"/>
                          </a:solidFill>
                          <a:uFillTx/>
                          <a:latin typeface="+mn-lt"/>
                          <a:ea typeface="+mn-ea"/>
                          <a:cs typeface="+mn-cs"/>
                          <a:sym typeface="Graphik"/>
                        </a:rPr>
                        <a:t>Cap and shape generation — the highest-leverage knob (output 5–6× input).</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sz="1200" b="0" i="0" u="none" strike="noStrike" cap="none" spc="0" baseline="0">
                          <a:solidFill>
                            <a:schemeClr val="accent3"/>
                          </a:solidFill>
                          <a:uFillTx/>
                          <a:latin typeface="+mn-lt"/>
                          <a:ea typeface="+mn-ea"/>
                          <a:cs typeface="+mn-cs"/>
                          <a:sym typeface="Graphik"/>
                        </a:rPr>
                        <a:t>Set </a:t>
                      </a:r>
                      <a:r>
                        <a:rPr sz="1200" b="0" i="0" u="none" strike="noStrike" cap="none" spc="0" baseline="0" err="1">
                          <a:solidFill>
                            <a:schemeClr val="accent3"/>
                          </a:solidFill>
                          <a:uFillTx/>
                          <a:latin typeface="+mn-lt"/>
                          <a:ea typeface="+mn-ea"/>
                          <a:cs typeface="+mn-cs"/>
                          <a:sym typeface="Graphik"/>
                        </a:rPr>
                        <a:t>max_tokens</a:t>
                      </a:r>
                      <a:r>
                        <a:rPr sz="1200" b="0" i="0" u="none" strike="noStrike" cap="none" spc="0" baseline="0">
                          <a:solidFill>
                            <a:schemeClr val="accent3"/>
                          </a:solidFill>
                          <a:uFillTx/>
                          <a:latin typeface="+mn-lt"/>
                          <a:ea typeface="+mn-ea"/>
                          <a:cs typeface="+mn-cs"/>
                          <a:sym typeface="Graphik"/>
                        </a:rPr>
                        <a:t>; native structured output / JSON schema; stop sequences; prompt for terse output / IDs not prose.</a:t>
                      </a:r>
                    </a:p>
                  </a:txBody>
                  <a:tcPr marL="63500" marR="63500" marT="38100" marB="38100" anchor="ctr"/>
                </a:tc>
                <a:extLst>
                  <a:ext uri="{0D108BD9-81ED-4DB2-BD59-A6C34878D82A}">
                    <a16:rowId xmlns:a16="http://schemas.microsoft.com/office/drawing/2014/main" val="3378803123"/>
                  </a:ext>
                </a:extLst>
              </a:tr>
              <a:tr h="969474">
                <a:tc>
                  <a:txBody>
                    <a:bodyPr/>
                    <a:lstStyle/>
                    <a:p>
                      <a:pPr marL="6350" marR="0" indent="-6350" algn="ctr" defTabSz="228531" rtl="0" latinLnBrk="0">
                        <a:lnSpc>
                          <a:spcPct val="100000"/>
                        </a:lnSpc>
                        <a:spcBef>
                          <a:spcPts val="0"/>
                        </a:spcBef>
                        <a:spcAft>
                          <a:spcPts val="0"/>
                        </a:spcAft>
                        <a:buClrTx/>
                        <a:buSzTx/>
                        <a:buFontTx/>
                        <a:buNone/>
                        <a:tabLst/>
                      </a:pPr>
                      <a:r>
                        <a:rPr lang="en-US" sz="1800" b="1" i="0" u="none" strike="noStrike" cap="none" spc="0" baseline="0">
                          <a:solidFill>
                            <a:schemeClr val="accent3"/>
                          </a:solidFill>
                          <a:uFillTx/>
                          <a:latin typeface="+mn-lt"/>
                          <a:ea typeface="+mn-ea"/>
                          <a:cs typeface="+mn-cs"/>
                          <a:sym typeface="Graphik"/>
                        </a:rPr>
                        <a:t>12</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600" b="1" i="0" u="none" strike="noStrike" cap="none" spc="0" baseline="0">
                          <a:solidFill>
                            <a:srgbClr val="FFFFFF"/>
                          </a:solidFill>
                          <a:uFillTx/>
                          <a:latin typeface="+mn-lt"/>
                          <a:ea typeface="+mn-ea"/>
                          <a:cs typeface="+mn-cs"/>
                          <a:sym typeface="Graphik"/>
                        </a:rPr>
                        <a:t>Output guardrails w/o regeneration loops</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bg1"/>
                          </a:solidFill>
                          <a:uFillTx/>
                          <a:latin typeface="+mn-lt"/>
                          <a:ea typeface="+mn-ea"/>
                          <a:cs typeface="+mn-cs"/>
                          <a:sym typeface="Graphik"/>
                        </a:rPr>
                        <a:t>Validate output without triggering wasteful full re-generations.</a:t>
                      </a:r>
                    </a:p>
                  </a:txBody>
                  <a:tcPr marL="63500" marR="63500" marT="38100" marB="38100" anchor="ctr"/>
                </a:tc>
                <a:tc>
                  <a:txBody>
                    <a:bodyPr/>
                    <a:lstStyle/>
                    <a:p>
                      <a:pPr marL="6350" marR="0" indent="-6350" algn="l" defTabSz="228531" rtl="0" latinLnBrk="0">
                        <a:lnSpc>
                          <a:spcPct val="100000"/>
                        </a:lnSpc>
                        <a:spcBef>
                          <a:spcPts val="0"/>
                        </a:spcBef>
                        <a:spcAft>
                          <a:spcPts val="0"/>
                        </a:spcAft>
                        <a:buClrTx/>
                        <a:buSzTx/>
                        <a:buFontTx/>
                        <a:buNone/>
                        <a:tabLst/>
                      </a:pPr>
                      <a:r>
                        <a:rPr lang="en-US" sz="1200" b="0" i="0" u="none" strike="noStrike" cap="none" spc="0" baseline="0">
                          <a:solidFill>
                            <a:schemeClr val="accent3"/>
                          </a:solidFill>
                          <a:uFillTx/>
                          <a:latin typeface="+mn-lt"/>
                          <a:ea typeface="+mn-ea"/>
                          <a:cs typeface="+mn-cs"/>
                          <a:sym typeface="Graphik"/>
                        </a:rPr>
                        <a:t>Constrained decoding prevents malformed JSON; partial/field-level re-prompt (Guardrails AI); watch false-positive math.</a:t>
                      </a:r>
                    </a:p>
                  </a:txBody>
                  <a:tcPr marL="63500" marR="63500" marT="38100" marB="38100" anchor="ctr"/>
                </a:tc>
                <a:extLst>
                  <a:ext uri="{0D108BD9-81ED-4DB2-BD59-A6C34878D82A}">
                    <a16:rowId xmlns:a16="http://schemas.microsoft.com/office/drawing/2014/main" val="3212366026"/>
                  </a:ext>
                </a:extLst>
              </a:tr>
            </a:tbl>
          </a:graphicData>
        </a:graphic>
      </p:graphicFrame>
      <p:sp>
        <p:nvSpPr>
          <p:cNvPr id="3" name="Rectangle 2">
            <a:extLst>
              <a:ext uri="{FF2B5EF4-FFF2-40B4-BE49-F238E27FC236}">
                <a16:creationId xmlns:a16="http://schemas.microsoft.com/office/drawing/2014/main" id="{27433A12-552E-4425-A9DE-282D1A3D768D}"/>
              </a:ext>
            </a:extLst>
          </p:cNvPr>
          <p:cNvSpPr/>
          <p:nvPr/>
        </p:nvSpPr>
        <p:spPr>
          <a:xfrm>
            <a:off x="457142" y="5713458"/>
            <a:ext cx="11277715" cy="497541"/>
          </a:xfrm>
          <a:prstGeom prst="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a:solidFill>
                  <a:schemeClr val="accent3"/>
                </a:solidFill>
              </a:rPr>
              <a:t>Apply configurable </a:t>
            </a:r>
            <a:r>
              <a:rPr lang="en-US" sz="2000" i="1" err="1">
                <a:solidFill>
                  <a:schemeClr val="accent3"/>
                </a:solidFill>
              </a:rPr>
              <a:t>ReACT</a:t>
            </a:r>
            <a:r>
              <a:rPr lang="en-US" sz="2000" i="1">
                <a:solidFill>
                  <a:schemeClr val="accent3"/>
                </a:solidFill>
              </a:rPr>
              <a:t> loop to prevent unbounded compute and token usage</a:t>
            </a:r>
          </a:p>
        </p:txBody>
      </p:sp>
    </p:spTree>
    <p:extLst>
      <p:ext uri="{BB962C8B-B14F-4D97-AF65-F5344CB8AC3E}">
        <p14:creationId xmlns:p14="http://schemas.microsoft.com/office/powerpoint/2010/main" val="18948780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131D6-43D1-3D70-A01E-B1D8461A19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3D4D6E-80CD-1F34-AB96-CA74EDA89847}"/>
              </a:ext>
            </a:extLst>
          </p:cNvPr>
          <p:cNvSpPr>
            <a:spLocks noGrp="1"/>
          </p:cNvSpPr>
          <p:nvPr>
            <p:ph type="body" sz="quarter" idx="10"/>
          </p:nvPr>
        </p:nvSpPr>
        <p:spPr>
          <a:xfrm>
            <a:off x="457141" y="2690336"/>
            <a:ext cx="7306946" cy="1384995"/>
          </a:xfrm>
        </p:spPr>
        <p:txBody>
          <a:bodyPr/>
          <a:lstStyle/>
          <a:p>
            <a:r>
              <a:rPr lang="en-US"/>
              <a:t>01 | The problem to solve</a:t>
            </a:r>
          </a:p>
        </p:txBody>
      </p:sp>
    </p:spTree>
    <p:extLst>
      <p:ext uri="{BB962C8B-B14F-4D97-AF65-F5344CB8AC3E}">
        <p14:creationId xmlns:p14="http://schemas.microsoft.com/office/powerpoint/2010/main" val="4246938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55C0C-DDE9-B1FE-6D5F-0B2067171236}"/>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CC522F78-B44D-210A-E0F2-FCF0EC7429F5}"/>
              </a:ext>
            </a:extLst>
          </p:cNvPr>
          <p:cNvSpPr/>
          <p:nvPr/>
        </p:nvSpPr>
        <p:spPr>
          <a:xfrm>
            <a:off x="457140" y="1794457"/>
            <a:ext cx="6957811" cy="4500164"/>
          </a:xfrm>
          <a:prstGeom prst="rect">
            <a:avLst/>
          </a:prstGeom>
          <a:solidFill>
            <a:srgbClr val="000000"/>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 Placeholder 1">
            <a:extLst>
              <a:ext uri="{FF2B5EF4-FFF2-40B4-BE49-F238E27FC236}">
                <a16:creationId xmlns:a16="http://schemas.microsoft.com/office/drawing/2014/main" id="{64CAD65D-A8F2-6F1B-F915-B7F6035071B7}"/>
              </a:ext>
            </a:extLst>
          </p:cNvPr>
          <p:cNvSpPr>
            <a:spLocks noGrp="1"/>
          </p:cNvSpPr>
          <p:nvPr>
            <p:ph type="body" sz="quarter" idx="10"/>
          </p:nvPr>
        </p:nvSpPr>
        <p:spPr>
          <a:xfrm>
            <a:off x="457142" y="802642"/>
            <a:ext cx="8741722" cy="443198"/>
          </a:xfrm>
        </p:spPr>
        <p:txBody>
          <a:bodyPr/>
          <a:lstStyle/>
          <a:p>
            <a:r>
              <a:rPr lang="en-US" sz="3200">
                <a:solidFill>
                  <a:schemeClr val="accent3"/>
                </a:solidFill>
              </a:rPr>
              <a:t>Prompt analytics </a:t>
            </a:r>
            <a:r>
              <a:rPr lang="en-US" sz="3200">
                <a:solidFill>
                  <a:schemeClr val="bg1"/>
                </a:solidFill>
              </a:rPr>
              <a:t>as a key optimization lever</a:t>
            </a:r>
            <a:endParaRPr lang="en-US" sz="3200">
              <a:solidFill>
                <a:schemeClr val="accent3"/>
              </a:solidFill>
            </a:endParaRPr>
          </a:p>
        </p:txBody>
      </p:sp>
      <p:grpSp>
        <p:nvGrpSpPr>
          <p:cNvPr id="84" name="Group 83">
            <a:extLst>
              <a:ext uri="{FF2B5EF4-FFF2-40B4-BE49-F238E27FC236}">
                <a16:creationId xmlns:a16="http://schemas.microsoft.com/office/drawing/2014/main" id="{1D3A1A49-E6BD-97C8-2CD1-55D3706A6036}"/>
              </a:ext>
            </a:extLst>
          </p:cNvPr>
          <p:cNvGrpSpPr/>
          <p:nvPr/>
        </p:nvGrpSpPr>
        <p:grpSpPr>
          <a:xfrm>
            <a:off x="1060231" y="1905498"/>
            <a:ext cx="5776866" cy="2162698"/>
            <a:chOff x="1060231" y="1872529"/>
            <a:chExt cx="5776866" cy="2162698"/>
          </a:xfrm>
        </p:grpSpPr>
        <p:sp>
          <p:nvSpPr>
            <p:cNvPr id="38" name="Text 0">
              <a:extLst>
                <a:ext uri="{FF2B5EF4-FFF2-40B4-BE49-F238E27FC236}">
                  <a16:creationId xmlns:a16="http://schemas.microsoft.com/office/drawing/2014/main" id="{531EA948-7A8F-D0AE-ADEF-84B355F83C2B}"/>
                </a:ext>
              </a:extLst>
            </p:cNvPr>
            <p:cNvSpPr/>
            <p:nvPr/>
          </p:nvSpPr>
          <p:spPr>
            <a:xfrm>
              <a:off x="1138786" y="1872529"/>
              <a:ext cx="1737360" cy="274320"/>
            </a:xfrm>
            <a:prstGeom prst="rect">
              <a:avLst/>
            </a:prstGeom>
            <a:noFill/>
            <a:ln/>
          </p:spPr>
          <p:txBody>
            <a:bodyPr wrap="square" lIns="0" rtlCol="0" anchor="ctr"/>
            <a:lstStyle/>
            <a:p>
              <a:pPr marL="0" indent="0">
                <a:buNone/>
              </a:pPr>
              <a:r>
                <a:rPr lang="en-US" sz="1100">
                  <a:solidFill>
                    <a:schemeClr val="accent3"/>
                  </a:solidFill>
                  <a:latin typeface="Graphik Medium" panose="020B0503030202060203" pitchFamily="34" charset="77"/>
                  <a:ea typeface="Calibri" pitchFamily="34" charset="-122"/>
                  <a:cs typeface="Calibri" pitchFamily="34" charset="-120"/>
                </a:rPr>
                <a:t>Order Management</a:t>
              </a:r>
              <a:endParaRPr lang="en-US" sz="1100">
                <a:solidFill>
                  <a:schemeClr val="accent3"/>
                </a:solidFill>
                <a:latin typeface="Graphik Medium" panose="020B0503030202060203" pitchFamily="34" charset="77"/>
              </a:endParaRPr>
            </a:p>
          </p:txBody>
        </p:sp>
        <p:sp>
          <p:nvSpPr>
            <p:cNvPr id="39" name="Text 1">
              <a:extLst>
                <a:ext uri="{FF2B5EF4-FFF2-40B4-BE49-F238E27FC236}">
                  <a16:creationId xmlns:a16="http://schemas.microsoft.com/office/drawing/2014/main" id="{2A758E7D-45C7-BFD6-10C7-EC8619F88189}"/>
                </a:ext>
              </a:extLst>
            </p:cNvPr>
            <p:cNvSpPr/>
            <p:nvPr/>
          </p:nvSpPr>
          <p:spPr>
            <a:xfrm>
              <a:off x="3911121" y="1872529"/>
              <a:ext cx="2370667" cy="274320"/>
            </a:xfrm>
            <a:prstGeom prst="rect">
              <a:avLst/>
            </a:prstGeom>
            <a:noFill/>
            <a:ln/>
          </p:spPr>
          <p:txBody>
            <a:bodyPr wrap="square" lIns="0" rtlCol="0" anchor="ctr"/>
            <a:lstStyle/>
            <a:p>
              <a:pPr marL="0" indent="0">
                <a:buNone/>
              </a:pPr>
              <a:r>
                <a:rPr lang="en-US" sz="1100">
                  <a:solidFill>
                    <a:schemeClr val="accent3"/>
                  </a:solidFill>
                  <a:latin typeface="Graphik Medium" panose="020B0503030202060203" pitchFamily="34" charset="77"/>
                  <a:ea typeface="Calibri" pitchFamily="34" charset="-122"/>
                  <a:cs typeface="Calibri" pitchFamily="34" charset="-120"/>
                </a:rPr>
                <a:t>Prompt Analytics</a:t>
              </a:r>
              <a:endParaRPr lang="en-US" sz="1100">
                <a:solidFill>
                  <a:schemeClr val="accent3"/>
                </a:solidFill>
                <a:latin typeface="Graphik Medium" panose="020B0503030202060203" pitchFamily="34" charset="77"/>
              </a:endParaRPr>
            </a:p>
          </p:txBody>
        </p:sp>
        <p:grpSp>
          <p:nvGrpSpPr>
            <p:cNvPr id="75" name="Group 74">
              <a:extLst>
                <a:ext uri="{FF2B5EF4-FFF2-40B4-BE49-F238E27FC236}">
                  <a16:creationId xmlns:a16="http://schemas.microsoft.com/office/drawing/2014/main" id="{DC998A41-AB76-DB1C-0E10-2D279FFE8AE0}"/>
                </a:ext>
              </a:extLst>
            </p:cNvPr>
            <p:cNvGrpSpPr/>
            <p:nvPr/>
          </p:nvGrpSpPr>
          <p:grpSpPr>
            <a:xfrm>
              <a:off x="1060231" y="1982493"/>
              <a:ext cx="5776866" cy="2052734"/>
              <a:chOff x="286170" y="1245840"/>
              <a:chExt cx="7870278" cy="2796599"/>
            </a:xfrm>
          </p:grpSpPr>
          <p:grpSp>
            <p:nvGrpSpPr>
              <p:cNvPr id="65" name="Group 64">
                <a:extLst>
                  <a:ext uri="{FF2B5EF4-FFF2-40B4-BE49-F238E27FC236}">
                    <a16:creationId xmlns:a16="http://schemas.microsoft.com/office/drawing/2014/main" id="{8E45D062-20CB-16F6-BDC5-6B56861ABEB0}"/>
                  </a:ext>
                </a:extLst>
              </p:cNvPr>
              <p:cNvGrpSpPr/>
              <p:nvPr/>
            </p:nvGrpSpPr>
            <p:grpSpPr>
              <a:xfrm>
                <a:off x="306752" y="1712184"/>
                <a:ext cx="940978" cy="768096"/>
                <a:chOff x="306752" y="1712184"/>
                <a:chExt cx="940978" cy="768096"/>
              </a:xfrm>
            </p:grpSpPr>
            <p:sp>
              <p:nvSpPr>
                <p:cNvPr id="40" name="Shape 2">
                  <a:extLst>
                    <a:ext uri="{FF2B5EF4-FFF2-40B4-BE49-F238E27FC236}">
                      <a16:creationId xmlns:a16="http://schemas.microsoft.com/office/drawing/2014/main" id="{5EBC747F-36EE-19D0-D5A8-F6428E8C1415}"/>
                    </a:ext>
                  </a:extLst>
                </p:cNvPr>
                <p:cNvSpPr/>
                <p:nvPr/>
              </p:nvSpPr>
              <p:spPr>
                <a:xfrm>
                  <a:off x="393192" y="1712184"/>
                  <a:ext cx="768096" cy="768096"/>
                </a:xfrm>
                <a:prstGeom prst="ellipse">
                  <a:avLst/>
                </a:prstGeom>
                <a:solidFill>
                  <a:schemeClr val="tx1"/>
                </a:solidFill>
                <a:ln w="19050">
                  <a:solidFill>
                    <a:schemeClr val="accent3"/>
                  </a:solidFill>
                  <a:prstDash val="solid"/>
                </a:ln>
              </p:spPr>
              <p:txBody>
                <a:bodyPr/>
                <a:lstStyle/>
                <a:p>
                  <a:endParaRPr lang="en-US">
                    <a:solidFill>
                      <a:schemeClr val="accent3"/>
                    </a:solidFill>
                  </a:endParaRPr>
                </a:p>
              </p:txBody>
            </p:sp>
            <p:sp>
              <p:nvSpPr>
                <p:cNvPr id="41" name="Text 3">
                  <a:extLst>
                    <a:ext uri="{FF2B5EF4-FFF2-40B4-BE49-F238E27FC236}">
                      <a16:creationId xmlns:a16="http://schemas.microsoft.com/office/drawing/2014/main" id="{CE9A53F9-CB1D-6840-9280-47417449342E}"/>
                    </a:ext>
                  </a:extLst>
                </p:cNvPr>
                <p:cNvSpPr/>
                <p:nvPr/>
              </p:nvSpPr>
              <p:spPr>
                <a:xfrm>
                  <a:off x="306752" y="1867633"/>
                  <a:ext cx="940978" cy="457200"/>
                </a:xfrm>
                <a:prstGeom prst="rect">
                  <a:avLst/>
                </a:prstGeom>
                <a:noFill/>
                <a:ln/>
              </p:spPr>
              <p:txBody>
                <a:bodyPr wrap="square" rtlCol="0" anchor="ctr"/>
                <a:lstStyle/>
                <a:p>
                  <a:pPr marL="0" indent="0" algn="ctr">
                    <a:buNone/>
                  </a:pPr>
                  <a:r>
                    <a:rPr lang="en-US" sz="800" b="1">
                      <a:solidFill>
                        <a:schemeClr val="accent3"/>
                      </a:solidFill>
                      <a:latin typeface="Graphik" panose="020B0503030202060203" pitchFamily="34" charset="77"/>
                      <a:ea typeface="Calibri" pitchFamily="34" charset="-122"/>
                      <a:cs typeface="Calibri" pitchFamily="34" charset="-120"/>
                    </a:rPr>
                    <a:t>ORDER DELAY</a:t>
                  </a:r>
                  <a:endParaRPr lang="en-US" sz="800">
                    <a:solidFill>
                      <a:schemeClr val="accent3"/>
                    </a:solidFill>
                    <a:latin typeface="Graphik" panose="020B0503030202060203" pitchFamily="34" charset="77"/>
                  </a:endParaRPr>
                </a:p>
              </p:txBody>
            </p:sp>
          </p:grpSp>
          <p:grpSp>
            <p:nvGrpSpPr>
              <p:cNvPr id="64" name="Group 63">
                <a:extLst>
                  <a:ext uri="{FF2B5EF4-FFF2-40B4-BE49-F238E27FC236}">
                    <a16:creationId xmlns:a16="http://schemas.microsoft.com/office/drawing/2014/main" id="{DABD3369-7CE6-4D41-D2E9-BAB63C761C93}"/>
                  </a:ext>
                </a:extLst>
              </p:cNvPr>
              <p:cNvGrpSpPr/>
              <p:nvPr/>
            </p:nvGrpSpPr>
            <p:grpSpPr>
              <a:xfrm>
                <a:off x="822931" y="2233392"/>
                <a:ext cx="1005840" cy="1005840"/>
                <a:chOff x="914400" y="2233392"/>
                <a:chExt cx="1005840" cy="1005840"/>
              </a:xfrm>
            </p:grpSpPr>
            <p:sp>
              <p:nvSpPr>
                <p:cNvPr id="42" name="Shape 4">
                  <a:extLst>
                    <a:ext uri="{FF2B5EF4-FFF2-40B4-BE49-F238E27FC236}">
                      <a16:creationId xmlns:a16="http://schemas.microsoft.com/office/drawing/2014/main" id="{ABF63C65-E3B0-F80E-3117-5FE486E87C02}"/>
                    </a:ext>
                  </a:extLst>
                </p:cNvPr>
                <p:cNvSpPr/>
                <p:nvPr/>
              </p:nvSpPr>
              <p:spPr>
                <a:xfrm>
                  <a:off x="914400" y="2233392"/>
                  <a:ext cx="1005840" cy="1005840"/>
                </a:xfrm>
                <a:prstGeom prst="ellipse">
                  <a:avLst/>
                </a:prstGeom>
                <a:solidFill>
                  <a:schemeClr val="tx1"/>
                </a:solidFill>
                <a:ln w="19050">
                  <a:solidFill>
                    <a:schemeClr val="accent3"/>
                  </a:solidFill>
                  <a:prstDash val="solid"/>
                </a:ln>
              </p:spPr>
              <p:txBody>
                <a:bodyPr/>
                <a:lstStyle/>
                <a:p>
                  <a:endParaRPr lang="en-US">
                    <a:solidFill>
                      <a:schemeClr val="accent3"/>
                    </a:solidFill>
                  </a:endParaRPr>
                </a:p>
              </p:txBody>
            </p:sp>
            <p:sp>
              <p:nvSpPr>
                <p:cNvPr id="43" name="Text 5">
                  <a:extLst>
                    <a:ext uri="{FF2B5EF4-FFF2-40B4-BE49-F238E27FC236}">
                      <a16:creationId xmlns:a16="http://schemas.microsoft.com/office/drawing/2014/main" id="{7C37BA4C-C9B1-7C76-FDB0-8CE3576C5DE2}"/>
                    </a:ext>
                  </a:extLst>
                </p:cNvPr>
                <p:cNvSpPr/>
                <p:nvPr/>
              </p:nvSpPr>
              <p:spPr>
                <a:xfrm>
                  <a:off x="969236" y="2507712"/>
                  <a:ext cx="896170" cy="457201"/>
                </a:xfrm>
                <a:prstGeom prst="rect">
                  <a:avLst/>
                </a:prstGeom>
                <a:noFill/>
                <a:ln/>
              </p:spPr>
              <p:txBody>
                <a:bodyPr wrap="square" rtlCol="0" anchor="ctr"/>
                <a:lstStyle/>
                <a:p>
                  <a:pPr marL="0" indent="0" algn="ctr">
                    <a:buNone/>
                  </a:pPr>
                  <a:r>
                    <a:rPr lang="en-US" sz="800" b="1">
                      <a:solidFill>
                        <a:schemeClr val="accent3"/>
                      </a:solidFill>
                      <a:latin typeface="Graphik" panose="020B0503030202060203" pitchFamily="34" charset="77"/>
                      <a:ea typeface="Calibri" pitchFamily="34" charset="-122"/>
                      <a:cs typeface="Calibri" pitchFamily="34" charset="-120"/>
                    </a:rPr>
                    <a:t>ORDER DELAY</a:t>
                  </a:r>
                  <a:endParaRPr lang="en-US" sz="800">
                    <a:solidFill>
                      <a:schemeClr val="accent3"/>
                    </a:solidFill>
                    <a:latin typeface="Graphik" panose="020B0503030202060203" pitchFamily="34" charset="77"/>
                  </a:endParaRPr>
                </a:p>
              </p:txBody>
            </p:sp>
          </p:grpSp>
          <p:grpSp>
            <p:nvGrpSpPr>
              <p:cNvPr id="67" name="Group 66">
                <a:extLst>
                  <a:ext uri="{FF2B5EF4-FFF2-40B4-BE49-F238E27FC236}">
                    <a16:creationId xmlns:a16="http://schemas.microsoft.com/office/drawing/2014/main" id="{0D7ED439-6F84-71E1-9AB2-5AF9CD175BFF}"/>
                  </a:ext>
                </a:extLst>
              </p:cNvPr>
              <p:cNvGrpSpPr/>
              <p:nvPr/>
            </p:nvGrpSpPr>
            <p:grpSpPr>
              <a:xfrm>
                <a:off x="286170" y="2992344"/>
                <a:ext cx="1165020" cy="950976"/>
                <a:chOff x="286170" y="2992344"/>
                <a:chExt cx="1165020" cy="950976"/>
              </a:xfrm>
            </p:grpSpPr>
            <p:sp>
              <p:nvSpPr>
                <p:cNvPr id="44" name="Shape 6">
                  <a:extLst>
                    <a:ext uri="{FF2B5EF4-FFF2-40B4-BE49-F238E27FC236}">
                      <a16:creationId xmlns:a16="http://schemas.microsoft.com/office/drawing/2014/main" id="{E665350C-5C3A-6612-6B75-EDCAC43EAD1F}"/>
                    </a:ext>
                  </a:extLst>
                </p:cNvPr>
                <p:cNvSpPr/>
                <p:nvPr/>
              </p:nvSpPr>
              <p:spPr>
                <a:xfrm>
                  <a:off x="393192" y="2992344"/>
                  <a:ext cx="950976" cy="950976"/>
                </a:xfrm>
                <a:prstGeom prst="ellipse">
                  <a:avLst/>
                </a:prstGeom>
                <a:solidFill>
                  <a:schemeClr val="tx1"/>
                </a:solidFill>
                <a:ln w="19050">
                  <a:solidFill>
                    <a:schemeClr val="accent3"/>
                  </a:solidFill>
                  <a:prstDash val="solid"/>
                </a:ln>
              </p:spPr>
              <p:txBody>
                <a:bodyPr/>
                <a:lstStyle/>
                <a:p>
                  <a:endParaRPr lang="en-US">
                    <a:solidFill>
                      <a:schemeClr val="accent3"/>
                    </a:solidFill>
                  </a:endParaRPr>
                </a:p>
              </p:txBody>
            </p:sp>
            <p:sp>
              <p:nvSpPr>
                <p:cNvPr id="45" name="Text 7">
                  <a:extLst>
                    <a:ext uri="{FF2B5EF4-FFF2-40B4-BE49-F238E27FC236}">
                      <a16:creationId xmlns:a16="http://schemas.microsoft.com/office/drawing/2014/main" id="{59F34E15-C2A0-DB62-40FF-4630917BF6D1}"/>
                    </a:ext>
                  </a:extLst>
                </p:cNvPr>
                <p:cNvSpPr/>
                <p:nvPr/>
              </p:nvSpPr>
              <p:spPr>
                <a:xfrm>
                  <a:off x="286170" y="3239233"/>
                  <a:ext cx="1165020" cy="457200"/>
                </a:xfrm>
                <a:prstGeom prst="rect">
                  <a:avLst/>
                </a:prstGeom>
                <a:noFill/>
                <a:ln/>
              </p:spPr>
              <p:txBody>
                <a:bodyPr wrap="square" rtlCol="0" anchor="ctr"/>
                <a:lstStyle/>
                <a:p>
                  <a:pPr marL="0" indent="0" algn="ctr">
                    <a:buNone/>
                  </a:pPr>
                  <a:r>
                    <a:rPr lang="en-US" sz="800" b="1">
                      <a:solidFill>
                        <a:schemeClr val="accent3"/>
                      </a:solidFill>
                      <a:latin typeface="Graphik" panose="020B0503030202060203" pitchFamily="34" charset="77"/>
                      <a:ea typeface="Calibri" pitchFamily="34" charset="-122"/>
                      <a:cs typeface="Calibri" pitchFamily="34" charset="-120"/>
                    </a:rPr>
                    <a:t>ORDER DELAY</a:t>
                  </a:r>
                  <a:endParaRPr lang="en-US" sz="800">
                    <a:solidFill>
                      <a:schemeClr val="accent3"/>
                    </a:solidFill>
                    <a:latin typeface="Graphik" panose="020B0503030202060203" pitchFamily="34" charset="77"/>
                  </a:endParaRPr>
                </a:p>
              </p:txBody>
            </p:sp>
          </p:grpSp>
          <p:grpSp>
            <p:nvGrpSpPr>
              <p:cNvPr id="66" name="Group 65">
                <a:extLst>
                  <a:ext uri="{FF2B5EF4-FFF2-40B4-BE49-F238E27FC236}">
                    <a16:creationId xmlns:a16="http://schemas.microsoft.com/office/drawing/2014/main" id="{317395A6-9183-B4E3-0E04-1F3A32F9CBE1}"/>
                  </a:ext>
                </a:extLst>
              </p:cNvPr>
              <p:cNvGrpSpPr/>
              <p:nvPr/>
            </p:nvGrpSpPr>
            <p:grpSpPr>
              <a:xfrm>
                <a:off x="1783080" y="2096232"/>
                <a:ext cx="1645920" cy="1645920"/>
                <a:chOff x="1783080" y="2096232"/>
                <a:chExt cx="1645920" cy="1645920"/>
              </a:xfrm>
            </p:grpSpPr>
            <p:sp>
              <p:nvSpPr>
                <p:cNvPr id="46" name="Shape 8">
                  <a:extLst>
                    <a:ext uri="{FF2B5EF4-FFF2-40B4-BE49-F238E27FC236}">
                      <a16:creationId xmlns:a16="http://schemas.microsoft.com/office/drawing/2014/main" id="{8E76F245-6248-90C3-1B87-93994CBED38A}"/>
                    </a:ext>
                  </a:extLst>
                </p:cNvPr>
                <p:cNvSpPr/>
                <p:nvPr/>
              </p:nvSpPr>
              <p:spPr>
                <a:xfrm>
                  <a:off x="1783080" y="2096232"/>
                  <a:ext cx="1645920" cy="1645920"/>
                </a:xfrm>
                <a:prstGeom prst="ellipse">
                  <a:avLst/>
                </a:prstGeom>
                <a:solidFill>
                  <a:srgbClr val="A8D8D0"/>
                </a:solidFill>
                <a:ln w="19050">
                  <a:solidFill>
                    <a:schemeClr val="tx1"/>
                  </a:solidFill>
                  <a:prstDash val="solid"/>
                </a:ln>
              </p:spPr>
              <p:txBody>
                <a:bodyPr/>
                <a:lstStyle/>
                <a:p>
                  <a:endParaRPr lang="en-US"/>
                </a:p>
              </p:txBody>
            </p:sp>
            <p:sp>
              <p:nvSpPr>
                <p:cNvPr id="47" name="Text 9">
                  <a:extLst>
                    <a:ext uri="{FF2B5EF4-FFF2-40B4-BE49-F238E27FC236}">
                      <a16:creationId xmlns:a16="http://schemas.microsoft.com/office/drawing/2014/main" id="{A8EEFD18-9BC6-A94C-96BB-19F4DE764D98}"/>
                    </a:ext>
                  </a:extLst>
                </p:cNvPr>
                <p:cNvSpPr/>
                <p:nvPr/>
              </p:nvSpPr>
              <p:spPr>
                <a:xfrm>
                  <a:off x="1783080" y="2690592"/>
                  <a:ext cx="1645920" cy="457200"/>
                </a:xfrm>
                <a:prstGeom prst="rect">
                  <a:avLst/>
                </a:prstGeom>
                <a:noFill/>
                <a:ln/>
              </p:spPr>
              <p:txBody>
                <a:bodyPr wrap="square" rtlCol="0" anchor="ctr"/>
                <a:lstStyle/>
                <a:p>
                  <a:pPr marL="0" indent="0" algn="ctr">
                    <a:buNone/>
                  </a:pPr>
                  <a:r>
                    <a:rPr lang="en-US" sz="1200" b="1">
                      <a:latin typeface="Graphik" panose="020B0503030202060203" pitchFamily="34" charset="77"/>
                      <a:ea typeface="Calibri" pitchFamily="34" charset="-122"/>
                      <a:cs typeface="Calibri" pitchFamily="34" charset="-120"/>
                    </a:rPr>
                    <a:t>WISMO</a:t>
                  </a:r>
                  <a:endParaRPr lang="en-US" sz="1200">
                    <a:latin typeface="Graphik" panose="020B0503030202060203" pitchFamily="34" charset="77"/>
                  </a:endParaRPr>
                </a:p>
              </p:txBody>
            </p:sp>
          </p:grpSp>
          <p:grpSp>
            <p:nvGrpSpPr>
              <p:cNvPr id="68" name="Group 67">
                <a:extLst>
                  <a:ext uri="{FF2B5EF4-FFF2-40B4-BE49-F238E27FC236}">
                    <a16:creationId xmlns:a16="http://schemas.microsoft.com/office/drawing/2014/main" id="{9FDA6697-05D2-FFC6-D5C6-DBDE5446C6F6}"/>
                  </a:ext>
                </a:extLst>
              </p:cNvPr>
              <p:cNvGrpSpPr/>
              <p:nvPr/>
            </p:nvGrpSpPr>
            <p:grpSpPr>
              <a:xfrm>
                <a:off x="2870716" y="1520160"/>
                <a:ext cx="1299444" cy="1060704"/>
                <a:chOff x="2870716" y="1520160"/>
                <a:chExt cx="1299444" cy="1060704"/>
              </a:xfrm>
            </p:grpSpPr>
            <p:sp>
              <p:nvSpPr>
                <p:cNvPr id="48" name="Shape 10">
                  <a:extLst>
                    <a:ext uri="{FF2B5EF4-FFF2-40B4-BE49-F238E27FC236}">
                      <a16:creationId xmlns:a16="http://schemas.microsoft.com/office/drawing/2014/main" id="{DB07F676-22BE-6C8E-3C4B-0EBB4499DC32}"/>
                    </a:ext>
                  </a:extLst>
                </p:cNvPr>
                <p:cNvSpPr/>
                <p:nvPr/>
              </p:nvSpPr>
              <p:spPr>
                <a:xfrm>
                  <a:off x="2990088" y="1520160"/>
                  <a:ext cx="1060704" cy="1060704"/>
                </a:xfrm>
                <a:prstGeom prst="ellipse">
                  <a:avLst/>
                </a:prstGeom>
                <a:solidFill>
                  <a:schemeClr val="tx1"/>
                </a:solidFill>
                <a:ln w="19050">
                  <a:solidFill>
                    <a:schemeClr val="accent3"/>
                  </a:solidFill>
                  <a:prstDash val="solid"/>
                </a:ln>
              </p:spPr>
              <p:txBody>
                <a:bodyPr/>
                <a:lstStyle/>
                <a:p>
                  <a:endParaRPr lang="en-US">
                    <a:solidFill>
                      <a:schemeClr val="accent3"/>
                    </a:solidFill>
                  </a:endParaRPr>
                </a:p>
              </p:txBody>
            </p:sp>
            <p:sp>
              <p:nvSpPr>
                <p:cNvPr id="49" name="Text 11">
                  <a:extLst>
                    <a:ext uri="{FF2B5EF4-FFF2-40B4-BE49-F238E27FC236}">
                      <a16:creationId xmlns:a16="http://schemas.microsoft.com/office/drawing/2014/main" id="{5C474076-0872-AC49-0135-8E0C3E9E720A}"/>
                    </a:ext>
                  </a:extLst>
                </p:cNvPr>
                <p:cNvSpPr/>
                <p:nvPr/>
              </p:nvSpPr>
              <p:spPr>
                <a:xfrm>
                  <a:off x="2870716" y="1821912"/>
                  <a:ext cx="1299444" cy="457200"/>
                </a:xfrm>
                <a:prstGeom prst="rect">
                  <a:avLst/>
                </a:prstGeom>
                <a:noFill/>
                <a:ln/>
              </p:spPr>
              <p:txBody>
                <a:bodyPr wrap="square" rtlCol="0" anchor="ctr"/>
                <a:lstStyle/>
                <a:p>
                  <a:pPr marL="0" indent="0" algn="ctr">
                    <a:buNone/>
                  </a:pPr>
                  <a:r>
                    <a:rPr lang="en-US" sz="800" b="1">
                      <a:solidFill>
                        <a:schemeClr val="accent3"/>
                      </a:solidFill>
                      <a:latin typeface="Graphik" panose="020B0503030202060203" pitchFamily="34" charset="77"/>
                      <a:ea typeface="Calibri" pitchFamily="34" charset="-122"/>
                      <a:cs typeface="Calibri" pitchFamily="34" charset="-120"/>
                    </a:rPr>
                    <a:t>CANCEL ORDER</a:t>
                  </a:r>
                  <a:endParaRPr lang="en-US" sz="800">
                    <a:solidFill>
                      <a:schemeClr val="accent3"/>
                    </a:solidFill>
                    <a:latin typeface="Graphik" panose="020B0503030202060203" pitchFamily="34" charset="77"/>
                  </a:endParaRPr>
                </a:p>
              </p:txBody>
            </p:sp>
          </p:grpSp>
          <p:grpSp>
            <p:nvGrpSpPr>
              <p:cNvPr id="69" name="Group 68">
                <a:extLst>
                  <a:ext uri="{FF2B5EF4-FFF2-40B4-BE49-F238E27FC236}">
                    <a16:creationId xmlns:a16="http://schemas.microsoft.com/office/drawing/2014/main" id="{029CE17B-396A-BBB0-A289-1FF1465272FD}"/>
                  </a:ext>
                </a:extLst>
              </p:cNvPr>
              <p:cNvGrpSpPr/>
              <p:nvPr/>
            </p:nvGrpSpPr>
            <p:grpSpPr>
              <a:xfrm>
                <a:off x="3703320" y="2553432"/>
                <a:ext cx="914400" cy="914400"/>
                <a:chOff x="3703320" y="2553432"/>
                <a:chExt cx="914400" cy="914400"/>
              </a:xfrm>
            </p:grpSpPr>
            <p:sp>
              <p:nvSpPr>
                <p:cNvPr id="50" name="Shape 12">
                  <a:extLst>
                    <a:ext uri="{FF2B5EF4-FFF2-40B4-BE49-F238E27FC236}">
                      <a16:creationId xmlns:a16="http://schemas.microsoft.com/office/drawing/2014/main" id="{12176F3B-BB00-A0E0-85FF-C7F226F2E4FF}"/>
                    </a:ext>
                  </a:extLst>
                </p:cNvPr>
                <p:cNvSpPr/>
                <p:nvPr/>
              </p:nvSpPr>
              <p:spPr>
                <a:xfrm>
                  <a:off x="3703320" y="2553432"/>
                  <a:ext cx="914400" cy="914400"/>
                </a:xfrm>
                <a:prstGeom prst="ellipse">
                  <a:avLst/>
                </a:prstGeom>
                <a:solidFill>
                  <a:schemeClr val="accent1">
                    <a:lumMod val="75000"/>
                  </a:schemeClr>
                </a:solidFill>
                <a:ln w="19050">
                  <a:solidFill>
                    <a:schemeClr val="tx1"/>
                  </a:solidFill>
                  <a:prstDash val="solid"/>
                </a:ln>
              </p:spPr>
              <p:txBody>
                <a:bodyPr/>
                <a:lstStyle/>
                <a:p>
                  <a:endParaRPr lang="en-US"/>
                </a:p>
              </p:txBody>
            </p:sp>
            <p:sp>
              <p:nvSpPr>
                <p:cNvPr id="51" name="Text 13">
                  <a:extLst>
                    <a:ext uri="{FF2B5EF4-FFF2-40B4-BE49-F238E27FC236}">
                      <a16:creationId xmlns:a16="http://schemas.microsoft.com/office/drawing/2014/main" id="{4A983D08-E743-4F42-AB54-A2352E41C9FC}"/>
                    </a:ext>
                  </a:extLst>
                </p:cNvPr>
                <p:cNvSpPr/>
                <p:nvPr/>
              </p:nvSpPr>
              <p:spPr>
                <a:xfrm>
                  <a:off x="3703320" y="2782032"/>
                  <a:ext cx="914400" cy="457200"/>
                </a:xfrm>
                <a:prstGeom prst="rect">
                  <a:avLst/>
                </a:prstGeom>
                <a:noFill/>
                <a:ln/>
              </p:spPr>
              <p:txBody>
                <a:bodyPr wrap="square" rtlCol="0" anchor="ctr"/>
                <a:lstStyle/>
                <a:p>
                  <a:pPr marL="0" indent="0" algn="ctr">
                    <a:buNone/>
                  </a:pPr>
                  <a:r>
                    <a:rPr lang="en-US" sz="1000" b="1">
                      <a:latin typeface="Graphik" panose="020B0503030202060203" pitchFamily="34" charset="77"/>
                      <a:ea typeface="Calibri" pitchFamily="34" charset="-122"/>
                      <a:cs typeface="Calibri" pitchFamily="34" charset="-120"/>
                    </a:rPr>
                    <a:t>XXXX</a:t>
                  </a:r>
                  <a:endParaRPr lang="en-US" sz="1000">
                    <a:latin typeface="Graphik" panose="020B0503030202060203" pitchFamily="34" charset="77"/>
                  </a:endParaRPr>
                </a:p>
              </p:txBody>
            </p:sp>
          </p:grpSp>
          <p:grpSp>
            <p:nvGrpSpPr>
              <p:cNvPr id="70" name="Group 69">
                <a:extLst>
                  <a:ext uri="{FF2B5EF4-FFF2-40B4-BE49-F238E27FC236}">
                    <a16:creationId xmlns:a16="http://schemas.microsoft.com/office/drawing/2014/main" id="{AAD121C4-457B-B7AC-C50A-CF0CBB32B80E}"/>
                  </a:ext>
                </a:extLst>
              </p:cNvPr>
              <p:cNvGrpSpPr/>
              <p:nvPr/>
            </p:nvGrpSpPr>
            <p:grpSpPr>
              <a:xfrm>
                <a:off x="4325112" y="1849344"/>
                <a:ext cx="1133856" cy="1133856"/>
                <a:chOff x="4325112" y="1849344"/>
                <a:chExt cx="1133856" cy="1133856"/>
              </a:xfrm>
            </p:grpSpPr>
            <p:sp>
              <p:nvSpPr>
                <p:cNvPr id="52" name="Shape 14">
                  <a:extLst>
                    <a:ext uri="{FF2B5EF4-FFF2-40B4-BE49-F238E27FC236}">
                      <a16:creationId xmlns:a16="http://schemas.microsoft.com/office/drawing/2014/main" id="{0E5C1603-10FA-4BF8-82E6-510E73D0C078}"/>
                    </a:ext>
                  </a:extLst>
                </p:cNvPr>
                <p:cNvSpPr/>
                <p:nvPr/>
              </p:nvSpPr>
              <p:spPr>
                <a:xfrm>
                  <a:off x="4325112" y="1849344"/>
                  <a:ext cx="1133856" cy="1133856"/>
                </a:xfrm>
                <a:prstGeom prst="ellipse">
                  <a:avLst/>
                </a:prstGeom>
                <a:solidFill>
                  <a:schemeClr val="accent2"/>
                </a:solidFill>
                <a:ln w="19050">
                  <a:solidFill>
                    <a:schemeClr val="tx1"/>
                  </a:solidFill>
                  <a:prstDash val="solid"/>
                </a:ln>
              </p:spPr>
              <p:txBody>
                <a:bodyPr/>
                <a:lstStyle/>
                <a:p>
                  <a:endParaRPr lang="en-US"/>
                </a:p>
              </p:txBody>
            </p:sp>
            <p:sp>
              <p:nvSpPr>
                <p:cNvPr id="53" name="Text 15">
                  <a:extLst>
                    <a:ext uri="{FF2B5EF4-FFF2-40B4-BE49-F238E27FC236}">
                      <a16:creationId xmlns:a16="http://schemas.microsoft.com/office/drawing/2014/main" id="{87C585A1-953D-4358-826B-6925D1C82A69}"/>
                    </a:ext>
                  </a:extLst>
                </p:cNvPr>
                <p:cNvSpPr/>
                <p:nvPr/>
              </p:nvSpPr>
              <p:spPr>
                <a:xfrm>
                  <a:off x="4325112" y="2187672"/>
                  <a:ext cx="1133856" cy="457200"/>
                </a:xfrm>
                <a:prstGeom prst="rect">
                  <a:avLst/>
                </a:prstGeom>
                <a:noFill/>
                <a:ln/>
              </p:spPr>
              <p:txBody>
                <a:bodyPr wrap="square" rtlCol="0" anchor="ctr"/>
                <a:lstStyle/>
                <a:p>
                  <a:pPr marL="0" indent="0" algn="ctr">
                    <a:buNone/>
                  </a:pPr>
                  <a:r>
                    <a:rPr lang="en-US" sz="1000" b="1">
                      <a:latin typeface="Graphik" panose="020B0503030202060203" pitchFamily="34" charset="77"/>
                      <a:ea typeface="Calibri" pitchFamily="34" charset="-122"/>
                      <a:cs typeface="Calibri" pitchFamily="34" charset="-120"/>
                    </a:rPr>
                    <a:t>XXX</a:t>
                  </a:r>
                  <a:endParaRPr lang="en-US" sz="1000">
                    <a:latin typeface="Graphik" panose="020B0503030202060203" pitchFamily="34" charset="77"/>
                  </a:endParaRPr>
                </a:p>
              </p:txBody>
            </p:sp>
          </p:grpSp>
          <p:grpSp>
            <p:nvGrpSpPr>
              <p:cNvPr id="71" name="Group 70">
                <a:extLst>
                  <a:ext uri="{FF2B5EF4-FFF2-40B4-BE49-F238E27FC236}">
                    <a16:creationId xmlns:a16="http://schemas.microsoft.com/office/drawing/2014/main" id="{02F7D63C-AC13-5610-8951-8EA67FBCF61F}"/>
                  </a:ext>
                </a:extLst>
              </p:cNvPr>
              <p:cNvGrpSpPr/>
              <p:nvPr/>
            </p:nvGrpSpPr>
            <p:grpSpPr>
              <a:xfrm>
                <a:off x="5257800" y="1501872"/>
                <a:ext cx="1463040" cy="1463040"/>
                <a:chOff x="5257800" y="1501872"/>
                <a:chExt cx="1463040" cy="1463040"/>
              </a:xfrm>
            </p:grpSpPr>
            <p:sp>
              <p:nvSpPr>
                <p:cNvPr id="54" name="Shape 16">
                  <a:extLst>
                    <a:ext uri="{FF2B5EF4-FFF2-40B4-BE49-F238E27FC236}">
                      <a16:creationId xmlns:a16="http://schemas.microsoft.com/office/drawing/2014/main" id="{635CABD4-F22C-4533-9E7E-F3EC3235381F}"/>
                    </a:ext>
                  </a:extLst>
                </p:cNvPr>
                <p:cNvSpPr/>
                <p:nvPr/>
              </p:nvSpPr>
              <p:spPr>
                <a:xfrm>
                  <a:off x="5257800" y="1501872"/>
                  <a:ext cx="1463040" cy="1463040"/>
                </a:xfrm>
                <a:prstGeom prst="ellipse">
                  <a:avLst/>
                </a:prstGeom>
                <a:solidFill>
                  <a:schemeClr val="accent6">
                    <a:lumMod val="90000"/>
                  </a:schemeClr>
                </a:solidFill>
                <a:ln w="19050">
                  <a:solidFill>
                    <a:schemeClr val="tx1"/>
                  </a:solidFill>
                  <a:prstDash val="solid"/>
                </a:ln>
              </p:spPr>
              <p:txBody>
                <a:bodyPr/>
                <a:lstStyle/>
                <a:p>
                  <a:endParaRPr lang="en-US"/>
                </a:p>
              </p:txBody>
            </p:sp>
            <p:sp>
              <p:nvSpPr>
                <p:cNvPr id="55" name="Text 17">
                  <a:extLst>
                    <a:ext uri="{FF2B5EF4-FFF2-40B4-BE49-F238E27FC236}">
                      <a16:creationId xmlns:a16="http://schemas.microsoft.com/office/drawing/2014/main" id="{EF172D0B-77A9-0F31-BAA5-F62D9807B898}"/>
                    </a:ext>
                  </a:extLst>
                </p:cNvPr>
                <p:cNvSpPr/>
                <p:nvPr/>
              </p:nvSpPr>
              <p:spPr>
                <a:xfrm>
                  <a:off x="5257800" y="2004792"/>
                  <a:ext cx="1463040" cy="457200"/>
                </a:xfrm>
                <a:prstGeom prst="rect">
                  <a:avLst/>
                </a:prstGeom>
                <a:noFill/>
                <a:ln/>
              </p:spPr>
              <p:txBody>
                <a:bodyPr wrap="square" rtlCol="0" anchor="ctr"/>
                <a:lstStyle/>
                <a:p>
                  <a:pPr marL="0" indent="0" algn="ctr">
                    <a:buNone/>
                  </a:pPr>
                  <a:r>
                    <a:rPr lang="en-US" sz="1100" b="1">
                      <a:latin typeface="Graphik" panose="020B0503030202060203" pitchFamily="34" charset="77"/>
                      <a:ea typeface="Calibri" pitchFamily="34" charset="-122"/>
                      <a:cs typeface="Calibri" pitchFamily="34" charset="-120"/>
                    </a:rPr>
                    <a:t>XXXXX</a:t>
                  </a:r>
                  <a:endParaRPr lang="en-US" sz="1100">
                    <a:latin typeface="Graphik" panose="020B0503030202060203" pitchFamily="34" charset="77"/>
                  </a:endParaRPr>
                </a:p>
              </p:txBody>
            </p:sp>
          </p:grpSp>
          <p:grpSp>
            <p:nvGrpSpPr>
              <p:cNvPr id="74" name="Group 73">
                <a:extLst>
                  <a:ext uri="{FF2B5EF4-FFF2-40B4-BE49-F238E27FC236}">
                    <a16:creationId xmlns:a16="http://schemas.microsoft.com/office/drawing/2014/main" id="{898D5DEE-8F4D-93C3-3D2A-FF3498F383CC}"/>
                  </a:ext>
                </a:extLst>
              </p:cNvPr>
              <p:cNvGrpSpPr/>
              <p:nvPr/>
            </p:nvGrpSpPr>
            <p:grpSpPr>
              <a:xfrm>
                <a:off x="5879592" y="2233392"/>
                <a:ext cx="1133856" cy="1133856"/>
                <a:chOff x="5879592" y="2233392"/>
                <a:chExt cx="1133856" cy="1133856"/>
              </a:xfrm>
            </p:grpSpPr>
            <p:sp>
              <p:nvSpPr>
                <p:cNvPr id="56" name="Shape 18">
                  <a:extLst>
                    <a:ext uri="{FF2B5EF4-FFF2-40B4-BE49-F238E27FC236}">
                      <a16:creationId xmlns:a16="http://schemas.microsoft.com/office/drawing/2014/main" id="{FBE112A0-1633-3848-F5DA-A75E1CBB4D6E}"/>
                    </a:ext>
                  </a:extLst>
                </p:cNvPr>
                <p:cNvSpPr/>
                <p:nvPr/>
              </p:nvSpPr>
              <p:spPr>
                <a:xfrm>
                  <a:off x="5879592" y="2233392"/>
                  <a:ext cx="1133856" cy="1133856"/>
                </a:xfrm>
                <a:prstGeom prst="ellipse">
                  <a:avLst/>
                </a:prstGeom>
                <a:solidFill>
                  <a:schemeClr val="accent2"/>
                </a:solidFill>
                <a:ln w="19050">
                  <a:solidFill>
                    <a:schemeClr val="tx1"/>
                  </a:solidFill>
                  <a:prstDash val="solid"/>
                </a:ln>
              </p:spPr>
              <p:txBody>
                <a:bodyPr/>
                <a:lstStyle/>
                <a:p>
                  <a:endParaRPr lang="en-US"/>
                </a:p>
              </p:txBody>
            </p:sp>
            <p:sp>
              <p:nvSpPr>
                <p:cNvPr id="57" name="Text 19">
                  <a:extLst>
                    <a:ext uri="{FF2B5EF4-FFF2-40B4-BE49-F238E27FC236}">
                      <a16:creationId xmlns:a16="http://schemas.microsoft.com/office/drawing/2014/main" id="{E874E3C7-7D91-C601-1541-ABF589EC7719}"/>
                    </a:ext>
                  </a:extLst>
                </p:cNvPr>
                <p:cNvSpPr/>
                <p:nvPr/>
              </p:nvSpPr>
              <p:spPr>
                <a:xfrm>
                  <a:off x="5879592" y="2571720"/>
                  <a:ext cx="1133856" cy="457200"/>
                </a:xfrm>
                <a:prstGeom prst="rect">
                  <a:avLst/>
                </a:prstGeom>
                <a:noFill/>
                <a:ln/>
              </p:spPr>
              <p:txBody>
                <a:bodyPr wrap="square" rtlCol="0" anchor="ctr"/>
                <a:lstStyle/>
                <a:p>
                  <a:pPr marL="0" indent="0" algn="ctr">
                    <a:buNone/>
                  </a:pPr>
                  <a:r>
                    <a:rPr lang="en-US" sz="1000" b="1">
                      <a:latin typeface="Graphik" panose="020B0503030202060203" pitchFamily="34" charset="77"/>
                      <a:ea typeface="Calibri" pitchFamily="34" charset="-122"/>
                      <a:cs typeface="Calibri" pitchFamily="34" charset="-120"/>
                    </a:rPr>
                    <a:t>XXXXX</a:t>
                  </a:r>
                  <a:endParaRPr lang="en-US" sz="1000">
                    <a:latin typeface="Graphik" panose="020B0503030202060203" pitchFamily="34" charset="77"/>
                  </a:endParaRPr>
                </a:p>
              </p:txBody>
            </p:sp>
          </p:grpSp>
          <p:grpSp>
            <p:nvGrpSpPr>
              <p:cNvPr id="73" name="Group 72">
                <a:extLst>
                  <a:ext uri="{FF2B5EF4-FFF2-40B4-BE49-F238E27FC236}">
                    <a16:creationId xmlns:a16="http://schemas.microsoft.com/office/drawing/2014/main" id="{D75B3245-E1D8-5AE8-1C05-9DB7F5000938}"/>
                  </a:ext>
                </a:extLst>
              </p:cNvPr>
              <p:cNvGrpSpPr/>
              <p:nvPr/>
            </p:nvGrpSpPr>
            <p:grpSpPr>
              <a:xfrm>
                <a:off x="7022592" y="2233392"/>
                <a:ext cx="1133856" cy="1133856"/>
                <a:chOff x="7022592" y="2233392"/>
                <a:chExt cx="1133856" cy="1133856"/>
              </a:xfrm>
            </p:grpSpPr>
            <p:sp>
              <p:nvSpPr>
                <p:cNvPr id="58" name="Shape 20">
                  <a:extLst>
                    <a:ext uri="{FF2B5EF4-FFF2-40B4-BE49-F238E27FC236}">
                      <a16:creationId xmlns:a16="http://schemas.microsoft.com/office/drawing/2014/main" id="{23350978-6A27-59A4-F296-2B265F2935F8}"/>
                    </a:ext>
                  </a:extLst>
                </p:cNvPr>
                <p:cNvSpPr/>
                <p:nvPr/>
              </p:nvSpPr>
              <p:spPr>
                <a:xfrm>
                  <a:off x="7022592" y="2233392"/>
                  <a:ext cx="1133856" cy="1133856"/>
                </a:xfrm>
                <a:prstGeom prst="ellipse">
                  <a:avLst/>
                </a:prstGeom>
                <a:solidFill>
                  <a:schemeClr val="tx1"/>
                </a:solidFill>
                <a:ln w="19050">
                  <a:solidFill>
                    <a:schemeClr val="accent3"/>
                  </a:solidFill>
                  <a:prstDash val="solid"/>
                </a:ln>
              </p:spPr>
              <p:txBody>
                <a:bodyPr/>
                <a:lstStyle/>
                <a:p>
                  <a:endParaRPr lang="en-US"/>
                </a:p>
              </p:txBody>
            </p:sp>
            <p:sp>
              <p:nvSpPr>
                <p:cNvPr id="59" name="Text 21">
                  <a:extLst>
                    <a:ext uri="{FF2B5EF4-FFF2-40B4-BE49-F238E27FC236}">
                      <a16:creationId xmlns:a16="http://schemas.microsoft.com/office/drawing/2014/main" id="{C0E4BA3D-DFEA-9692-971B-8E936C1CFCC8}"/>
                    </a:ext>
                  </a:extLst>
                </p:cNvPr>
                <p:cNvSpPr/>
                <p:nvPr/>
              </p:nvSpPr>
              <p:spPr>
                <a:xfrm>
                  <a:off x="7196329" y="2571720"/>
                  <a:ext cx="786381" cy="457201"/>
                </a:xfrm>
                <a:prstGeom prst="rect">
                  <a:avLst/>
                </a:prstGeom>
                <a:noFill/>
                <a:ln/>
              </p:spPr>
              <p:txBody>
                <a:bodyPr wrap="square" rtlCol="0" anchor="ctr"/>
                <a:lstStyle/>
                <a:p>
                  <a:pPr marL="0" indent="0" algn="ctr">
                    <a:buNone/>
                  </a:pPr>
                  <a:r>
                    <a:rPr lang="en-US" sz="800" b="1">
                      <a:solidFill>
                        <a:schemeClr val="accent3"/>
                      </a:solidFill>
                      <a:latin typeface="Graphik" panose="020B0503030202060203" pitchFamily="34" charset="77"/>
                      <a:ea typeface="Calibri" pitchFamily="34" charset="-122"/>
                      <a:cs typeface="Calibri" pitchFamily="34" charset="-120"/>
                    </a:rPr>
                    <a:t>ORDER DELAY</a:t>
                  </a:r>
                  <a:endParaRPr lang="en-US" sz="800">
                    <a:solidFill>
                      <a:schemeClr val="accent3"/>
                    </a:solidFill>
                    <a:latin typeface="Graphik" panose="020B0503030202060203" pitchFamily="34" charset="77"/>
                  </a:endParaRPr>
                </a:p>
              </p:txBody>
            </p:sp>
          </p:grpSp>
          <p:grpSp>
            <p:nvGrpSpPr>
              <p:cNvPr id="72" name="Group 71">
                <a:extLst>
                  <a:ext uri="{FF2B5EF4-FFF2-40B4-BE49-F238E27FC236}">
                    <a16:creationId xmlns:a16="http://schemas.microsoft.com/office/drawing/2014/main" id="{0AF5F13F-1C7B-EE96-3731-EA239F4D4B03}"/>
                  </a:ext>
                </a:extLst>
              </p:cNvPr>
              <p:cNvGrpSpPr/>
              <p:nvPr/>
            </p:nvGrpSpPr>
            <p:grpSpPr>
              <a:xfrm>
                <a:off x="6309360" y="1245840"/>
                <a:ext cx="1280160" cy="1280160"/>
                <a:chOff x="6309360" y="1245840"/>
                <a:chExt cx="1280160" cy="1280160"/>
              </a:xfrm>
            </p:grpSpPr>
            <p:sp>
              <p:nvSpPr>
                <p:cNvPr id="60" name="Shape 22">
                  <a:extLst>
                    <a:ext uri="{FF2B5EF4-FFF2-40B4-BE49-F238E27FC236}">
                      <a16:creationId xmlns:a16="http://schemas.microsoft.com/office/drawing/2014/main" id="{F96FD59C-5A53-B4CD-B523-0917F1D0FADB}"/>
                    </a:ext>
                  </a:extLst>
                </p:cNvPr>
                <p:cNvSpPr/>
                <p:nvPr/>
              </p:nvSpPr>
              <p:spPr>
                <a:xfrm>
                  <a:off x="6309360" y="1245840"/>
                  <a:ext cx="1280160" cy="1280160"/>
                </a:xfrm>
                <a:prstGeom prst="ellipse">
                  <a:avLst/>
                </a:prstGeom>
                <a:solidFill>
                  <a:schemeClr val="accent2"/>
                </a:solidFill>
                <a:ln w="19050">
                  <a:solidFill>
                    <a:schemeClr val="tx1"/>
                  </a:solidFill>
                  <a:prstDash val="solid"/>
                </a:ln>
              </p:spPr>
              <p:txBody>
                <a:bodyPr/>
                <a:lstStyle/>
                <a:p>
                  <a:endParaRPr lang="en-US"/>
                </a:p>
              </p:txBody>
            </p:sp>
            <p:sp>
              <p:nvSpPr>
                <p:cNvPr id="61" name="Text 23">
                  <a:extLst>
                    <a:ext uri="{FF2B5EF4-FFF2-40B4-BE49-F238E27FC236}">
                      <a16:creationId xmlns:a16="http://schemas.microsoft.com/office/drawing/2014/main" id="{D6A42502-D4BC-F731-8F78-82DF638DB61D}"/>
                    </a:ext>
                  </a:extLst>
                </p:cNvPr>
                <p:cNvSpPr/>
                <p:nvPr/>
              </p:nvSpPr>
              <p:spPr>
                <a:xfrm>
                  <a:off x="6309360" y="1657320"/>
                  <a:ext cx="1280160" cy="457200"/>
                </a:xfrm>
                <a:prstGeom prst="rect">
                  <a:avLst/>
                </a:prstGeom>
                <a:noFill/>
                <a:ln/>
              </p:spPr>
              <p:txBody>
                <a:bodyPr wrap="square" rtlCol="0" anchor="ctr"/>
                <a:lstStyle/>
                <a:p>
                  <a:pPr marL="0" indent="0" algn="ctr">
                    <a:buNone/>
                  </a:pPr>
                  <a:r>
                    <a:rPr lang="en-US" sz="1000" b="1">
                      <a:latin typeface="Graphik" panose="020B0503030202060203" pitchFamily="34" charset="77"/>
                      <a:ea typeface="Calibri" pitchFamily="34" charset="-122"/>
                      <a:cs typeface="Calibri" pitchFamily="34" charset="-120"/>
                    </a:rPr>
                    <a:t>XXXXX</a:t>
                  </a:r>
                  <a:endParaRPr lang="en-US" sz="1000">
                    <a:latin typeface="Graphik" panose="020B0503030202060203" pitchFamily="34" charset="77"/>
                  </a:endParaRPr>
                </a:p>
              </p:txBody>
            </p:sp>
          </p:grpSp>
          <p:sp>
            <p:nvSpPr>
              <p:cNvPr id="62" name="Shape 24">
                <a:extLst>
                  <a:ext uri="{FF2B5EF4-FFF2-40B4-BE49-F238E27FC236}">
                    <a16:creationId xmlns:a16="http://schemas.microsoft.com/office/drawing/2014/main" id="{A948998A-2EB9-E069-DB82-5489F82DC948}"/>
                  </a:ext>
                </a:extLst>
              </p:cNvPr>
              <p:cNvSpPr/>
              <p:nvPr/>
            </p:nvSpPr>
            <p:spPr>
              <a:xfrm>
                <a:off x="2400300" y="3147793"/>
                <a:ext cx="411480" cy="894646"/>
              </a:xfrm>
              <a:prstGeom prst="upArrow">
                <a:avLst/>
              </a:prstGeom>
              <a:solidFill>
                <a:schemeClr val="accent3"/>
              </a:solidFill>
              <a:ln w="12700">
                <a:solidFill>
                  <a:schemeClr val="tx1"/>
                </a:solidFill>
                <a:prstDash val="solid"/>
              </a:ln>
            </p:spPr>
            <p:txBody>
              <a:bodyPr/>
              <a:lstStyle/>
              <a:p>
                <a:endParaRPr lang="en-US"/>
              </a:p>
            </p:txBody>
          </p:sp>
        </p:grpSp>
      </p:grpSp>
      <p:sp>
        <p:nvSpPr>
          <p:cNvPr id="76" name="Rectangular Callout 75">
            <a:extLst>
              <a:ext uri="{FF2B5EF4-FFF2-40B4-BE49-F238E27FC236}">
                <a16:creationId xmlns:a16="http://schemas.microsoft.com/office/drawing/2014/main" id="{FE484D41-F8F6-E8F0-AA6C-CDD002604161}"/>
              </a:ext>
            </a:extLst>
          </p:cNvPr>
          <p:cNvSpPr/>
          <p:nvPr/>
        </p:nvSpPr>
        <p:spPr>
          <a:xfrm>
            <a:off x="7862971" y="0"/>
            <a:ext cx="4317422" cy="6858000"/>
          </a:xfrm>
          <a:prstGeom prst="wedgeRectCallout">
            <a:avLst>
              <a:gd name="adj1" fmla="val 22055"/>
              <a:gd name="adj2" fmla="val -26842"/>
            </a:avLst>
          </a:prstGeom>
          <a:gradFill>
            <a:gsLst>
              <a:gs pos="0">
                <a:srgbClr val="B277DF">
                  <a:alpha val="20000"/>
                </a:srgbClr>
              </a:gs>
              <a:gs pos="100000">
                <a:srgbClr val="6CB3FF">
                  <a:alpha val="2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o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endParaRPr kumimoji="0" lang="en-US" sz="1050" b="0" i="0" u="none" strike="noStrike" kern="0" cap="none" spc="0" normalizeH="0" baseline="0" noProof="0">
              <a:ln>
                <a:noFill/>
              </a:ln>
              <a:solidFill>
                <a:srgbClr val="FFFFFF"/>
              </a:solidFill>
              <a:effectLst/>
              <a:uLnTx/>
              <a:uFillTx/>
              <a:latin typeface="Graphik" panose="020B0503030202060203" pitchFamily="34" charset="77"/>
            </a:endParaRPr>
          </a:p>
        </p:txBody>
      </p:sp>
      <p:grpSp>
        <p:nvGrpSpPr>
          <p:cNvPr id="85" name="Group 84">
            <a:extLst>
              <a:ext uri="{FF2B5EF4-FFF2-40B4-BE49-F238E27FC236}">
                <a16:creationId xmlns:a16="http://schemas.microsoft.com/office/drawing/2014/main" id="{661ECE85-173B-CBA1-F50A-F2806E0BC223}"/>
              </a:ext>
            </a:extLst>
          </p:cNvPr>
          <p:cNvGrpSpPr/>
          <p:nvPr/>
        </p:nvGrpSpPr>
        <p:grpSpPr>
          <a:xfrm>
            <a:off x="8240569" y="1789546"/>
            <a:ext cx="3700396" cy="4411789"/>
            <a:chOff x="8240569" y="804807"/>
            <a:chExt cx="3700396" cy="4411789"/>
          </a:xfrm>
        </p:grpSpPr>
        <p:sp>
          <p:nvSpPr>
            <p:cNvPr id="77" name="Text Placeholder 1">
              <a:extLst>
                <a:ext uri="{FF2B5EF4-FFF2-40B4-BE49-F238E27FC236}">
                  <a16:creationId xmlns:a16="http://schemas.microsoft.com/office/drawing/2014/main" id="{D5E82090-64AB-D1F0-2D73-7AFF4251783A}"/>
                </a:ext>
              </a:extLst>
            </p:cNvPr>
            <p:cNvSpPr txBox="1">
              <a:spLocks/>
            </p:cNvSpPr>
            <p:nvPr/>
          </p:nvSpPr>
          <p:spPr>
            <a:xfrm>
              <a:off x="8240569" y="804807"/>
              <a:ext cx="3700396" cy="366400"/>
            </a:xfrm>
            <a:prstGeom prst="rect">
              <a:avLst/>
            </a:prstGeom>
          </p:spPr>
          <p:txBody>
            <a:bodyPr lIns="0"/>
            <a:lstStyle>
              <a:lvl1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1pPr>
              <a:lvl2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pPr>
                <a:lnSpc>
                  <a:spcPct val="100000"/>
                </a:lnSpc>
              </a:pPr>
              <a:r>
                <a:rPr lang="en-US" sz="1800" b="1" kern="0" spc="0">
                  <a:latin typeface="Graphik Semibold" panose="020B0503030202060203" pitchFamily="34" charset="77"/>
                </a:rPr>
                <a:t>Prompt Analytics Dashboard</a:t>
              </a:r>
            </a:p>
          </p:txBody>
        </p:sp>
        <p:sp>
          <p:nvSpPr>
            <p:cNvPr id="78" name="Text 62">
              <a:extLst>
                <a:ext uri="{FF2B5EF4-FFF2-40B4-BE49-F238E27FC236}">
                  <a16:creationId xmlns:a16="http://schemas.microsoft.com/office/drawing/2014/main" id="{30889158-1A49-BC19-4580-415F42764E7F}"/>
                </a:ext>
              </a:extLst>
            </p:cNvPr>
            <p:cNvSpPr/>
            <p:nvPr/>
          </p:nvSpPr>
          <p:spPr>
            <a:xfrm>
              <a:off x="8240569" y="1328467"/>
              <a:ext cx="3625581" cy="654025"/>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a typeface="Calibri" pitchFamily="34" charset="-122"/>
                  <a:cs typeface="Calibri" pitchFamily="34" charset="-120"/>
                </a:rPr>
                <a:t>What are the top 10 expensive interaction topics?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A100FF">
                      <a:lumMod val="20000"/>
                      <a:lumOff val="80000"/>
                    </a:srgbClr>
                  </a:solidFill>
                  <a:effectLst/>
                  <a:uLnTx/>
                  <a:uFillTx/>
                  <a:latin typeface="Graphik" panose="020B0503030202060203" pitchFamily="34" charset="77"/>
                  <a:ea typeface="Calibri" pitchFamily="34" charset="-122"/>
                  <a:cs typeface="Calibri" pitchFamily="34" charset="-120"/>
                </a:rPr>
                <a:t>→ Candidates for optimization</a:t>
              </a:r>
            </a:p>
          </p:txBody>
        </p:sp>
        <p:sp>
          <p:nvSpPr>
            <p:cNvPr id="79" name="Text 62">
              <a:extLst>
                <a:ext uri="{FF2B5EF4-FFF2-40B4-BE49-F238E27FC236}">
                  <a16:creationId xmlns:a16="http://schemas.microsoft.com/office/drawing/2014/main" id="{FC6334A9-5DBE-795E-FA06-5B56FA49C3BC}"/>
                </a:ext>
              </a:extLst>
            </p:cNvPr>
            <p:cNvSpPr/>
            <p:nvPr/>
          </p:nvSpPr>
          <p:spPr>
            <a:xfrm>
              <a:off x="8240569" y="2190854"/>
              <a:ext cx="3625581" cy="438582"/>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a typeface="Calibri" pitchFamily="34" charset="-122"/>
                  <a:cs typeface="Calibri" pitchFamily="34" charset="-120"/>
                </a:rPr>
                <a:t>What are the top 10 expensive prompts?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A100FF">
                      <a:lumMod val="20000"/>
                      <a:lumOff val="80000"/>
                    </a:srgbClr>
                  </a:solidFill>
                  <a:effectLst/>
                  <a:uLnTx/>
                  <a:uFillTx/>
                  <a:latin typeface="Graphik" panose="020B0503030202060203" pitchFamily="34" charset="77"/>
                  <a:ea typeface="Calibri" pitchFamily="34" charset="-122"/>
                  <a:cs typeface="Calibri" pitchFamily="34" charset="-120"/>
                </a:rPr>
                <a:t>→ Candidates for optimization</a:t>
              </a:r>
            </a:p>
          </p:txBody>
        </p:sp>
        <p:sp>
          <p:nvSpPr>
            <p:cNvPr id="80" name="Text 62">
              <a:extLst>
                <a:ext uri="{FF2B5EF4-FFF2-40B4-BE49-F238E27FC236}">
                  <a16:creationId xmlns:a16="http://schemas.microsoft.com/office/drawing/2014/main" id="{CEEFFCB1-F057-2DD2-9077-7E80C477EC39}"/>
                </a:ext>
              </a:extLst>
            </p:cNvPr>
            <p:cNvSpPr/>
            <p:nvPr/>
          </p:nvSpPr>
          <p:spPr>
            <a:xfrm>
              <a:off x="8240569" y="2837798"/>
              <a:ext cx="3625581" cy="654025"/>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a typeface="Calibri" pitchFamily="34" charset="-122"/>
                  <a:cs typeface="Calibri" pitchFamily="34" charset="-120"/>
                </a:rPr>
                <a:t>Are there topics that should not be answered by the LLM/Agent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A100FF">
                      <a:lumMod val="20000"/>
                      <a:lumOff val="80000"/>
                    </a:srgbClr>
                  </a:solidFill>
                  <a:effectLst/>
                  <a:uLnTx/>
                  <a:uFillTx/>
                  <a:latin typeface="Graphik" panose="020B0503030202060203" pitchFamily="34" charset="77"/>
                  <a:ea typeface="Calibri" pitchFamily="34" charset="-122"/>
                  <a:cs typeface="Calibri" pitchFamily="34" charset="-120"/>
                </a:rPr>
                <a:t>→ Improve Topic Denial Guardrail</a:t>
              </a:r>
            </a:p>
          </p:txBody>
        </p:sp>
        <p:sp>
          <p:nvSpPr>
            <p:cNvPr id="81" name="Text 62">
              <a:extLst>
                <a:ext uri="{FF2B5EF4-FFF2-40B4-BE49-F238E27FC236}">
                  <a16:creationId xmlns:a16="http://schemas.microsoft.com/office/drawing/2014/main" id="{E06031D7-59F7-95E3-3B4E-67D74327E21A}"/>
                </a:ext>
              </a:extLst>
            </p:cNvPr>
            <p:cNvSpPr/>
            <p:nvPr/>
          </p:nvSpPr>
          <p:spPr>
            <a:xfrm>
              <a:off x="8240569" y="3700185"/>
              <a:ext cx="3625581" cy="654025"/>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a typeface="Calibri" pitchFamily="34" charset="-122"/>
                  <a:cs typeface="Calibri" pitchFamily="34" charset="-120"/>
                </a:rPr>
                <a:t>Which set of prompts are constantly providing wrong answers?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A100FF">
                      <a:lumMod val="20000"/>
                      <a:lumOff val="80000"/>
                    </a:srgbClr>
                  </a:solidFill>
                  <a:effectLst/>
                  <a:uLnTx/>
                  <a:uFillTx/>
                  <a:latin typeface="Graphik" panose="020B0503030202060203" pitchFamily="34" charset="77"/>
                  <a:ea typeface="Calibri" pitchFamily="34" charset="-122"/>
                  <a:cs typeface="Calibri" pitchFamily="34" charset="-120"/>
                </a:rPr>
                <a:t>→ Don’t pay for inefficiencies</a:t>
              </a:r>
            </a:p>
          </p:txBody>
        </p:sp>
        <p:sp>
          <p:nvSpPr>
            <p:cNvPr id="82" name="Text 62">
              <a:extLst>
                <a:ext uri="{FF2B5EF4-FFF2-40B4-BE49-F238E27FC236}">
                  <a16:creationId xmlns:a16="http://schemas.microsoft.com/office/drawing/2014/main" id="{781312C3-B8B6-EBBD-68F3-B485548F86A2}"/>
                </a:ext>
              </a:extLst>
            </p:cNvPr>
            <p:cNvSpPr/>
            <p:nvPr/>
          </p:nvSpPr>
          <p:spPr>
            <a:xfrm>
              <a:off x="8240569" y="4562571"/>
              <a:ext cx="3625581" cy="654025"/>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Graphik Semibold" panose="020B0503030202060203" pitchFamily="34" charset="77"/>
                  <a:ea typeface="Calibri" pitchFamily="34" charset="-122"/>
                  <a:cs typeface="Calibri" pitchFamily="34" charset="-120"/>
                </a:rPr>
                <a:t>What is the memory usage while answering the prompts?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A100FF">
                      <a:lumMod val="20000"/>
                      <a:lumOff val="80000"/>
                    </a:srgbClr>
                  </a:solidFill>
                  <a:effectLst/>
                  <a:uLnTx/>
                  <a:uFillTx/>
                  <a:latin typeface="Graphik" panose="020B0503030202060203" pitchFamily="34" charset="77"/>
                  <a:ea typeface="Calibri" pitchFamily="34" charset="-122"/>
                  <a:cs typeface="Calibri" pitchFamily="34" charset="-120"/>
                </a:rPr>
                <a:t>→ More memory/Less cost </a:t>
              </a:r>
            </a:p>
          </p:txBody>
        </p:sp>
      </p:grpSp>
      <p:graphicFrame>
        <p:nvGraphicFramePr>
          <p:cNvPr id="2" name="Table 1">
            <a:extLst>
              <a:ext uri="{FF2B5EF4-FFF2-40B4-BE49-F238E27FC236}">
                <a16:creationId xmlns:a16="http://schemas.microsoft.com/office/drawing/2014/main" id="{781C4697-5D5B-2138-256B-69BCC7FCC262}"/>
              </a:ext>
            </a:extLst>
          </p:cNvPr>
          <p:cNvGraphicFramePr>
            <a:graphicFrameLocks noGrp="1"/>
          </p:cNvGraphicFramePr>
          <p:nvPr>
            <p:extLst>
              <p:ext uri="{D42A27DB-BD31-4B8C-83A1-F6EECF244321}">
                <p14:modId xmlns:p14="http://schemas.microsoft.com/office/powerpoint/2010/main" val="881220562"/>
              </p:ext>
            </p:extLst>
          </p:nvPr>
        </p:nvGraphicFramePr>
        <p:xfrm>
          <a:off x="457142" y="4084822"/>
          <a:ext cx="6957810" cy="2209800"/>
        </p:xfrm>
        <a:graphic>
          <a:graphicData uri="http://schemas.openxmlformats.org/drawingml/2006/table">
            <a:tbl>
              <a:tblPr firstRow="1" bandRow="1">
                <a:tableStyleId>{F2DE63D5-997A-4646-A377-4702673A728D}</a:tableStyleId>
              </a:tblPr>
              <a:tblGrid>
                <a:gridCol w="4056723">
                  <a:extLst>
                    <a:ext uri="{9D8B030D-6E8A-4147-A177-3AD203B41FA5}">
                      <a16:colId xmlns:a16="http://schemas.microsoft.com/office/drawing/2014/main" val="2232603911"/>
                    </a:ext>
                  </a:extLst>
                </a:gridCol>
                <a:gridCol w="1621006">
                  <a:extLst>
                    <a:ext uri="{9D8B030D-6E8A-4147-A177-3AD203B41FA5}">
                      <a16:colId xmlns:a16="http://schemas.microsoft.com/office/drawing/2014/main" val="482776128"/>
                    </a:ext>
                  </a:extLst>
                </a:gridCol>
                <a:gridCol w="1280081">
                  <a:extLst>
                    <a:ext uri="{9D8B030D-6E8A-4147-A177-3AD203B41FA5}">
                      <a16:colId xmlns:a16="http://schemas.microsoft.com/office/drawing/2014/main" val="4224794189"/>
                    </a:ext>
                  </a:extLst>
                </a:gridCol>
              </a:tblGrid>
              <a:tr h="0">
                <a:tc>
                  <a:txBody>
                    <a:bodyPr/>
                    <a:lstStyle/>
                    <a:p>
                      <a:pPr marL="0" indent="0" algn="ctr">
                        <a:buNone/>
                      </a:pPr>
                      <a:r>
                        <a:rPr lang="en-US" sz="1300" b="1">
                          <a:solidFill>
                            <a:schemeClr val="tx1"/>
                          </a:solidFill>
                          <a:latin typeface="Graphik" panose="020B0503030202060203" pitchFamily="34" charset="77"/>
                          <a:ea typeface="Calibri" pitchFamily="34" charset="-122"/>
                          <a:cs typeface="Calibri" pitchFamily="34" charset="-120"/>
                        </a:rPr>
                        <a:t>Prompt</a:t>
                      </a:r>
                      <a:endParaRPr lang="en-US" sz="1300">
                        <a:solidFill>
                          <a:schemeClr val="tx1"/>
                        </a:solidFill>
                        <a:latin typeface="Graphik" panose="020B0503030202060203" pitchFamily="34" charset="77"/>
                        <a:ea typeface="Calibri" charset="0"/>
                        <a:cs typeface="Calibri" charset="0"/>
                      </a:endParaRPr>
                    </a:p>
                  </a:txBody>
                  <a:tcPr/>
                </a:tc>
                <a:tc>
                  <a:txBody>
                    <a:bodyPr/>
                    <a:lstStyle/>
                    <a:p>
                      <a:pPr marL="0" indent="0" algn="ctr">
                        <a:buNone/>
                      </a:pPr>
                      <a:r>
                        <a:rPr lang="en-US" sz="1300" b="1">
                          <a:solidFill>
                            <a:schemeClr val="tx1"/>
                          </a:solidFill>
                          <a:latin typeface="Graphik" panose="020B0503030202060203" pitchFamily="34" charset="77"/>
                          <a:ea typeface="Calibri" pitchFamily="34" charset="-122"/>
                          <a:cs typeface="Calibri" pitchFamily="34" charset="-120"/>
                        </a:rPr>
                        <a:t># of tokens</a:t>
                      </a:r>
                      <a:endParaRPr lang="en-US" sz="1300">
                        <a:solidFill>
                          <a:schemeClr val="tx1"/>
                        </a:solidFill>
                        <a:latin typeface="Graphik" panose="020B0503030202060203" pitchFamily="34" charset="77"/>
                        <a:ea typeface="Calibri" charset="0"/>
                        <a:cs typeface="Calibri" charset="0"/>
                      </a:endParaRPr>
                    </a:p>
                  </a:txBody>
                  <a:tcPr/>
                </a:tc>
                <a:tc>
                  <a:txBody>
                    <a:bodyPr/>
                    <a:lstStyle/>
                    <a:p>
                      <a:pPr marL="0" indent="0" algn="ctr">
                        <a:buNone/>
                      </a:pPr>
                      <a:r>
                        <a:rPr lang="en-US" sz="1300" b="1">
                          <a:solidFill>
                            <a:schemeClr val="tx1"/>
                          </a:solidFill>
                          <a:latin typeface="Graphik" panose="020B0503030202060203" pitchFamily="34" charset="77"/>
                          <a:ea typeface="Calibri" pitchFamily="34" charset="-122"/>
                          <a:cs typeface="Calibri" pitchFamily="34" charset="-120"/>
                        </a:rPr>
                        <a:t>Date</a:t>
                      </a:r>
                      <a:endParaRPr lang="en-US" sz="1300">
                        <a:solidFill>
                          <a:schemeClr val="tx1"/>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3652426203"/>
                  </a:ext>
                </a:extLst>
              </a:tr>
              <a:tr h="0">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Where is my order</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1000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2191431275"/>
                  </a:ext>
                </a:extLst>
              </a:tr>
              <a:tr h="0">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I am not able to find my order</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10000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172599672"/>
                  </a:ext>
                </a:extLst>
              </a:tr>
              <a:tr h="0">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My order is not traceable</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2000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3335540429"/>
                  </a:ext>
                </a:extLst>
              </a:tr>
              <a:tr h="215711">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I am not finding my order</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4000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1913360684"/>
                  </a:ext>
                </a:extLst>
              </a:tr>
              <a:tr h="215711">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I am not finding my order</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4000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742624306"/>
                  </a:ext>
                </a:extLst>
              </a:tr>
              <a:tr h="215711">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I am not finding my order</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4000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3378803123"/>
                  </a:ext>
                </a:extLst>
              </a:tr>
              <a:tr h="215711">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I am not finding my order</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4000</a:t>
                      </a:r>
                      <a:endParaRPr lang="en-US" sz="1200">
                        <a:solidFill>
                          <a:schemeClr val="accent3"/>
                        </a:solidFill>
                        <a:latin typeface="Graphik" panose="020B0503030202060203" pitchFamily="34" charset="77"/>
                        <a:ea typeface="Calibri" charset="0"/>
                        <a:cs typeface="Calibri" charset="0"/>
                      </a:endParaRPr>
                    </a:p>
                  </a:txBody>
                  <a:tcPr/>
                </a:tc>
                <a:tc>
                  <a:txBody>
                    <a:bodyPr/>
                    <a:lstStyle/>
                    <a:p>
                      <a:pPr marL="0" indent="0" algn="ctr">
                        <a:buNone/>
                      </a:pPr>
                      <a:r>
                        <a:rPr lang="en-US" sz="1200">
                          <a:solidFill>
                            <a:schemeClr val="accent3"/>
                          </a:solidFill>
                          <a:latin typeface="Graphik" panose="020B0503030202060203" pitchFamily="34" charset="77"/>
                          <a:ea typeface="Calibri" pitchFamily="34" charset="-122"/>
                          <a:cs typeface="Calibri" pitchFamily="34" charset="-120"/>
                        </a:rPr>
                        <a:t>09-09-1025</a:t>
                      </a:r>
                      <a:endParaRPr lang="en-US" sz="1200">
                        <a:solidFill>
                          <a:schemeClr val="accent3"/>
                        </a:solidFill>
                        <a:latin typeface="Graphik" panose="020B0503030202060203" pitchFamily="34" charset="77"/>
                        <a:ea typeface="Calibri" charset="0"/>
                        <a:cs typeface="Calibri" charset="0"/>
                      </a:endParaRPr>
                    </a:p>
                  </a:txBody>
                  <a:tcPr/>
                </a:tc>
                <a:extLst>
                  <a:ext uri="{0D108BD9-81ED-4DB2-BD59-A6C34878D82A}">
                    <a16:rowId xmlns:a16="http://schemas.microsoft.com/office/drawing/2014/main" val="3212366026"/>
                  </a:ext>
                </a:extLst>
              </a:tr>
            </a:tbl>
          </a:graphicData>
        </a:graphic>
      </p:graphicFrame>
    </p:spTree>
    <p:extLst>
      <p:ext uri="{BB962C8B-B14F-4D97-AF65-F5344CB8AC3E}">
        <p14:creationId xmlns:p14="http://schemas.microsoft.com/office/powerpoint/2010/main" val="278998365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9FA9C-F7ED-7472-E989-2F15AB3387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D97770-76EB-A9B4-90F7-6A64547D882D}"/>
              </a:ext>
            </a:extLst>
          </p:cNvPr>
          <p:cNvSpPr>
            <a:spLocks noGrp="1"/>
          </p:cNvSpPr>
          <p:nvPr>
            <p:ph type="body" sz="quarter" idx="10"/>
          </p:nvPr>
        </p:nvSpPr>
        <p:spPr>
          <a:xfrm>
            <a:off x="457141" y="2690336"/>
            <a:ext cx="8271223" cy="692497"/>
          </a:xfrm>
        </p:spPr>
        <p:txBody>
          <a:bodyPr/>
          <a:lstStyle/>
          <a:p>
            <a:pPr marL="0" indent="0">
              <a:buNone/>
            </a:pPr>
            <a:r>
              <a:rPr lang="en-US"/>
              <a:t>Thank You</a:t>
            </a:r>
          </a:p>
        </p:txBody>
      </p:sp>
    </p:spTree>
    <p:extLst>
      <p:ext uri="{BB962C8B-B14F-4D97-AF65-F5344CB8AC3E}">
        <p14:creationId xmlns:p14="http://schemas.microsoft.com/office/powerpoint/2010/main" val="533693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263AD-CCF8-466F-2245-957D0CAA1D2B}"/>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CB7E26B2-45F4-8642-4049-D064B2479FD9}"/>
              </a:ext>
            </a:extLst>
          </p:cNvPr>
          <p:cNvSpPr>
            <a:spLocks noGrp="1"/>
          </p:cNvSpPr>
          <p:nvPr>
            <p:ph type="body" sz="quarter" idx="10"/>
          </p:nvPr>
        </p:nvSpPr>
        <p:spPr>
          <a:xfrm>
            <a:off x="457142" y="802642"/>
            <a:ext cx="10634928" cy="443198"/>
          </a:xfrm>
        </p:spPr>
        <p:txBody>
          <a:bodyPr/>
          <a:lstStyle/>
          <a:p>
            <a:r>
              <a:rPr lang="en-US" sz="3200">
                <a:solidFill>
                  <a:schemeClr val="bg1"/>
                </a:solidFill>
              </a:rPr>
              <a:t>Key contacts</a:t>
            </a:r>
          </a:p>
        </p:txBody>
      </p:sp>
    </p:spTree>
    <p:extLst>
      <p:ext uri="{BB962C8B-B14F-4D97-AF65-F5344CB8AC3E}">
        <p14:creationId xmlns:p14="http://schemas.microsoft.com/office/powerpoint/2010/main" val="16152921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4ADD0-2D9C-5E53-A37C-BC740D9054CE}"/>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103C170B-F877-DF5C-A16A-8F5D5411A1FF}"/>
              </a:ext>
            </a:extLst>
          </p:cNvPr>
          <p:cNvSpPr>
            <a:spLocks noGrp="1"/>
          </p:cNvSpPr>
          <p:nvPr>
            <p:ph type="body" sz="quarter" idx="10"/>
          </p:nvPr>
        </p:nvSpPr>
        <p:spPr>
          <a:xfrm>
            <a:off x="457142" y="802641"/>
            <a:ext cx="7325754" cy="1329595"/>
          </a:xfrm>
        </p:spPr>
        <p:txBody>
          <a:bodyPr/>
          <a:lstStyle/>
          <a:p>
            <a:r>
              <a:rPr lang="en-US" sz="3200">
                <a:solidFill>
                  <a:schemeClr val="bg1"/>
                </a:solidFill>
              </a:rPr>
              <a:t>AI has entered its third wave: Token economics now determines whether it can scale.</a:t>
            </a:r>
          </a:p>
        </p:txBody>
      </p:sp>
      <p:cxnSp>
        <p:nvCxnSpPr>
          <p:cNvPr id="46" name="Straight Connector 45">
            <a:extLst>
              <a:ext uri="{FF2B5EF4-FFF2-40B4-BE49-F238E27FC236}">
                <a16:creationId xmlns:a16="http://schemas.microsoft.com/office/drawing/2014/main" id="{401CBCF6-2C8F-8D15-44EB-F5BA0713BC0F}"/>
              </a:ext>
            </a:extLst>
          </p:cNvPr>
          <p:cNvCxnSpPr>
            <a:cxnSpLocks/>
          </p:cNvCxnSpPr>
          <p:nvPr/>
        </p:nvCxnSpPr>
        <p:spPr>
          <a:xfrm flipV="1">
            <a:off x="201075" y="1971400"/>
            <a:ext cx="10736435" cy="3275167"/>
          </a:xfrm>
          <a:prstGeom prst="line">
            <a:avLst/>
          </a:prstGeom>
          <a:noFill/>
          <a:ln w="19050" cap="flat" cmpd="sng" algn="ctr">
            <a:solidFill>
              <a:schemeClr val="bg1">
                <a:alpha val="30000"/>
              </a:schemeClr>
            </a:solidFill>
            <a:prstDash val="dash"/>
            <a:miter lim="800000"/>
          </a:ln>
          <a:effectLst/>
        </p:spPr>
      </p:cxnSp>
      <p:grpSp>
        <p:nvGrpSpPr>
          <p:cNvPr id="47" name="Group 46">
            <a:extLst>
              <a:ext uri="{FF2B5EF4-FFF2-40B4-BE49-F238E27FC236}">
                <a16:creationId xmlns:a16="http://schemas.microsoft.com/office/drawing/2014/main" id="{77DC93F4-3179-B91E-32B3-E88480FCAF2F}"/>
              </a:ext>
            </a:extLst>
          </p:cNvPr>
          <p:cNvGrpSpPr/>
          <p:nvPr/>
        </p:nvGrpSpPr>
        <p:grpSpPr>
          <a:xfrm rot="21223462">
            <a:off x="10663238" y="1629558"/>
            <a:ext cx="817562" cy="593542"/>
            <a:chOff x="10452101" y="1779590"/>
            <a:chExt cx="365125" cy="219074"/>
          </a:xfrm>
          <a:solidFill>
            <a:srgbClr val="F8F8FD"/>
          </a:solidFill>
        </p:grpSpPr>
        <p:sp>
          <p:nvSpPr>
            <p:cNvPr id="48" name="Freeform 22">
              <a:extLst>
                <a:ext uri="{FF2B5EF4-FFF2-40B4-BE49-F238E27FC236}">
                  <a16:creationId xmlns:a16="http://schemas.microsoft.com/office/drawing/2014/main" id="{8558070A-C3B4-E587-3AAB-8C1FF1CA0676}"/>
                </a:ext>
              </a:extLst>
            </p:cNvPr>
            <p:cNvSpPr>
              <a:spLocks/>
            </p:cNvSpPr>
            <p:nvPr/>
          </p:nvSpPr>
          <p:spPr bwMode="auto">
            <a:xfrm>
              <a:off x="10550526" y="1900239"/>
              <a:ext cx="112713" cy="98425"/>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grpFill/>
            <a:ln>
              <a:solidFill>
                <a:srgbClr val="0A001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ndParaRPr>
            </a:p>
          </p:txBody>
        </p:sp>
        <p:sp>
          <p:nvSpPr>
            <p:cNvPr id="49" name="Freeform 23">
              <a:extLst>
                <a:ext uri="{FF2B5EF4-FFF2-40B4-BE49-F238E27FC236}">
                  <a16:creationId xmlns:a16="http://schemas.microsoft.com/office/drawing/2014/main" id="{40F84C18-F705-74AE-84D3-D2F20D3A7D37}"/>
                </a:ext>
              </a:extLst>
            </p:cNvPr>
            <p:cNvSpPr>
              <a:spLocks/>
            </p:cNvSpPr>
            <p:nvPr/>
          </p:nvSpPr>
          <p:spPr bwMode="auto">
            <a:xfrm>
              <a:off x="10452101" y="1779590"/>
              <a:ext cx="365125" cy="188913"/>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grpFill/>
            <a:ln>
              <a:solidFill>
                <a:srgbClr val="0A001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ndParaRPr>
            </a:p>
          </p:txBody>
        </p:sp>
        <p:sp>
          <p:nvSpPr>
            <p:cNvPr id="50" name="Freeform 24">
              <a:extLst>
                <a:ext uri="{FF2B5EF4-FFF2-40B4-BE49-F238E27FC236}">
                  <a16:creationId xmlns:a16="http://schemas.microsoft.com/office/drawing/2014/main" id="{B97E2933-B79A-DD92-6AC4-45FADA5E7049}"/>
                </a:ext>
              </a:extLst>
            </p:cNvPr>
            <p:cNvSpPr>
              <a:spLocks/>
            </p:cNvSpPr>
            <p:nvPr/>
          </p:nvSpPr>
          <p:spPr bwMode="auto">
            <a:xfrm>
              <a:off x="10531476" y="1792289"/>
              <a:ext cx="258763" cy="206375"/>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grpFill/>
            <a:ln>
              <a:solidFill>
                <a:srgbClr val="0A001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4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ndParaRPr>
            </a:p>
          </p:txBody>
        </p:sp>
      </p:grpSp>
      <p:grpSp>
        <p:nvGrpSpPr>
          <p:cNvPr id="51" name="Group 50">
            <a:extLst>
              <a:ext uri="{FF2B5EF4-FFF2-40B4-BE49-F238E27FC236}">
                <a16:creationId xmlns:a16="http://schemas.microsoft.com/office/drawing/2014/main" id="{AC67D811-F2E1-42DD-3D96-8BD9864788AE}"/>
              </a:ext>
            </a:extLst>
          </p:cNvPr>
          <p:cNvGrpSpPr/>
          <p:nvPr/>
        </p:nvGrpSpPr>
        <p:grpSpPr>
          <a:xfrm>
            <a:off x="8292808" y="2528984"/>
            <a:ext cx="2926080" cy="2802258"/>
            <a:chOff x="8146052" y="1644375"/>
            <a:chExt cx="2926080" cy="2802258"/>
          </a:xfrm>
          <a:solidFill>
            <a:srgbClr val="000000"/>
          </a:solidFill>
        </p:grpSpPr>
        <p:sp>
          <p:nvSpPr>
            <p:cNvPr id="52" name="Rectangle 51">
              <a:extLst>
                <a:ext uri="{FF2B5EF4-FFF2-40B4-BE49-F238E27FC236}">
                  <a16:creationId xmlns:a16="http://schemas.microsoft.com/office/drawing/2014/main" id="{1C4BAD95-4214-2ACE-5C57-F0332B799438}"/>
                </a:ext>
              </a:extLst>
            </p:cNvPr>
            <p:cNvSpPr/>
            <p:nvPr/>
          </p:nvSpPr>
          <p:spPr>
            <a:xfrm>
              <a:off x="8146052" y="1644375"/>
              <a:ext cx="2926080" cy="2802258"/>
            </a:xfrm>
            <a:prstGeom prst="rect">
              <a:avLst/>
            </a:prstGeom>
            <a:grp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A0011"/>
                </a:solidFill>
                <a:effectLst/>
                <a:uLnTx/>
                <a:uFillTx/>
                <a:latin typeface="Graphik Medium"/>
                <a:ea typeface="+mn-ea"/>
                <a:cs typeface="+mn-cs"/>
              </a:endParaRPr>
            </a:p>
          </p:txBody>
        </p:sp>
        <p:grpSp>
          <p:nvGrpSpPr>
            <p:cNvPr id="53" name="Group 52">
              <a:extLst>
                <a:ext uri="{FF2B5EF4-FFF2-40B4-BE49-F238E27FC236}">
                  <a16:creationId xmlns:a16="http://schemas.microsoft.com/office/drawing/2014/main" id="{149CD7FA-E4FE-905E-B171-61AB1917E771}"/>
                </a:ext>
              </a:extLst>
            </p:cNvPr>
            <p:cNvGrpSpPr/>
            <p:nvPr/>
          </p:nvGrpSpPr>
          <p:grpSpPr>
            <a:xfrm>
              <a:off x="8146052" y="1644375"/>
              <a:ext cx="2926080" cy="1882996"/>
              <a:chOff x="8146052" y="1928683"/>
              <a:chExt cx="2926080" cy="1882996"/>
            </a:xfrm>
            <a:grpFill/>
          </p:grpSpPr>
          <p:sp>
            <p:nvSpPr>
              <p:cNvPr id="54" name="TextBox 53">
                <a:extLst>
                  <a:ext uri="{FF2B5EF4-FFF2-40B4-BE49-F238E27FC236}">
                    <a16:creationId xmlns:a16="http://schemas.microsoft.com/office/drawing/2014/main" id="{9537D447-8200-CAB4-E865-E2153BBCC1DE}"/>
                  </a:ext>
                </a:extLst>
              </p:cNvPr>
              <p:cNvSpPr txBox="1"/>
              <p:nvPr/>
            </p:nvSpPr>
            <p:spPr>
              <a:xfrm>
                <a:off x="8146052" y="1928683"/>
                <a:ext cx="2926080" cy="584775"/>
              </a:xfrm>
              <a:prstGeom prst="rect">
                <a:avLst/>
              </a:prstGeom>
              <a:grpFill/>
            </p:spPr>
            <p:txBody>
              <a:bodyPr wrap="square">
                <a:spAutoFit/>
              </a:bodyPr>
              <a:lstStyle/>
              <a:p>
                <a:pPr defTabSz="914537">
                  <a:defRPr/>
                </a:pPr>
                <a:r>
                  <a:rPr lang="en-US" sz="1600" i="1" kern="0">
                    <a:solidFill>
                      <a:srgbClr val="C9B6FF"/>
                    </a:solidFill>
                    <a:latin typeface="Graphik-MediumItalic"/>
                  </a:rPr>
                  <a:t>Wave 3: Enterprises must focus on Token economics</a:t>
                </a:r>
              </a:p>
            </p:txBody>
          </p:sp>
          <p:sp>
            <p:nvSpPr>
              <p:cNvPr id="55" name="TextBox 54">
                <a:extLst>
                  <a:ext uri="{FF2B5EF4-FFF2-40B4-BE49-F238E27FC236}">
                    <a16:creationId xmlns:a16="http://schemas.microsoft.com/office/drawing/2014/main" id="{88B5A932-08D8-2753-09CC-0CBA1B3BAA6C}"/>
                  </a:ext>
                </a:extLst>
              </p:cNvPr>
              <p:cNvSpPr txBox="1"/>
              <p:nvPr/>
            </p:nvSpPr>
            <p:spPr>
              <a:xfrm>
                <a:off x="8146052" y="2611350"/>
                <a:ext cx="2926080" cy="1200329"/>
              </a:xfrm>
              <a:prstGeom prst="rect">
                <a:avLst/>
              </a:prstGeom>
              <a:grpFill/>
            </p:spPr>
            <p:txBody>
              <a:bodyPr wrap="square">
                <a:spAutoFit/>
              </a:bodyPr>
              <a:lstStyle/>
              <a:p>
                <a:pPr lvl="0" defTabSz="914537">
                  <a:defRPr/>
                </a:pPr>
                <a:r>
                  <a:rPr lang="en-US" sz="1200" b="1" kern="0" spc="-20">
                    <a:solidFill>
                      <a:srgbClr val="F8F8FD">
                        <a:lumMod val="90000"/>
                      </a:srgbClr>
                    </a:solidFill>
                    <a:latin typeface="Graphik-MediumItalic"/>
                  </a:rPr>
                  <a:t>AI usage is expanding faster than enterprises can forecast cost, attribute spend, control consumption, and prove value.</a:t>
                </a:r>
              </a:p>
              <a:p>
                <a:pPr lvl="0" defTabSz="914537">
                  <a:defRPr/>
                </a:pPr>
                <a:br>
                  <a:rPr lang="en-US" sz="1200" b="1" kern="0" spc="-20">
                    <a:solidFill>
                      <a:srgbClr val="F8F8FD">
                        <a:lumMod val="90000"/>
                      </a:srgbClr>
                    </a:solidFill>
                    <a:latin typeface="Graphik-MediumItalic"/>
                  </a:rPr>
                </a:br>
                <a:endParaRPr lang="en-US" sz="1200" b="1" kern="0" spc="-20">
                  <a:solidFill>
                    <a:srgbClr val="F8F8FD">
                      <a:lumMod val="90000"/>
                    </a:srgbClr>
                  </a:solidFill>
                  <a:latin typeface="Graphik-MediumItalic"/>
                </a:endParaRPr>
              </a:p>
            </p:txBody>
          </p:sp>
        </p:grpSp>
      </p:grpSp>
      <p:grpSp>
        <p:nvGrpSpPr>
          <p:cNvPr id="57" name="Group 56">
            <a:extLst>
              <a:ext uri="{FF2B5EF4-FFF2-40B4-BE49-F238E27FC236}">
                <a16:creationId xmlns:a16="http://schemas.microsoft.com/office/drawing/2014/main" id="{9D06210F-5A6A-10BE-9FE9-BABF9B8CAA82}"/>
              </a:ext>
            </a:extLst>
          </p:cNvPr>
          <p:cNvGrpSpPr/>
          <p:nvPr/>
        </p:nvGrpSpPr>
        <p:grpSpPr>
          <a:xfrm>
            <a:off x="4663233" y="3324109"/>
            <a:ext cx="2935170" cy="2802258"/>
            <a:chOff x="710421" y="3401172"/>
            <a:chExt cx="2935170" cy="2802258"/>
          </a:xfrm>
          <a:solidFill>
            <a:srgbClr val="000000"/>
          </a:solidFill>
        </p:grpSpPr>
        <p:sp>
          <p:nvSpPr>
            <p:cNvPr id="58" name="Rectangle 57">
              <a:extLst>
                <a:ext uri="{FF2B5EF4-FFF2-40B4-BE49-F238E27FC236}">
                  <a16:creationId xmlns:a16="http://schemas.microsoft.com/office/drawing/2014/main" id="{404DE832-D410-0CC6-B951-CFCBF1D5D678}"/>
                </a:ext>
              </a:extLst>
            </p:cNvPr>
            <p:cNvSpPr/>
            <p:nvPr/>
          </p:nvSpPr>
          <p:spPr>
            <a:xfrm>
              <a:off x="710421" y="3401172"/>
              <a:ext cx="2926080" cy="2802258"/>
            </a:xfrm>
            <a:prstGeom prst="rect">
              <a:avLst/>
            </a:prstGeom>
            <a:grp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A0011"/>
                </a:solidFill>
                <a:effectLst/>
                <a:uLnTx/>
                <a:uFillTx/>
                <a:latin typeface="Graphik Medium"/>
                <a:ea typeface="+mn-ea"/>
                <a:cs typeface="+mn-cs"/>
              </a:endParaRPr>
            </a:p>
          </p:txBody>
        </p:sp>
        <p:grpSp>
          <p:nvGrpSpPr>
            <p:cNvPr id="59" name="Group 58">
              <a:extLst>
                <a:ext uri="{FF2B5EF4-FFF2-40B4-BE49-F238E27FC236}">
                  <a16:creationId xmlns:a16="http://schemas.microsoft.com/office/drawing/2014/main" id="{0683AF6B-364C-6B22-676A-37E67CEF1EEE}"/>
                </a:ext>
              </a:extLst>
            </p:cNvPr>
            <p:cNvGrpSpPr/>
            <p:nvPr/>
          </p:nvGrpSpPr>
          <p:grpSpPr>
            <a:xfrm>
              <a:off x="719510" y="3401172"/>
              <a:ext cx="2926081" cy="1145451"/>
              <a:chOff x="719510" y="1928683"/>
              <a:chExt cx="2926081" cy="1145451"/>
            </a:xfrm>
            <a:grpFill/>
          </p:grpSpPr>
          <p:sp>
            <p:nvSpPr>
              <p:cNvPr id="60" name="TextBox 59">
                <a:extLst>
                  <a:ext uri="{FF2B5EF4-FFF2-40B4-BE49-F238E27FC236}">
                    <a16:creationId xmlns:a16="http://schemas.microsoft.com/office/drawing/2014/main" id="{4F3B75DC-CFCF-0BF5-7820-98DC9A8655FB}"/>
                  </a:ext>
                </a:extLst>
              </p:cNvPr>
              <p:cNvSpPr txBox="1"/>
              <p:nvPr/>
            </p:nvSpPr>
            <p:spPr>
              <a:xfrm>
                <a:off x="719511" y="1928683"/>
                <a:ext cx="2926080" cy="584775"/>
              </a:xfrm>
              <a:prstGeom prst="rect">
                <a:avLst/>
              </a:prstGeom>
              <a:grpFill/>
            </p:spPr>
            <p:txBody>
              <a:bodyPr wrap="square">
                <a:spAutoFit/>
              </a:bodyPr>
              <a:lstStyle/>
              <a:p>
                <a:pPr defTabSz="914537">
                  <a:defRPr/>
                </a:pPr>
                <a:r>
                  <a:rPr lang="en-US" sz="1600" i="1" kern="0">
                    <a:solidFill>
                      <a:srgbClr val="C9B6FF"/>
                    </a:solidFill>
                    <a:latin typeface="Graphik-MediumItalic"/>
                  </a:rPr>
                  <a:t>Wave 2:  Enterprises rush to drive AI adoption</a:t>
                </a:r>
              </a:p>
            </p:txBody>
          </p:sp>
          <p:sp>
            <p:nvSpPr>
              <p:cNvPr id="61" name="TextBox 60">
                <a:extLst>
                  <a:ext uri="{FF2B5EF4-FFF2-40B4-BE49-F238E27FC236}">
                    <a16:creationId xmlns:a16="http://schemas.microsoft.com/office/drawing/2014/main" id="{D2D559EC-BF8C-C7A7-E745-CA9667219F7C}"/>
                  </a:ext>
                </a:extLst>
              </p:cNvPr>
              <p:cNvSpPr txBox="1"/>
              <p:nvPr/>
            </p:nvSpPr>
            <p:spPr>
              <a:xfrm>
                <a:off x="719510" y="2612469"/>
                <a:ext cx="2926080" cy="461665"/>
              </a:xfrm>
              <a:prstGeom prst="rect">
                <a:avLst/>
              </a:prstGeom>
              <a:grpFill/>
            </p:spPr>
            <p:txBody>
              <a:bodyPr wrap="square">
                <a:spAutoFit/>
              </a:bodyPr>
              <a:lstStyle/>
              <a:p>
                <a:pPr lvl="0" defTabSz="914537">
                  <a:defRPr/>
                </a:pPr>
                <a:r>
                  <a:rPr lang="en-US" sz="1200" b="1" kern="0" spc="-20">
                    <a:solidFill>
                      <a:srgbClr val="F8F8FD">
                        <a:lumMod val="90000"/>
                      </a:srgbClr>
                    </a:solidFill>
                    <a:latin typeface="Graphik-MediumItalic"/>
                  </a:rPr>
                  <a:t>How do I get my employees to adopt AI?</a:t>
                </a:r>
              </a:p>
            </p:txBody>
          </p:sp>
        </p:grpSp>
      </p:grpSp>
      <p:grpSp>
        <p:nvGrpSpPr>
          <p:cNvPr id="63" name="Group 62">
            <a:extLst>
              <a:ext uri="{FF2B5EF4-FFF2-40B4-BE49-F238E27FC236}">
                <a16:creationId xmlns:a16="http://schemas.microsoft.com/office/drawing/2014/main" id="{FE4AF88A-6CFE-FBAE-22D0-2FAA90943714}"/>
              </a:ext>
            </a:extLst>
          </p:cNvPr>
          <p:cNvGrpSpPr/>
          <p:nvPr/>
        </p:nvGrpSpPr>
        <p:grpSpPr>
          <a:xfrm>
            <a:off x="879502" y="4055742"/>
            <a:ext cx="2933059" cy="2802258"/>
            <a:chOff x="4441486" y="2522773"/>
            <a:chExt cx="2933059" cy="2802258"/>
          </a:xfrm>
          <a:solidFill>
            <a:srgbClr val="000000"/>
          </a:solidFill>
        </p:grpSpPr>
        <p:sp>
          <p:nvSpPr>
            <p:cNvPr id="64" name="Rectangle 63">
              <a:extLst>
                <a:ext uri="{FF2B5EF4-FFF2-40B4-BE49-F238E27FC236}">
                  <a16:creationId xmlns:a16="http://schemas.microsoft.com/office/drawing/2014/main" id="{CB477285-0941-98B6-56E3-DBDA7080291F}"/>
                </a:ext>
              </a:extLst>
            </p:cNvPr>
            <p:cNvSpPr/>
            <p:nvPr/>
          </p:nvSpPr>
          <p:spPr>
            <a:xfrm>
              <a:off x="4441486" y="2522773"/>
              <a:ext cx="2926080" cy="2802258"/>
            </a:xfrm>
            <a:prstGeom prst="rect">
              <a:avLst/>
            </a:prstGeom>
            <a:grp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A0011"/>
                </a:solidFill>
                <a:effectLst/>
                <a:uLnTx/>
                <a:uFillTx/>
                <a:latin typeface="Graphik Medium"/>
                <a:ea typeface="+mn-ea"/>
                <a:cs typeface="+mn-cs"/>
              </a:endParaRPr>
            </a:p>
          </p:txBody>
        </p:sp>
        <p:grpSp>
          <p:nvGrpSpPr>
            <p:cNvPr id="65" name="Group 64">
              <a:extLst>
                <a:ext uri="{FF2B5EF4-FFF2-40B4-BE49-F238E27FC236}">
                  <a16:creationId xmlns:a16="http://schemas.microsoft.com/office/drawing/2014/main" id="{3C1B842B-E80D-570B-15AE-1B2B04DED53B}"/>
                </a:ext>
              </a:extLst>
            </p:cNvPr>
            <p:cNvGrpSpPr/>
            <p:nvPr/>
          </p:nvGrpSpPr>
          <p:grpSpPr>
            <a:xfrm>
              <a:off x="4441486" y="2522773"/>
              <a:ext cx="2933059" cy="959666"/>
              <a:chOff x="4441486" y="1928683"/>
              <a:chExt cx="2933059" cy="959666"/>
            </a:xfrm>
            <a:grpFill/>
          </p:grpSpPr>
          <p:sp>
            <p:nvSpPr>
              <p:cNvPr id="66" name="TextBox 65">
                <a:extLst>
                  <a:ext uri="{FF2B5EF4-FFF2-40B4-BE49-F238E27FC236}">
                    <a16:creationId xmlns:a16="http://schemas.microsoft.com/office/drawing/2014/main" id="{A381B992-AC38-0C1B-E0AF-BB27C179836E}"/>
                  </a:ext>
                </a:extLst>
              </p:cNvPr>
              <p:cNvSpPr txBox="1"/>
              <p:nvPr/>
            </p:nvSpPr>
            <p:spPr>
              <a:xfrm>
                <a:off x="4441486" y="1928683"/>
                <a:ext cx="2926080" cy="584775"/>
              </a:xfrm>
              <a:prstGeom prst="rect">
                <a:avLst/>
              </a:prstGeom>
              <a:grpFill/>
            </p:spPr>
            <p:txBody>
              <a:bodyPr wrap="square">
                <a:spAutoFit/>
              </a:bodyPr>
              <a:lstStyle/>
              <a:p>
                <a:pPr defTabSz="914537">
                  <a:defRPr/>
                </a:pPr>
                <a:r>
                  <a:rPr lang="en-US" sz="1600" i="1" kern="0">
                    <a:solidFill>
                      <a:srgbClr val="C9B6FF"/>
                    </a:solidFill>
                    <a:latin typeface="Graphik-MediumItalic"/>
                  </a:rPr>
                  <a:t>Wave 1:  Enterprises work to integrate AI into workflows</a:t>
                </a:r>
              </a:p>
            </p:txBody>
          </p:sp>
          <p:sp>
            <p:nvSpPr>
              <p:cNvPr id="67" name="TextBox 66">
                <a:extLst>
                  <a:ext uri="{FF2B5EF4-FFF2-40B4-BE49-F238E27FC236}">
                    <a16:creationId xmlns:a16="http://schemas.microsoft.com/office/drawing/2014/main" id="{7B56658F-169F-CCCD-F33C-F2999F6E7962}"/>
                  </a:ext>
                </a:extLst>
              </p:cNvPr>
              <p:cNvSpPr txBox="1"/>
              <p:nvPr/>
            </p:nvSpPr>
            <p:spPr>
              <a:xfrm>
                <a:off x="4448465" y="2611350"/>
                <a:ext cx="2926080" cy="276999"/>
              </a:xfrm>
              <a:prstGeom prst="rect">
                <a:avLst/>
              </a:prstGeom>
              <a:grpFill/>
            </p:spPr>
            <p:txBody>
              <a:bodyPr wrap="square">
                <a:spAutoFit/>
              </a:bodyPr>
              <a:lstStyle/>
              <a:p>
                <a:pPr lvl="0" defTabSz="914537">
                  <a:defRPr/>
                </a:pPr>
                <a:r>
                  <a:rPr lang="en-US" sz="1200" b="1" kern="0" spc="-20">
                    <a:solidFill>
                      <a:srgbClr val="F8F8FD">
                        <a:lumMod val="90000"/>
                      </a:srgbClr>
                    </a:solidFill>
                    <a:latin typeface="Graphik-MediumItalic"/>
                  </a:rPr>
                  <a:t>How do I get productivity out of AI?</a:t>
                </a:r>
              </a:p>
            </p:txBody>
          </p:sp>
        </p:grpSp>
      </p:grpSp>
      <p:sp>
        <p:nvSpPr>
          <p:cNvPr id="2" name="Rectangle 1">
            <a:extLst>
              <a:ext uri="{FF2B5EF4-FFF2-40B4-BE49-F238E27FC236}">
                <a16:creationId xmlns:a16="http://schemas.microsoft.com/office/drawing/2014/main" id="{7099D4A6-8D07-31E9-673F-BE9DA7A9562B}"/>
              </a:ext>
            </a:extLst>
          </p:cNvPr>
          <p:cNvSpPr/>
          <p:nvPr/>
        </p:nvSpPr>
        <p:spPr>
          <a:xfrm>
            <a:off x="8077592" y="2395908"/>
            <a:ext cx="3424266" cy="1926128"/>
          </a:xfrm>
          <a:prstGeom prst="rect">
            <a:avLst/>
          </a:prstGeom>
          <a:noFill/>
          <a:ln w="12700" cap="flat">
            <a:solidFill>
              <a:schemeClr val="accent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2B6F9D5C-3B97-868C-DF36-55C89D85EC40}"/>
              </a:ext>
            </a:extLst>
          </p:cNvPr>
          <p:cNvSpPr txBox="1"/>
          <p:nvPr/>
        </p:nvSpPr>
        <p:spPr>
          <a:xfrm>
            <a:off x="-860080" y="4517678"/>
            <a:ext cx="660903" cy="534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a:bodyPr>
          <a:lstStyle/>
          <a:p>
            <a:pPr algn="l" defTabSz="3468921">
              <a:spcBef>
                <a:spcPts val="1600"/>
              </a:spcBef>
            </a:pPr>
            <a:endParaRPr lang="en-US" sz="2000" spc="-72">
              <a:solidFill>
                <a:schemeClr val="bg1"/>
              </a:solidFill>
              <a:latin typeface="Graphik"/>
            </a:endParaRPr>
          </a:p>
        </p:txBody>
      </p:sp>
      <p:sp>
        <p:nvSpPr>
          <p:cNvPr id="4" name="TextBox 3">
            <a:extLst>
              <a:ext uri="{FF2B5EF4-FFF2-40B4-BE49-F238E27FC236}">
                <a16:creationId xmlns:a16="http://schemas.microsoft.com/office/drawing/2014/main" id="{688043BF-390C-6CC2-A27A-F9002D909DFD}"/>
              </a:ext>
            </a:extLst>
          </p:cNvPr>
          <p:cNvSpPr txBox="1"/>
          <p:nvPr/>
        </p:nvSpPr>
        <p:spPr>
          <a:xfrm>
            <a:off x="-506994" y="5486400"/>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algn="l" defTabSz="3468921">
              <a:spcBef>
                <a:spcPts val="1600"/>
              </a:spcBef>
            </a:pPr>
            <a:endParaRPr lang="en-US" sz="2000" spc="-72">
              <a:solidFill>
                <a:schemeClr val="bg1"/>
              </a:solidFill>
              <a:latin typeface="Graphik"/>
            </a:endParaRPr>
          </a:p>
        </p:txBody>
      </p:sp>
    </p:spTree>
    <p:extLst>
      <p:ext uri="{BB962C8B-B14F-4D97-AF65-F5344CB8AC3E}">
        <p14:creationId xmlns:p14="http://schemas.microsoft.com/office/powerpoint/2010/main" val="42233561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95957-17E0-CB83-C534-A068516CA2B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A655D48-10E9-6DB0-0CB6-8E3C9EEE9B68}"/>
              </a:ext>
            </a:extLst>
          </p:cNvPr>
          <p:cNvSpPr/>
          <p:nvPr/>
        </p:nvSpPr>
        <p:spPr>
          <a:xfrm>
            <a:off x="379831" y="2349523"/>
            <a:ext cx="3653061" cy="3995618"/>
          </a:xfrm>
          <a:prstGeom prst="rect">
            <a:avLst/>
          </a:prstGeom>
          <a:solidFill>
            <a:srgbClr val="501B48">
              <a:alpha val="46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2" name="Rectangle 81">
            <a:extLst>
              <a:ext uri="{FF2B5EF4-FFF2-40B4-BE49-F238E27FC236}">
                <a16:creationId xmlns:a16="http://schemas.microsoft.com/office/drawing/2014/main" id="{7F1B14A2-4281-064B-F261-6023997DB811}"/>
              </a:ext>
            </a:extLst>
          </p:cNvPr>
          <p:cNvSpPr/>
          <p:nvPr/>
        </p:nvSpPr>
        <p:spPr>
          <a:xfrm>
            <a:off x="4344664" y="2354931"/>
            <a:ext cx="3657600" cy="3995618"/>
          </a:xfrm>
          <a:prstGeom prst="rect">
            <a:avLst/>
          </a:prstGeom>
          <a:solidFill>
            <a:srgbClr val="001453">
              <a:alpha val="4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 name="Text Placeholder 1">
            <a:extLst>
              <a:ext uri="{FF2B5EF4-FFF2-40B4-BE49-F238E27FC236}">
                <a16:creationId xmlns:a16="http://schemas.microsoft.com/office/drawing/2014/main" id="{07C9F0A0-652E-ABB1-8BF4-360275DFFD3D}"/>
              </a:ext>
            </a:extLst>
          </p:cNvPr>
          <p:cNvSpPr>
            <a:spLocks noGrp="1"/>
          </p:cNvSpPr>
          <p:nvPr>
            <p:ph type="body" sz="quarter" idx="10"/>
          </p:nvPr>
        </p:nvSpPr>
        <p:spPr>
          <a:xfrm>
            <a:off x="457141" y="802641"/>
            <a:ext cx="11539787" cy="1432187"/>
          </a:xfrm>
        </p:spPr>
        <p:txBody>
          <a:bodyPr/>
          <a:lstStyle/>
          <a:p>
            <a:r>
              <a:rPr lang="en-US" sz="3200"/>
              <a:t>AI adoption is working. The economics are unmanaged.</a:t>
            </a:r>
          </a:p>
          <a:p>
            <a:br>
              <a:rPr lang="en-US" sz="3200"/>
            </a:br>
            <a:endParaRPr lang="en-US" sz="3200"/>
          </a:p>
        </p:txBody>
      </p:sp>
      <p:sp>
        <p:nvSpPr>
          <p:cNvPr id="11" name="TextBox 10">
            <a:extLst>
              <a:ext uri="{FF2B5EF4-FFF2-40B4-BE49-F238E27FC236}">
                <a16:creationId xmlns:a16="http://schemas.microsoft.com/office/drawing/2014/main" id="{DEFDAAC2-DCA6-4D40-6BC1-577A9BCF5986}"/>
              </a:ext>
            </a:extLst>
          </p:cNvPr>
          <p:cNvSpPr txBox="1"/>
          <p:nvPr/>
        </p:nvSpPr>
        <p:spPr>
          <a:xfrm>
            <a:off x="9474740" y="1381328"/>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71" name="TextBox 70">
            <a:extLst>
              <a:ext uri="{FF2B5EF4-FFF2-40B4-BE49-F238E27FC236}">
                <a16:creationId xmlns:a16="http://schemas.microsoft.com/office/drawing/2014/main" id="{F9566B9E-474C-F572-F1B3-49A83B08A8A9}"/>
              </a:ext>
            </a:extLst>
          </p:cNvPr>
          <p:cNvSpPr txBox="1"/>
          <p:nvPr/>
        </p:nvSpPr>
        <p:spPr>
          <a:xfrm>
            <a:off x="-702527" y="4229345"/>
            <a:ext cx="0" cy="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85" name="Text 10">
            <a:extLst>
              <a:ext uri="{FF2B5EF4-FFF2-40B4-BE49-F238E27FC236}">
                <a16:creationId xmlns:a16="http://schemas.microsoft.com/office/drawing/2014/main" id="{2818DD48-E0D1-2B0D-BE98-ECD11F202B9B}"/>
              </a:ext>
            </a:extLst>
          </p:cNvPr>
          <p:cNvSpPr/>
          <p:nvPr/>
        </p:nvSpPr>
        <p:spPr>
          <a:xfrm>
            <a:off x="4563355" y="2742050"/>
            <a:ext cx="3193889" cy="236243"/>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900"/>
              </a:spcAft>
              <a:buClrTx/>
              <a:buSzPct val="100000"/>
              <a:buFontTx/>
              <a:buNone/>
              <a:tabLst/>
              <a:defRPr/>
            </a:pPr>
            <a:r>
              <a:rPr kumimoji="0" lang="en-US" b="0" i="0" u="none" strike="noStrike" kern="1200" cap="none" spc="0" normalizeH="0" baseline="0" noProof="0">
                <a:ln>
                  <a:noFill/>
                </a:ln>
                <a:solidFill>
                  <a:srgbClr val="FFFFFF"/>
                </a:solidFill>
                <a:effectLst/>
                <a:uLnTx/>
                <a:uFillTx/>
                <a:latin typeface="Graphik" panose="020B0503030202060203" pitchFamily="34" charset="77"/>
                <a:ea typeface="Source Code Pro" panose="020B0509030403020204" pitchFamily="49" charset="0"/>
                <a:cs typeface="Calibri" pitchFamily="34" charset="-120"/>
              </a:rPr>
              <a:t>AI spend is visible. AI value is not.</a:t>
            </a:r>
          </a:p>
          <a:p>
            <a:pPr marL="0" marR="0" lvl="0" indent="0" algn="l" defTabSz="914400" rtl="0" eaLnBrk="1" fontAlgn="auto" latinLnBrk="0" hangingPunct="1">
              <a:lnSpc>
                <a:spcPct val="100000"/>
              </a:lnSpc>
              <a:spcBef>
                <a:spcPts val="0"/>
              </a:spcBef>
              <a:spcAft>
                <a:spcPts val="900"/>
              </a:spcAft>
              <a:buClrTx/>
              <a:buSzPct val="10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rPr>
              <a:t>Vendors bill by seat, token, model, and API call. But value shows up in workflow outcomes: cycle time, resolution quality, risk reduction, FTE leverage, and revenue conversion. Most enterprises cannot connect the two.</a:t>
            </a:r>
          </a:p>
          <a:p>
            <a:pPr marL="0" marR="0" lvl="0" indent="0" algn="l" defTabSz="914400" rtl="0" eaLnBrk="1" fontAlgn="auto" latinLnBrk="0" hangingPunct="1">
              <a:lnSpc>
                <a:spcPct val="100000"/>
              </a:lnSpc>
              <a:spcBef>
                <a:spcPts val="0"/>
              </a:spcBef>
              <a:spcAft>
                <a:spcPts val="300"/>
              </a:spcAft>
              <a:buClrTx/>
              <a:buSzPct val="100000"/>
              <a:buFontTx/>
              <a:buNone/>
              <a:tabLst/>
              <a:defRPr/>
            </a:pPr>
            <a:br>
              <a:rPr kumimoji="0" lang="en-US" sz="11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rPr>
            </a:br>
            <a:endParaRPr kumimoji="0" lang="en-US" sz="11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endParaRPr>
          </a:p>
        </p:txBody>
      </p:sp>
      <p:sp>
        <p:nvSpPr>
          <p:cNvPr id="89" name="Text 10">
            <a:extLst>
              <a:ext uri="{FF2B5EF4-FFF2-40B4-BE49-F238E27FC236}">
                <a16:creationId xmlns:a16="http://schemas.microsoft.com/office/drawing/2014/main" id="{6D975CB0-A861-68BB-B328-7D78553994CB}"/>
              </a:ext>
            </a:extLst>
          </p:cNvPr>
          <p:cNvSpPr/>
          <p:nvPr/>
        </p:nvSpPr>
        <p:spPr>
          <a:xfrm>
            <a:off x="4561787" y="2502251"/>
            <a:ext cx="3381797" cy="164674"/>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5A8BFF"/>
                </a:solidFill>
                <a:effectLst/>
                <a:uLnTx/>
                <a:uFillTx/>
                <a:latin typeface="Source Code Pro Semibold" panose="020B0509030403020204" pitchFamily="49" charset="0"/>
                <a:ea typeface="Source Code Pro Semibold" panose="020B0509030403020204" pitchFamily="49" charset="0"/>
                <a:cs typeface="Calibri" pitchFamily="34" charset="-120"/>
              </a:rPr>
              <a:t>VALUE ATTRIBUTION</a:t>
            </a:r>
          </a:p>
        </p:txBody>
      </p:sp>
      <p:sp>
        <p:nvSpPr>
          <p:cNvPr id="91" name="Text 10">
            <a:extLst>
              <a:ext uri="{FF2B5EF4-FFF2-40B4-BE49-F238E27FC236}">
                <a16:creationId xmlns:a16="http://schemas.microsoft.com/office/drawing/2014/main" id="{0E7969B1-FECC-6952-AB69-F8DE7AB8ACEC}"/>
              </a:ext>
            </a:extLst>
          </p:cNvPr>
          <p:cNvSpPr/>
          <p:nvPr/>
        </p:nvSpPr>
        <p:spPr>
          <a:xfrm>
            <a:off x="4553694" y="4610604"/>
            <a:ext cx="3381797" cy="553998"/>
          </a:xfrm>
          <a:prstGeom prst="rect">
            <a:avLst/>
          </a:prstGeom>
          <a:noFill/>
          <a:ln/>
        </p:spPr>
        <p:txBody>
          <a:bodyPr wrap="square" lIns="0" tIns="0" rtlCol="0" anchor="t">
            <a:sp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100" u="none" strike="noStrike" kern="1200" cap="none" spc="0" normalizeH="0" baseline="0" noProof="0">
                <a:ln>
                  <a:noFill/>
                </a:ln>
                <a:solidFill>
                  <a:srgbClr val="FFFFFF"/>
                </a:solidFill>
                <a:effectLst/>
                <a:uLnTx/>
                <a:uFillTx/>
                <a:latin typeface="Graphik Medium" panose="020B0503030202060203" pitchFamily="34" charset="77"/>
                <a:cs typeface="Calibri" pitchFamily="34" charset="-120"/>
              </a:rPr>
              <a:t>Implication: leaders cannot tell productive investment from waste, so ROI looks weak even when AI is creating value.</a:t>
            </a:r>
          </a:p>
        </p:txBody>
      </p:sp>
      <p:sp>
        <p:nvSpPr>
          <p:cNvPr id="95" name="Shape 6">
            <a:extLst>
              <a:ext uri="{FF2B5EF4-FFF2-40B4-BE49-F238E27FC236}">
                <a16:creationId xmlns:a16="http://schemas.microsoft.com/office/drawing/2014/main" id="{B0890E94-F8FB-6A38-F029-2BE11BD1A578}"/>
              </a:ext>
            </a:extLst>
          </p:cNvPr>
          <p:cNvSpPr/>
          <p:nvPr/>
        </p:nvSpPr>
        <p:spPr>
          <a:xfrm>
            <a:off x="375293" y="2300455"/>
            <a:ext cx="3657600" cy="45720"/>
          </a:xfrm>
          <a:prstGeom prst="rect">
            <a:avLst/>
          </a:prstGeom>
          <a:solidFill>
            <a:srgbClr val="FF5FB8"/>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sp>
        <p:nvSpPr>
          <p:cNvPr id="12" name="Shape 6">
            <a:extLst>
              <a:ext uri="{FF2B5EF4-FFF2-40B4-BE49-F238E27FC236}">
                <a16:creationId xmlns:a16="http://schemas.microsoft.com/office/drawing/2014/main" id="{2EF24A5F-5F41-7E53-798F-3B7096D4E0F7}"/>
              </a:ext>
            </a:extLst>
          </p:cNvPr>
          <p:cNvSpPr/>
          <p:nvPr/>
        </p:nvSpPr>
        <p:spPr>
          <a:xfrm flipV="1">
            <a:off x="4349614" y="2300456"/>
            <a:ext cx="3657600" cy="45719"/>
          </a:xfrm>
          <a:prstGeom prst="rect">
            <a:avLst/>
          </a:prstGeom>
          <a:solidFill>
            <a:srgbClr val="5A8BFF"/>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sp>
        <p:nvSpPr>
          <p:cNvPr id="31" name="TextBox 30">
            <a:extLst>
              <a:ext uri="{FF2B5EF4-FFF2-40B4-BE49-F238E27FC236}">
                <a16:creationId xmlns:a16="http://schemas.microsoft.com/office/drawing/2014/main" id="{587BE341-00A8-E333-5F8B-AD5A4F05DA5A}"/>
              </a:ext>
            </a:extLst>
          </p:cNvPr>
          <p:cNvSpPr txBox="1"/>
          <p:nvPr/>
        </p:nvSpPr>
        <p:spPr>
          <a:xfrm>
            <a:off x="4290973" y="5501410"/>
            <a:ext cx="3662550"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Graphik Black" panose="020B0503030202060203" pitchFamily="34" charset="77"/>
              </a:rPr>
              <a:t>&gt;80%</a:t>
            </a:r>
          </a:p>
        </p:txBody>
      </p:sp>
      <p:sp>
        <p:nvSpPr>
          <p:cNvPr id="32" name="TextBox 31">
            <a:extLst>
              <a:ext uri="{FF2B5EF4-FFF2-40B4-BE49-F238E27FC236}">
                <a16:creationId xmlns:a16="http://schemas.microsoft.com/office/drawing/2014/main" id="{5B75EDD0-A6C9-20A4-6987-8D0223AA46C1}"/>
              </a:ext>
            </a:extLst>
          </p:cNvPr>
          <p:cNvSpPr txBox="1"/>
          <p:nvPr/>
        </p:nvSpPr>
        <p:spPr>
          <a:xfrm>
            <a:off x="4669851" y="5693490"/>
            <a:ext cx="3026284" cy="278195"/>
          </a:xfrm>
          <a:prstGeom prst="rect">
            <a:avLst/>
          </a:prstGeom>
          <a:noFill/>
        </p:spPr>
        <p:txBody>
          <a:bodyPr wrap="square" tIns="91440" bIns="0" anchor="t">
            <a:noAutofit/>
          </a:bodyPr>
          <a:lstStyle/>
          <a:p>
            <a:pPr marL="0" marR="0" lvl="0" indent="0" algn="ctr" defTabSz="13716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not seeing measurable KPI movement </a:t>
            </a:r>
            <a:r>
              <a:rPr kumimoji="0" lang="en-US" sz="1050" b="0" i="0" u="none" strike="noStrike" kern="1200" cap="none" spc="0" normalizeH="0" baseline="3000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2</a:t>
            </a:r>
          </a:p>
        </p:txBody>
      </p:sp>
      <p:sp>
        <p:nvSpPr>
          <p:cNvPr id="34" name="Rectangle 33">
            <a:extLst>
              <a:ext uri="{FF2B5EF4-FFF2-40B4-BE49-F238E27FC236}">
                <a16:creationId xmlns:a16="http://schemas.microsoft.com/office/drawing/2014/main" id="{D757B975-DE97-19AB-4461-C9562007ED72}"/>
              </a:ext>
            </a:extLst>
          </p:cNvPr>
          <p:cNvSpPr/>
          <p:nvPr/>
        </p:nvSpPr>
        <p:spPr>
          <a:xfrm>
            <a:off x="4603754" y="5422979"/>
            <a:ext cx="3153490" cy="66385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 name="Rectangle 1">
            <a:extLst>
              <a:ext uri="{FF2B5EF4-FFF2-40B4-BE49-F238E27FC236}">
                <a16:creationId xmlns:a16="http://schemas.microsoft.com/office/drawing/2014/main" id="{89992DEB-1F9D-6E8D-7EBC-50A7A89EB756}"/>
              </a:ext>
            </a:extLst>
          </p:cNvPr>
          <p:cNvSpPr/>
          <p:nvPr/>
        </p:nvSpPr>
        <p:spPr>
          <a:xfrm>
            <a:off x="8257801" y="2349523"/>
            <a:ext cx="3657600" cy="3995618"/>
          </a:xfrm>
          <a:prstGeom prst="rect">
            <a:avLst/>
          </a:prstGeom>
          <a:solidFill>
            <a:srgbClr val="985FFF">
              <a:alpha val="16831"/>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Text 10">
            <a:extLst>
              <a:ext uri="{FF2B5EF4-FFF2-40B4-BE49-F238E27FC236}">
                <a16:creationId xmlns:a16="http://schemas.microsoft.com/office/drawing/2014/main" id="{CB39C087-B0B4-E342-7537-E92E64AD1ABC}"/>
              </a:ext>
            </a:extLst>
          </p:cNvPr>
          <p:cNvSpPr/>
          <p:nvPr/>
        </p:nvSpPr>
        <p:spPr>
          <a:xfrm>
            <a:off x="8435907" y="2736642"/>
            <a:ext cx="3048170" cy="236243"/>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900"/>
              </a:spcAft>
              <a:buClrTx/>
              <a:buSzPct val="100000"/>
              <a:buFontTx/>
              <a:buNone/>
              <a:tabLst/>
              <a:defRPr/>
            </a:pPr>
            <a:r>
              <a:rPr kumimoji="0" lang="en-US" b="0" i="0" u="none" strike="noStrike" kern="1200" cap="none" spc="0" normalizeH="0" baseline="0" noProof="0">
                <a:ln>
                  <a:noFill/>
                </a:ln>
                <a:solidFill>
                  <a:srgbClr val="FFFFFF"/>
                </a:solidFill>
                <a:effectLst/>
                <a:uLnTx/>
                <a:uFillTx/>
                <a:latin typeface="Graphik" panose="020B0503030202060203" pitchFamily="34" charset="77"/>
                <a:ea typeface="Source Code Pro" panose="020B0509030403020204" pitchFamily="49" charset="0"/>
                <a:cs typeface="Calibri" pitchFamily="34" charset="-120"/>
              </a:rPr>
              <a:t>Controls arrive too late.</a:t>
            </a:r>
          </a:p>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rPr>
              <a:t>Budgets, model tiers, routing, caching, access controls, and agent stop conditions are often retrofitted after usage scales.</a:t>
            </a:r>
          </a:p>
          <a:p>
            <a:pPr marL="0" marR="0" lvl="0" indent="0" algn="l" defTabSz="914400" rtl="0" eaLnBrk="1" fontAlgn="auto" latinLnBrk="0" hangingPunct="1">
              <a:lnSpc>
                <a:spcPct val="100000"/>
              </a:lnSpc>
              <a:spcBef>
                <a:spcPts val="0"/>
              </a:spcBef>
              <a:spcAft>
                <a:spcPts val="300"/>
              </a:spcAft>
              <a:buClrTx/>
              <a:buSzPct val="100000"/>
              <a:buFontTx/>
              <a:buNone/>
              <a:tabLst/>
              <a:defRPr/>
            </a:pPr>
            <a:br>
              <a:rPr kumimoji="0" lang="en-US" sz="11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rPr>
            </a:br>
            <a:endParaRPr kumimoji="0" lang="en-US" sz="16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endParaRPr>
          </a:p>
        </p:txBody>
      </p:sp>
      <p:sp>
        <p:nvSpPr>
          <p:cNvPr id="4" name="Text 10">
            <a:extLst>
              <a:ext uri="{FF2B5EF4-FFF2-40B4-BE49-F238E27FC236}">
                <a16:creationId xmlns:a16="http://schemas.microsoft.com/office/drawing/2014/main" id="{391933EB-D4FF-8E0C-CF60-7A07C5EBE747}"/>
              </a:ext>
            </a:extLst>
          </p:cNvPr>
          <p:cNvSpPr/>
          <p:nvPr/>
        </p:nvSpPr>
        <p:spPr>
          <a:xfrm>
            <a:off x="8420043" y="2496843"/>
            <a:ext cx="3381797" cy="164674"/>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A679FF"/>
                </a:solidFill>
                <a:effectLst/>
                <a:uLnTx/>
                <a:uFillTx/>
                <a:latin typeface="Source Code Pro Semibold" panose="020B0509030403020204" pitchFamily="49" charset="0"/>
                <a:ea typeface="Source Code Pro Semibold" panose="020B0509030403020204" pitchFamily="49" charset="0"/>
                <a:cs typeface="Calibri" pitchFamily="34" charset="-120"/>
              </a:rPr>
              <a:t>GOVERNANCE</a:t>
            </a:r>
          </a:p>
        </p:txBody>
      </p:sp>
      <p:sp>
        <p:nvSpPr>
          <p:cNvPr id="6" name="Text 10">
            <a:extLst>
              <a:ext uri="{FF2B5EF4-FFF2-40B4-BE49-F238E27FC236}">
                <a16:creationId xmlns:a16="http://schemas.microsoft.com/office/drawing/2014/main" id="{8469432E-277D-1E99-D8C0-D6482944FB5D}"/>
              </a:ext>
            </a:extLst>
          </p:cNvPr>
          <p:cNvSpPr/>
          <p:nvPr/>
        </p:nvSpPr>
        <p:spPr>
          <a:xfrm>
            <a:off x="8436227" y="4605196"/>
            <a:ext cx="3381797" cy="553998"/>
          </a:xfrm>
          <a:prstGeom prst="rect">
            <a:avLst/>
          </a:prstGeom>
          <a:noFill/>
          <a:ln/>
        </p:spPr>
        <p:txBody>
          <a:bodyPr wrap="square" lIns="0" tIns="0" rtlCol="0" anchor="t">
            <a:sp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100" u="none" strike="noStrike" kern="1200" cap="none" spc="0" normalizeH="0" baseline="0" noProof="0">
                <a:ln>
                  <a:noFill/>
                </a:ln>
                <a:solidFill>
                  <a:srgbClr val="FFFFFF"/>
                </a:solidFill>
                <a:effectLst/>
                <a:uLnTx/>
                <a:uFillTx/>
                <a:latin typeface="Graphik Medium" panose="020B0503030202060203" pitchFamily="34" charset="77"/>
                <a:cs typeface="Calibri" pitchFamily="34" charset="-120"/>
              </a:rPr>
              <a:t>Implication: leaders are left with blunt choices: restrict access, absorb runaway spend, or slow AI adoption.</a:t>
            </a:r>
          </a:p>
        </p:txBody>
      </p:sp>
      <p:sp>
        <p:nvSpPr>
          <p:cNvPr id="7" name="Shape 6">
            <a:extLst>
              <a:ext uri="{FF2B5EF4-FFF2-40B4-BE49-F238E27FC236}">
                <a16:creationId xmlns:a16="http://schemas.microsoft.com/office/drawing/2014/main" id="{F94D091B-0CF8-0E1D-1B20-05092D010692}"/>
              </a:ext>
            </a:extLst>
          </p:cNvPr>
          <p:cNvSpPr/>
          <p:nvPr/>
        </p:nvSpPr>
        <p:spPr>
          <a:xfrm flipV="1">
            <a:off x="8253260" y="2298149"/>
            <a:ext cx="3657600" cy="45719"/>
          </a:xfrm>
          <a:prstGeom prst="rect">
            <a:avLst/>
          </a:prstGeom>
          <a:solidFill>
            <a:srgbClr val="A679FF"/>
          </a:solidFill>
          <a:ln w="635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a:ea typeface="+mn-ea"/>
              <a:cs typeface="+mn-cs"/>
            </a:endParaRPr>
          </a:p>
        </p:txBody>
      </p:sp>
      <p:sp>
        <p:nvSpPr>
          <p:cNvPr id="8" name="TextBox 7">
            <a:extLst>
              <a:ext uri="{FF2B5EF4-FFF2-40B4-BE49-F238E27FC236}">
                <a16:creationId xmlns:a16="http://schemas.microsoft.com/office/drawing/2014/main" id="{B1E2C8D6-6980-C7AD-42D1-2A6E826917E4}"/>
              </a:ext>
            </a:extLst>
          </p:cNvPr>
          <p:cNvSpPr txBox="1"/>
          <p:nvPr/>
        </p:nvSpPr>
        <p:spPr>
          <a:xfrm>
            <a:off x="8189631" y="5705271"/>
            <a:ext cx="3662550"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FFFFFF"/>
                </a:solidFill>
                <a:latin typeface="Graphik Black" panose="020B0503030202060203" pitchFamily="34" charset="77"/>
              </a:rPr>
              <a:t>4</a:t>
            </a:r>
            <a:r>
              <a:rPr kumimoji="0" lang="en-US" sz="1800" b="1" i="0" u="none" strike="noStrike" kern="1200" cap="none" spc="0" normalizeH="0" baseline="0" noProof="0">
                <a:ln>
                  <a:noFill/>
                </a:ln>
                <a:solidFill>
                  <a:srgbClr val="FFFFFF"/>
                </a:solidFill>
                <a:effectLst/>
                <a:uLnTx/>
                <a:uFillTx/>
                <a:latin typeface="Graphik Black" panose="020B0503030202060203" pitchFamily="34" charset="77"/>
              </a:rPr>
              <a:t> months</a:t>
            </a:r>
          </a:p>
        </p:txBody>
      </p:sp>
      <p:sp>
        <p:nvSpPr>
          <p:cNvPr id="13" name="TextBox 12">
            <a:extLst>
              <a:ext uri="{FF2B5EF4-FFF2-40B4-BE49-F238E27FC236}">
                <a16:creationId xmlns:a16="http://schemas.microsoft.com/office/drawing/2014/main" id="{31374D67-2BD8-C2FB-3610-6FB042170566}"/>
              </a:ext>
            </a:extLst>
          </p:cNvPr>
          <p:cNvSpPr txBox="1"/>
          <p:nvPr/>
        </p:nvSpPr>
        <p:spPr>
          <a:xfrm>
            <a:off x="8701871" y="5437794"/>
            <a:ext cx="2623142" cy="278195"/>
          </a:xfrm>
          <a:prstGeom prst="rect">
            <a:avLst/>
          </a:prstGeom>
          <a:noFill/>
        </p:spPr>
        <p:txBody>
          <a:bodyPr wrap="square" tIns="91440" bIns="0" anchor="t">
            <a:noAutofit/>
          </a:bodyPr>
          <a:lstStyle/>
          <a:p>
            <a:pPr marL="0" marR="0" lvl="0" indent="0" algn="ctr" defTabSz="13716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Uber’s annual AI budget exhausted in </a:t>
            </a:r>
            <a:r>
              <a:rPr kumimoji="0" lang="en-US" sz="1050" b="0" i="0" u="none" strike="noStrike" kern="1200" cap="none" spc="0" normalizeH="0" baseline="3000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3</a:t>
            </a:r>
            <a:r>
              <a:rPr kumimoji="0" lang="en-US" sz="1050" b="0" i="0" u="none" strike="noStrike" kern="1200" cap="none" spc="0" normalizeH="0" baseline="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 </a:t>
            </a:r>
          </a:p>
        </p:txBody>
      </p:sp>
      <p:sp>
        <p:nvSpPr>
          <p:cNvPr id="18" name="Rectangle 17">
            <a:extLst>
              <a:ext uri="{FF2B5EF4-FFF2-40B4-BE49-F238E27FC236}">
                <a16:creationId xmlns:a16="http://schemas.microsoft.com/office/drawing/2014/main" id="{43FEAEDF-E1DB-8D29-FDE6-B5D3F55174A4}"/>
              </a:ext>
            </a:extLst>
          </p:cNvPr>
          <p:cNvSpPr/>
          <p:nvPr/>
        </p:nvSpPr>
        <p:spPr>
          <a:xfrm>
            <a:off x="8504946" y="5417571"/>
            <a:ext cx="3153490" cy="66385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FD48B1C4-27D1-F938-788F-A567FE89DE2A}"/>
              </a:ext>
            </a:extLst>
          </p:cNvPr>
          <p:cNvSpPr txBox="1"/>
          <p:nvPr/>
        </p:nvSpPr>
        <p:spPr>
          <a:xfrm>
            <a:off x="457141" y="1290461"/>
            <a:ext cx="6097508" cy="64633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000000"/>
                </a:solidFill>
                <a:effectLst/>
                <a:uLnTx/>
                <a:uFillTx/>
                <a:latin typeface="Graphik"/>
                <a:ea typeface="+mj-ea"/>
              </a:rPr>
            </a:br>
            <a:endParaRPr kumimoji="0" lang="en-US" sz="1800" b="0" i="0" u="none" strike="noStrike" kern="1200" cap="none" spc="0" normalizeH="0" baseline="0" noProof="0">
              <a:ln>
                <a:noFill/>
              </a:ln>
              <a:solidFill>
                <a:srgbClr val="000000"/>
              </a:solidFill>
              <a:effectLst/>
              <a:uLnTx/>
              <a:uFillTx/>
              <a:latin typeface="Graphik"/>
              <a:ea typeface="+mj-ea"/>
            </a:endParaRPr>
          </a:p>
        </p:txBody>
      </p:sp>
      <p:sp>
        <p:nvSpPr>
          <p:cNvPr id="20" name="Text 62">
            <a:extLst>
              <a:ext uri="{FF2B5EF4-FFF2-40B4-BE49-F238E27FC236}">
                <a16:creationId xmlns:a16="http://schemas.microsoft.com/office/drawing/2014/main" id="{E8B6F2E0-3331-A38A-06D9-0CEA30CC1B8C}"/>
              </a:ext>
            </a:extLst>
          </p:cNvPr>
          <p:cNvSpPr/>
          <p:nvPr/>
        </p:nvSpPr>
        <p:spPr>
          <a:xfrm>
            <a:off x="457141" y="1472270"/>
            <a:ext cx="10249391" cy="474766"/>
          </a:xfrm>
          <a:prstGeom prst="rect">
            <a:avLst/>
          </a:prstGeom>
          <a:noFill/>
          <a:ln/>
        </p:spPr>
        <p:txBody>
          <a:bodyPr wrap="square" lIns="0" tIns="0" rIns="0" bIns="0" rtlCol="0" anchor="t"/>
          <a:lstStyle/>
          <a:p>
            <a:pPr marL="0" marR="0" lvl="0" indent="0" algn="l" defTabSz="914400" rtl="0" eaLnBrk="1" fontAlgn="auto" latinLnBrk="0" hangingPunct="1">
              <a:lnSpc>
                <a:spcPts val="165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phik"/>
              </a:rPr>
              <a:t>Usage is scaling across tools, APIs, and agents, but most enterprises cannot yet connect consumption to value, ownership, or runtime controls.</a:t>
            </a:r>
          </a:p>
          <a:p>
            <a:pPr marL="0" marR="0" lvl="0" indent="0" algn="l" defTabSz="914400" rtl="0" eaLnBrk="1" fontAlgn="auto" latinLnBrk="0" hangingPunct="1">
              <a:lnSpc>
                <a:spcPts val="1650"/>
              </a:lnSpc>
              <a:spcBef>
                <a:spcPts val="0"/>
              </a:spcBef>
              <a:spcAft>
                <a:spcPts val="0"/>
              </a:spcAft>
              <a:buClrTx/>
              <a:buSzTx/>
              <a:buFontTx/>
              <a:buNone/>
              <a:tabLst/>
              <a:defRPr/>
            </a:pPr>
            <a:br>
              <a:rPr kumimoji="0" lang="en-US" sz="1800" b="0" i="0" u="none" strike="noStrike" kern="1200" cap="none" spc="0" normalizeH="0" baseline="0" noProof="0">
                <a:ln>
                  <a:noFill/>
                </a:ln>
                <a:solidFill>
                  <a:srgbClr val="FFFFFF"/>
                </a:solidFill>
                <a:effectLst/>
                <a:uLnTx/>
                <a:uFillTx/>
                <a:latin typeface="Graphik"/>
              </a:rPr>
            </a:br>
            <a:endParaRPr kumimoji="0" lang="en-US" sz="1800" b="0" i="0" u="none" strike="noStrike" kern="1200" cap="none" spc="0" normalizeH="0" baseline="0" noProof="0">
              <a:ln>
                <a:noFill/>
              </a:ln>
              <a:solidFill>
                <a:srgbClr val="FFFFFF"/>
              </a:solidFill>
              <a:effectLst/>
              <a:uLnTx/>
              <a:uFillTx/>
              <a:latin typeface="Graphik"/>
            </a:endParaRPr>
          </a:p>
        </p:txBody>
      </p:sp>
      <p:sp>
        <p:nvSpPr>
          <p:cNvPr id="23" name="Text 10">
            <a:extLst>
              <a:ext uri="{FF2B5EF4-FFF2-40B4-BE49-F238E27FC236}">
                <a16:creationId xmlns:a16="http://schemas.microsoft.com/office/drawing/2014/main" id="{618F7768-2B35-DF3E-B9D9-B766FAED5AEA}"/>
              </a:ext>
            </a:extLst>
          </p:cNvPr>
          <p:cNvSpPr/>
          <p:nvPr/>
        </p:nvSpPr>
        <p:spPr>
          <a:xfrm>
            <a:off x="582661" y="2736642"/>
            <a:ext cx="3208742" cy="236243"/>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900"/>
              </a:spcAft>
              <a:buClrTx/>
              <a:buSzPct val="100000"/>
              <a:buFontTx/>
              <a:buNone/>
              <a:tabLst/>
              <a:defRPr/>
            </a:pPr>
            <a:r>
              <a:rPr kumimoji="0" lang="en-US" b="0" i="0" u="none" strike="noStrike" kern="1200" cap="none" spc="0" normalizeH="0" baseline="0" noProof="0">
                <a:ln>
                  <a:noFill/>
                </a:ln>
                <a:solidFill>
                  <a:srgbClr val="FFFFFF"/>
                </a:solidFill>
                <a:effectLst/>
                <a:uLnTx/>
                <a:uFillTx/>
                <a:latin typeface="Graphik" panose="020B0503030202060203" pitchFamily="34" charset="77"/>
                <a:ea typeface="Source Code Pro" panose="020B0509030403020204" pitchFamily="49" charset="0"/>
                <a:cs typeface="Calibri" pitchFamily="34" charset="-120"/>
              </a:rPr>
              <a:t>AI </a:t>
            </a:r>
            <a:r>
              <a:rPr lang="en-US">
                <a:solidFill>
                  <a:srgbClr val="FFFFFF"/>
                </a:solidFill>
                <a:latin typeface="Graphik" panose="020B0503030202060203" pitchFamily="34" charset="77"/>
                <a:ea typeface="Source Code Pro" panose="020B0509030403020204" pitchFamily="49" charset="0"/>
                <a:cs typeface="Calibri" pitchFamily="34" charset="-120"/>
              </a:rPr>
              <a:t>u</a:t>
            </a:r>
            <a:r>
              <a:rPr kumimoji="0" lang="en-US" b="0" i="0" u="none" strike="noStrike" kern="1200" cap="none" spc="0" normalizeH="0" baseline="0" noProof="0">
                <a:ln>
                  <a:noFill/>
                </a:ln>
                <a:solidFill>
                  <a:srgbClr val="FFFFFF"/>
                </a:solidFill>
                <a:effectLst/>
                <a:uLnTx/>
                <a:uFillTx/>
                <a:latin typeface="Graphik" panose="020B0503030202060203" pitchFamily="34" charset="77"/>
                <a:ea typeface="Source Code Pro" panose="020B0509030403020204" pitchFamily="49" charset="0"/>
                <a:cs typeface="Calibri" pitchFamily="34" charset="-120"/>
              </a:rPr>
              <a:t>sage scales nonlinearly, so spend outpaces forecasts.</a:t>
            </a:r>
          </a:p>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1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rPr>
              <a:t>AI no longer scales by seat count. It scales by workflow depth, context length, model choice, repeated prompts, and agent loops.</a:t>
            </a:r>
          </a:p>
          <a:p>
            <a:pPr marL="0" marR="0" lvl="0" indent="0" algn="l" defTabSz="914400" rtl="0" eaLnBrk="1" fontAlgn="auto" latinLnBrk="0" hangingPunct="1">
              <a:lnSpc>
                <a:spcPct val="100000"/>
              </a:lnSpc>
              <a:spcBef>
                <a:spcPts val="0"/>
              </a:spcBef>
              <a:spcAft>
                <a:spcPts val="300"/>
              </a:spcAft>
              <a:buClrTx/>
              <a:buSzPct val="100000"/>
              <a:buFontTx/>
              <a:buNone/>
              <a:tabLst/>
              <a:defRPr/>
            </a:pPr>
            <a:endParaRPr kumimoji="0" lang="en-US" sz="1600" b="0" i="0" u="none" strike="noStrike" kern="1200" cap="none" spc="0" normalizeH="0" baseline="0" noProof="0">
              <a:ln>
                <a:noFill/>
              </a:ln>
              <a:solidFill>
                <a:srgbClr val="FFFFFF">
                  <a:lumMod val="75000"/>
                </a:srgbClr>
              </a:solidFill>
              <a:effectLst/>
              <a:uLnTx/>
              <a:uFillTx/>
              <a:latin typeface="Graphik" panose="020B0503030202060203" pitchFamily="34" charset="77"/>
              <a:ea typeface="Source Code Pro" panose="020B0509030403020204" pitchFamily="49" charset="0"/>
              <a:cs typeface="Calibri" pitchFamily="34" charset="-120"/>
            </a:endParaRPr>
          </a:p>
        </p:txBody>
      </p:sp>
      <p:sp>
        <p:nvSpPr>
          <p:cNvPr id="24" name="Text 10">
            <a:extLst>
              <a:ext uri="{FF2B5EF4-FFF2-40B4-BE49-F238E27FC236}">
                <a16:creationId xmlns:a16="http://schemas.microsoft.com/office/drawing/2014/main" id="{C4D34847-1AB1-E8F3-547F-F3AF51010B73}"/>
              </a:ext>
            </a:extLst>
          </p:cNvPr>
          <p:cNvSpPr/>
          <p:nvPr/>
        </p:nvSpPr>
        <p:spPr>
          <a:xfrm>
            <a:off x="582660" y="4605196"/>
            <a:ext cx="3381797" cy="553998"/>
          </a:xfrm>
          <a:prstGeom prst="rect">
            <a:avLst/>
          </a:prstGeom>
          <a:noFill/>
          <a:ln/>
        </p:spPr>
        <p:txBody>
          <a:bodyPr wrap="square" lIns="0" tIns="0" rtlCol="0" anchor="t">
            <a:sp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100" u="none" strike="noStrike" kern="1200" cap="none" spc="0" normalizeH="0" baseline="0" noProof="0">
                <a:ln>
                  <a:noFill/>
                </a:ln>
                <a:solidFill>
                  <a:srgbClr val="FFFFFF"/>
                </a:solidFill>
                <a:effectLst/>
                <a:uLnTx/>
                <a:uFillTx/>
                <a:latin typeface="Graphik Medium" panose="020B0503030202060203" pitchFamily="34" charset="77"/>
                <a:cs typeface="Calibri" pitchFamily="34" charset="-120"/>
              </a:rPr>
              <a:t>Implication: traditional SaaS budgeting and cloud FinOps miss the curve, turning successful adoption into bill shock.</a:t>
            </a:r>
          </a:p>
        </p:txBody>
      </p:sp>
      <p:sp>
        <p:nvSpPr>
          <p:cNvPr id="25" name="Text 10">
            <a:extLst>
              <a:ext uri="{FF2B5EF4-FFF2-40B4-BE49-F238E27FC236}">
                <a16:creationId xmlns:a16="http://schemas.microsoft.com/office/drawing/2014/main" id="{48B8E51B-419F-F39F-B433-0DC1A35843B7}"/>
              </a:ext>
            </a:extLst>
          </p:cNvPr>
          <p:cNvSpPr/>
          <p:nvPr/>
        </p:nvSpPr>
        <p:spPr>
          <a:xfrm>
            <a:off x="582660" y="2496843"/>
            <a:ext cx="3381797" cy="164674"/>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FF5FB8"/>
                </a:solidFill>
                <a:effectLst/>
                <a:uLnTx/>
                <a:uFillTx/>
                <a:latin typeface="Source Code Pro Semibold" panose="020B0509030403020204" pitchFamily="49" charset="0"/>
                <a:ea typeface="Source Code Pro Semibold" panose="020B0509030403020204" pitchFamily="49" charset="0"/>
                <a:cs typeface="Calibri" pitchFamily="34" charset="-120"/>
              </a:rPr>
              <a:t>AI DEMAND</a:t>
            </a:r>
          </a:p>
        </p:txBody>
      </p:sp>
      <p:sp>
        <p:nvSpPr>
          <p:cNvPr id="26" name="TextBox 25">
            <a:extLst>
              <a:ext uri="{FF2B5EF4-FFF2-40B4-BE49-F238E27FC236}">
                <a16:creationId xmlns:a16="http://schemas.microsoft.com/office/drawing/2014/main" id="{035720A8-E469-EF3F-C7D4-0FB65C24C577}"/>
              </a:ext>
            </a:extLst>
          </p:cNvPr>
          <p:cNvSpPr txBox="1"/>
          <p:nvPr/>
        </p:nvSpPr>
        <p:spPr>
          <a:xfrm>
            <a:off x="316612" y="5496002"/>
            <a:ext cx="3658011"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Graphik Black" panose="020B0503030202060203" pitchFamily="34" charset="77"/>
              </a:rPr>
              <a:t>$19B → $37.1B</a:t>
            </a:r>
          </a:p>
        </p:txBody>
      </p:sp>
      <p:sp>
        <p:nvSpPr>
          <p:cNvPr id="27" name="TextBox 26">
            <a:extLst>
              <a:ext uri="{FF2B5EF4-FFF2-40B4-BE49-F238E27FC236}">
                <a16:creationId xmlns:a16="http://schemas.microsoft.com/office/drawing/2014/main" id="{4E8924A9-C24A-A003-73CB-EB95B23AC721}"/>
              </a:ext>
            </a:extLst>
          </p:cNvPr>
          <p:cNvSpPr txBox="1"/>
          <p:nvPr/>
        </p:nvSpPr>
        <p:spPr>
          <a:xfrm>
            <a:off x="926693" y="5688082"/>
            <a:ext cx="2554800" cy="278195"/>
          </a:xfrm>
          <a:prstGeom prst="rect">
            <a:avLst/>
          </a:prstGeom>
          <a:noFill/>
        </p:spPr>
        <p:txBody>
          <a:bodyPr wrap="square" tIns="91440" bIns="0" anchor="t">
            <a:noAutofit/>
          </a:bodyPr>
          <a:lstStyle/>
          <a:p>
            <a:pPr marL="0" marR="0" lvl="0" indent="0" algn="ctr" defTabSz="1371600" rtl="0" eaLnBrk="1" fontAlgn="auto" latinLnBrk="0" hangingPunct="1">
              <a:lnSpc>
                <a:spcPct val="100000"/>
              </a:lnSpc>
              <a:spcBef>
                <a:spcPts val="0"/>
              </a:spcBef>
              <a:spcAft>
                <a:spcPts val="3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Growth in AI spend, 2024 to 2025 </a:t>
            </a:r>
            <a:r>
              <a:rPr kumimoji="0" lang="en-US" sz="1050" b="0" i="0" u="none" strike="noStrike" kern="1200" cap="none" spc="0" normalizeH="0" baseline="30000" noProof="0">
                <a:ln>
                  <a:noFill/>
                </a:ln>
                <a:solidFill>
                  <a:srgbClr val="FFFFFF"/>
                </a:solidFill>
                <a:effectLst/>
                <a:uLnTx/>
                <a:uFillTx/>
                <a:latin typeface="Graphik Light" panose="020B0403030202060203" pitchFamily="34" charset="77"/>
                <a:ea typeface="+mn-ea"/>
                <a:cs typeface="Arial" panose="020B0604020202020204" pitchFamily="34" charset="0"/>
                <a:sym typeface="Montserrat Bold"/>
              </a:rPr>
              <a:t>1</a:t>
            </a:r>
          </a:p>
        </p:txBody>
      </p:sp>
      <p:sp>
        <p:nvSpPr>
          <p:cNvPr id="28" name="Rectangle 27">
            <a:extLst>
              <a:ext uri="{FF2B5EF4-FFF2-40B4-BE49-F238E27FC236}">
                <a16:creationId xmlns:a16="http://schemas.microsoft.com/office/drawing/2014/main" id="{4BF74862-44B0-97F0-3F5B-5F55A3B18AE2}"/>
              </a:ext>
            </a:extLst>
          </p:cNvPr>
          <p:cNvSpPr/>
          <p:nvPr/>
        </p:nvSpPr>
        <p:spPr>
          <a:xfrm>
            <a:off x="637912" y="5417571"/>
            <a:ext cx="3153490" cy="66385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 name="TextBox 8">
            <a:extLst>
              <a:ext uri="{FF2B5EF4-FFF2-40B4-BE49-F238E27FC236}">
                <a16:creationId xmlns:a16="http://schemas.microsoft.com/office/drawing/2014/main" id="{E756BB78-3477-1D33-2D95-B9392F6A08F9}"/>
              </a:ext>
            </a:extLst>
          </p:cNvPr>
          <p:cNvSpPr txBox="1"/>
          <p:nvPr/>
        </p:nvSpPr>
        <p:spPr>
          <a:xfrm>
            <a:off x="581252" y="6420266"/>
            <a:ext cx="5189627" cy="278195"/>
          </a:xfrm>
          <a:prstGeom prst="rect">
            <a:avLst/>
          </a:prstGeom>
          <a:noFill/>
        </p:spPr>
        <p:txBody>
          <a:bodyPr wrap="square" tIns="91440" bIns="0" anchor="t">
            <a:noAutofit/>
          </a:bodyPr>
          <a:lstStyle/>
          <a:p>
            <a:pPr marL="0" marR="0" lvl="0" indent="0" defTabSz="13716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schemeClr val="bg1"/>
                </a:solidFill>
                <a:effectLst/>
                <a:uLnTx/>
                <a:uFillTx/>
                <a:latin typeface="Graphik Light" panose="020B0403030202060203" pitchFamily="34" charset="77"/>
                <a:ea typeface="+mn-ea"/>
                <a:cs typeface="Arial" panose="020B0604020202020204" pitchFamily="34" charset="0"/>
                <a:sym typeface="Montserrat Bold"/>
              </a:rPr>
              <a:t>Sources: 1. </a:t>
            </a:r>
            <a:r>
              <a:rPr kumimoji="0" lang="en-US" sz="900" b="0" i="0" u="none" strike="noStrike" kern="1200" cap="none" spc="0" normalizeH="0" baseline="0" noProof="0">
                <a:ln>
                  <a:noFill/>
                </a:ln>
                <a:solidFill>
                  <a:schemeClr val="bg1"/>
                </a:solidFill>
                <a:effectLst/>
                <a:uLnTx/>
                <a:uFillTx/>
                <a:latin typeface="Graphik Light" panose="020B0403030202060203" pitchFamily="34" charset="77"/>
                <a:ea typeface="+mn-ea"/>
                <a:cs typeface="Arial" panose="020B0604020202020204" pitchFamily="34" charset="0"/>
                <a:sym typeface="Montserrat Bold"/>
                <a:hlinkClick r:id="rId3">
                  <a:extLst>
                    <a:ext uri="{A12FA001-AC4F-418D-AE19-62706E023703}">
                      <ahyp:hlinkClr xmlns:ahyp="http://schemas.microsoft.com/office/drawing/2018/hyperlinkcolor" val="tx"/>
                    </a:ext>
                  </a:extLst>
                </a:hlinkClick>
              </a:rPr>
              <a:t>Gartner</a:t>
            </a:r>
            <a:r>
              <a:rPr kumimoji="0" lang="en-US" sz="900" b="0" i="0" u="none" strike="noStrike" kern="1200" cap="none" spc="0" normalizeH="0" baseline="0" noProof="0">
                <a:ln>
                  <a:noFill/>
                </a:ln>
                <a:solidFill>
                  <a:schemeClr val="bg1"/>
                </a:solidFill>
                <a:effectLst/>
                <a:uLnTx/>
                <a:uFillTx/>
                <a:latin typeface="Graphik Light" panose="020B0403030202060203" pitchFamily="34" charset="77"/>
                <a:ea typeface="+mn-ea"/>
                <a:cs typeface="Arial" panose="020B0604020202020204" pitchFamily="34" charset="0"/>
                <a:sym typeface="Montserrat Bold"/>
              </a:rPr>
              <a:t>, 2. </a:t>
            </a:r>
            <a:r>
              <a:rPr kumimoji="0" lang="en-US" sz="900" b="0" i="0" u="none" strike="noStrike" kern="1200" cap="none" spc="0" normalizeH="0" baseline="0" noProof="0" err="1">
                <a:ln>
                  <a:noFill/>
                </a:ln>
                <a:solidFill>
                  <a:schemeClr val="bg1"/>
                </a:solidFill>
                <a:effectLst/>
                <a:uLnTx/>
                <a:uFillTx/>
                <a:latin typeface="Graphik Light" panose="020B0403030202060203" pitchFamily="34" charset="77"/>
                <a:ea typeface="+mn-ea"/>
                <a:cs typeface="Arial" panose="020B0604020202020204" pitchFamily="34" charset="0"/>
                <a:sym typeface="Montserrat Bold"/>
                <a:hlinkClick r:id="rId4">
                  <a:extLst>
                    <a:ext uri="{A12FA001-AC4F-418D-AE19-62706E023703}">
                      <ahyp:hlinkClr xmlns:ahyp="http://schemas.microsoft.com/office/drawing/2018/hyperlinkcolor" val="tx"/>
                    </a:ext>
                  </a:extLst>
                </a:hlinkClick>
              </a:rPr>
              <a:t>Mavvrik</a:t>
            </a:r>
            <a:r>
              <a:rPr kumimoji="0" lang="en-US" sz="900" b="0" i="0" u="none" strike="noStrike" kern="1200" cap="none" spc="0" normalizeH="0" baseline="0" noProof="0">
                <a:ln>
                  <a:noFill/>
                </a:ln>
                <a:solidFill>
                  <a:schemeClr val="bg1"/>
                </a:solidFill>
                <a:effectLst/>
                <a:uLnTx/>
                <a:uFillTx/>
                <a:latin typeface="Graphik Light" panose="020B0403030202060203" pitchFamily="34" charset="77"/>
                <a:ea typeface="+mn-ea"/>
                <a:cs typeface="Arial" panose="020B0604020202020204" pitchFamily="34" charset="0"/>
                <a:sym typeface="Montserrat Bold"/>
              </a:rPr>
              <a:t>, 3. </a:t>
            </a:r>
            <a:r>
              <a:rPr kumimoji="0" lang="en-US" sz="900" b="0" i="0" u="none" strike="noStrike" kern="1200" cap="none" spc="0" normalizeH="0" baseline="0" noProof="0">
                <a:ln>
                  <a:noFill/>
                </a:ln>
                <a:solidFill>
                  <a:schemeClr val="bg1"/>
                </a:solidFill>
                <a:effectLst/>
                <a:uLnTx/>
                <a:uFillTx/>
                <a:latin typeface="Graphik Light" panose="020B0403030202060203" pitchFamily="34" charset="77"/>
                <a:ea typeface="+mn-ea"/>
                <a:cs typeface="Arial" panose="020B0604020202020204" pitchFamily="34" charset="0"/>
                <a:sym typeface="Montserrat Bold"/>
                <a:hlinkClick r:id="rId5">
                  <a:extLst>
                    <a:ext uri="{A12FA001-AC4F-418D-AE19-62706E023703}">
                      <ahyp:hlinkClr xmlns:ahyp="http://schemas.microsoft.com/office/drawing/2018/hyperlinkcolor" val="tx"/>
                    </a:ext>
                  </a:extLst>
                </a:hlinkClick>
              </a:rPr>
              <a:t>TechCrunch</a:t>
            </a:r>
            <a:endParaRPr kumimoji="0" lang="en-US" sz="900" b="0" i="0" u="none" strike="noStrike" kern="1200" cap="none" spc="0" normalizeH="0" baseline="0" noProof="0">
              <a:ln>
                <a:noFill/>
              </a:ln>
              <a:solidFill>
                <a:schemeClr val="bg1"/>
              </a:solidFill>
              <a:effectLst/>
              <a:uLnTx/>
              <a:uFillTx/>
              <a:latin typeface="Graphik Light" panose="020B0403030202060203" pitchFamily="34" charset="77"/>
              <a:ea typeface="+mn-ea"/>
              <a:cs typeface="Arial" panose="020B0604020202020204" pitchFamily="34" charset="0"/>
              <a:sym typeface="Montserrat Bold"/>
            </a:endParaRPr>
          </a:p>
        </p:txBody>
      </p:sp>
    </p:spTree>
    <p:extLst>
      <p:ext uri="{BB962C8B-B14F-4D97-AF65-F5344CB8AC3E}">
        <p14:creationId xmlns:p14="http://schemas.microsoft.com/office/powerpoint/2010/main" val="42048161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4C9D-C0FE-0794-5243-C4A68E24A655}"/>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ACC1D4A5-5675-A428-E094-713569DA8F9A}"/>
              </a:ext>
            </a:extLst>
          </p:cNvPr>
          <p:cNvSpPr>
            <a:spLocks noGrp="1"/>
          </p:cNvSpPr>
          <p:nvPr>
            <p:ph type="body" sz="quarter" idx="10"/>
          </p:nvPr>
        </p:nvSpPr>
        <p:spPr>
          <a:xfrm>
            <a:off x="457141" y="802641"/>
            <a:ext cx="11261432" cy="886397"/>
          </a:xfrm>
        </p:spPr>
        <p:txBody>
          <a:bodyPr/>
          <a:lstStyle/>
          <a:p>
            <a:r>
              <a:rPr lang="en-US" sz="3200">
                <a:latin typeface="Graphik" panose="020B0503030202060203" pitchFamily="34" charset="77"/>
              </a:rPr>
              <a:t>AI cost drivers change with the adoption pattern, so optimization must be tailored.</a:t>
            </a:r>
          </a:p>
        </p:txBody>
      </p:sp>
      <p:sp>
        <p:nvSpPr>
          <p:cNvPr id="11" name="TextBox 10">
            <a:extLst>
              <a:ext uri="{FF2B5EF4-FFF2-40B4-BE49-F238E27FC236}">
                <a16:creationId xmlns:a16="http://schemas.microsoft.com/office/drawing/2014/main" id="{416A6463-0459-8E06-1A08-0B6314B52412}"/>
              </a:ext>
            </a:extLst>
          </p:cNvPr>
          <p:cNvSpPr txBox="1"/>
          <p:nvPr/>
        </p:nvSpPr>
        <p:spPr>
          <a:xfrm>
            <a:off x="9474740" y="1381328"/>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panose="020B0503030202060203" pitchFamily="34" charset="77"/>
            </a:endParaRPr>
          </a:p>
        </p:txBody>
      </p:sp>
      <p:sp>
        <p:nvSpPr>
          <p:cNvPr id="71" name="TextBox 70">
            <a:extLst>
              <a:ext uri="{FF2B5EF4-FFF2-40B4-BE49-F238E27FC236}">
                <a16:creationId xmlns:a16="http://schemas.microsoft.com/office/drawing/2014/main" id="{D69B70B4-92A8-8FB1-3421-0FE950A09AFD}"/>
              </a:ext>
            </a:extLst>
          </p:cNvPr>
          <p:cNvSpPr txBox="1"/>
          <p:nvPr/>
        </p:nvSpPr>
        <p:spPr>
          <a:xfrm>
            <a:off x="-702527" y="6225293"/>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panose="020B0503030202060203" pitchFamily="34" charset="77"/>
            </a:endParaRPr>
          </a:p>
        </p:txBody>
      </p:sp>
      <p:sp>
        <p:nvSpPr>
          <p:cNvPr id="15" name="Rectangle 14">
            <a:extLst>
              <a:ext uri="{FF2B5EF4-FFF2-40B4-BE49-F238E27FC236}">
                <a16:creationId xmlns:a16="http://schemas.microsoft.com/office/drawing/2014/main" id="{DFCDCEEB-D62D-C3E9-DADE-9CC85CE20F11}"/>
              </a:ext>
            </a:extLst>
          </p:cNvPr>
          <p:cNvSpPr/>
          <p:nvPr/>
        </p:nvSpPr>
        <p:spPr>
          <a:xfrm>
            <a:off x="457141" y="2848716"/>
            <a:ext cx="3626087" cy="3206643"/>
          </a:xfrm>
          <a:prstGeom prst="rect">
            <a:avLst/>
          </a:prstGeom>
          <a:solidFill>
            <a:srgbClr val="501B48">
              <a:alpha val="46000"/>
            </a:srgbClr>
          </a:solidFill>
          <a:ln w="12700" cap="flat">
            <a:solidFill>
              <a:srgbClr val="FF5FB7"/>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Graphik" panose="020B0503030202060203" pitchFamily="34" charset="77"/>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3FE3E4EB-280A-3846-7EB1-50DDF453F7B6}"/>
              </a:ext>
            </a:extLst>
          </p:cNvPr>
          <p:cNvSpPr/>
          <p:nvPr/>
        </p:nvSpPr>
        <p:spPr>
          <a:xfrm>
            <a:off x="4280706" y="2848716"/>
            <a:ext cx="3626087" cy="3206643"/>
          </a:xfrm>
          <a:prstGeom prst="rect">
            <a:avLst/>
          </a:prstGeom>
          <a:solidFill>
            <a:schemeClr val="accent3">
              <a:alpha val="16831"/>
            </a:schemeClr>
          </a:solid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Graphik" panose="020B0503030202060203" pitchFamily="34" charset="77"/>
              <a:ea typeface="Helvetica Neue Medium"/>
              <a:cs typeface="Helvetica Neue Medium"/>
              <a:sym typeface="Helvetica Neue Medium"/>
            </a:endParaRPr>
          </a:p>
        </p:txBody>
      </p:sp>
      <p:sp>
        <p:nvSpPr>
          <p:cNvPr id="82" name="Rectangle 81">
            <a:extLst>
              <a:ext uri="{FF2B5EF4-FFF2-40B4-BE49-F238E27FC236}">
                <a16:creationId xmlns:a16="http://schemas.microsoft.com/office/drawing/2014/main" id="{9F1DA397-D58A-CAC8-7043-5F25FBAB30E5}"/>
              </a:ext>
            </a:extLst>
          </p:cNvPr>
          <p:cNvSpPr/>
          <p:nvPr/>
        </p:nvSpPr>
        <p:spPr>
          <a:xfrm>
            <a:off x="8104270" y="2848716"/>
            <a:ext cx="3626087" cy="3206643"/>
          </a:xfrm>
          <a:prstGeom prst="rect">
            <a:avLst/>
          </a:prstGeom>
          <a:solidFill>
            <a:srgbClr val="001453">
              <a:alpha val="44000"/>
            </a:srgbClr>
          </a:solidFill>
          <a:ln w="12700" cap="flat">
            <a:solidFill>
              <a:srgbClr val="5A8C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Graphik" panose="020B0503030202060203" pitchFamily="34" charset="77"/>
              <a:ea typeface="Helvetica Neue Medium"/>
              <a:cs typeface="Helvetica Neue Medium"/>
              <a:sym typeface="Helvetica Neue Medium"/>
            </a:endParaRPr>
          </a:p>
        </p:txBody>
      </p:sp>
      <p:sp>
        <p:nvSpPr>
          <p:cNvPr id="87" name="Text 10">
            <a:extLst>
              <a:ext uri="{FF2B5EF4-FFF2-40B4-BE49-F238E27FC236}">
                <a16:creationId xmlns:a16="http://schemas.microsoft.com/office/drawing/2014/main" id="{DCB70F25-24E5-112B-6EC6-289A152CA3F5}"/>
              </a:ext>
            </a:extLst>
          </p:cNvPr>
          <p:cNvSpPr/>
          <p:nvPr/>
        </p:nvSpPr>
        <p:spPr>
          <a:xfrm>
            <a:off x="658221" y="3060905"/>
            <a:ext cx="3352660" cy="237185"/>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FF5FB8"/>
                </a:solidFill>
                <a:effectLst/>
                <a:uLnTx/>
                <a:uFillTx/>
                <a:latin typeface="Graphik" panose="020B0503030202060203" pitchFamily="34" charset="77"/>
                <a:ea typeface="Source Code Pro Semibold" panose="020B0509030403020204" pitchFamily="49" charset="0"/>
                <a:cs typeface="Calibri" pitchFamily="34" charset="-120"/>
              </a:rPr>
              <a:t>PATTERN A</a:t>
            </a:r>
          </a:p>
        </p:txBody>
      </p:sp>
      <p:sp>
        <p:nvSpPr>
          <p:cNvPr id="88" name="Text 10">
            <a:extLst>
              <a:ext uri="{FF2B5EF4-FFF2-40B4-BE49-F238E27FC236}">
                <a16:creationId xmlns:a16="http://schemas.microsoft.com/office/drawing/2014/main" id="{DC2D0E69-187E-1F19-7B65-5282ED7DC8C8}"/>
              </a:ext>
            </a:extLst>
          </p:cNvPr>
          <p:cNvSpPr/>
          <p:nvPr/>
        </p:nvSpPr>
        <p:spPr>
          <a:xfrm>
            <a:off x="4441550" y="3060905"/>
            <a:ext cx="3352660" cy="237185"/>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A679FF"/>
                </a:solidFill>
                <a:effectLst/>
                <a:uLnTx/>
                <a:uFillTx/>
                <a:latin typeface="Graphik" panose="020B0503030202060203" pitchFamily="34" charset="77"/>
                <a:ea typeface="Source Code Pro Semibold" panose="020B0509030403020204" pitchFamily="49" charset="0"/>
                <a:cs typeface="Calibri" pitchFamily="34" charset="-120"/>
              </a:rPr>
              <a:t>PATTERN B</a:t>
            </a:r>
          </a:p>
        </p:txBody>
      </p:sp>
      <p:sp>
        <p:nvSpPr>
          <p:cNvPr id="89" name="Text 10">
            <a:extLst>
              <a:ext uri="{FF2B5EF4-FFF2-40B4-BE49-F238E27FC236}">
                <a16:creationId xmlns:a16="http://schemas.microsoft.com/office/drawing/2014/main" id="{8A6ACD6B-5510-73DE-1F22-AC15FEF7ADE4}"/>
              </a:ext>
            </a:extLst>
          </p:cNvPr>
          <p:cNvSpPr/>
          <p:nvPr/>
        </p:nvSpPr>
        <p:spPr>
          <a:xfrm>
            <a:off x="8314615" y="3060905"/>
            <a:ext cx="3352660" cy="237185"/>
          </a:xfrm>
          <a:prstGeom prst="rect">
            <a:avLst/>
          </a:prstGeom>
          <a:noFill/>
          <a:ln/>
        </p:spPr>
        <p:txBody>
          <a:bodyPr wrap="square" lIns="0" tIns="0" rtlCol="0" anchor="t"/>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050" b="1" i="0" u="none" strike="noStrike" kern="1200" cap="none" spc="0" normalizeH="0" baseline="0" noProof="0">
                <a:ln>
                  <a:noFill/>
                </a:ln>
                <a:solidFill>
                  <a:srgbClr val="5A8BFF"/>
                </a:solidFill>
                <a:effectLst/>
                <a:uLnTx/>
                <a:uFillTx/>
                <a:latin typeface="Graphik" panose="020B0503030202060203" pitchFamily="34" charset="77"/>
                <a:ea typeface="Source Code Pro Semibold" panose="020B0509030403020204" pitchFamily="49" charset="0"/>
                <a:cs typeface="Calibri" pitchFamily="34" charset="-120"/>
              </a:rPr>
              <a:t>PATTERN C</a:t>
            </a:r>
          </a:p>
        </p:txBody>
      </p:sp>
      <p:sp>
        <p:nvSpPr>
          <p:cNvPr id="95" name="Shape 6">
            <a:extLst>
              <a:ext uri="{FF2B5EF4-FFF2-40B4-BE49-F238E27FC236}">
                <a16:creationId xmlns:a16="http://schemas.microsoft.com/office/drawing/2014/main" id="{426DC80B-E4B3-E343-D723-C0FAE46A9B07}"/>
              </a:ext>
            </a:extLst>
          </p:cNvPr>
          <p:cNvSpPr/>
          <p:nvPr/>
        </p:nvSpPr>
        <p:spPr>
          <a:xfrm>
            <a:off x="459704" y="2778042"/>
            <a:ext cx="3626087" cy="65852"/>
          </a:xfrm>
          <a:prstGeom prst="rect">
            <a:avLst/>
          </a:prstGeom>
          <a:solidFill>
            <a:srgbClr val="FF5FB7"/>
          </a:solidFill>
          <a:ln w="12700">
            <a:solidFill>
              <a:srgbClr val="FF5FB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panose="020B0503030202060203" pitchFamily="34" charset="77"/>
            </a:endParaRPr>
          </a:p>
        </p:txBody>
      </p:sp>
      <p:sp>
        <p:nvSpPr>
          <p:cNvPr id="9" name="Shape 6">
            <a:extLst>
              <a:ext uri="{FF2B5EF4-FFF2-40B4-BE49-F238E27FC236}">
                <a16:creationId xmlns:a16="http://schemas.microsoft.com/office/drawing/2014/main" id="{BF43B4E1-5A8B-231C-E857-10DD18081F74}"/>
              </a:ext>
            </a:extLst>
          </p:cNvPr>
          <p:cNvSpPr/>
          <p:nvPr/>
        </p:nvSpPr>
        <p:spPr>
          <a:xfrm flipV="1">
            <a:off x="4284785" y="2774719"/>
            <a:ext cx="3626087" cy="73994"/>
          </a:xfrm>
          <a:prstGeom prst="rect">
            <a:avLst/>
          </a:prstGeom>
          <a:solidFill>
            <a:schemeClr val="accent3"/>
          </a:solidFill>
          <a:ln w="12700">
            <a:solidFill>
              <a:schemeClr val="accent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panose="020B0503030202060203" pitchFamily="34" charset="77"/>
            </a:endParaRPr>
          </a:p>
        </p:txBody>
      </p:sp>
      <p:sp>
        <p:nvSpPr>
          <p:cNvPr id="12" name="Shape 6">
            <a:extLst>
              <a:ext uri="{FF2B5EF4-FFF2-40B4-BE49-F238E27FC236}">
                <a16:creationId xmlns:a16="http://schemas.microsoft.com/office/drawing/2014/main" id="{BE32E9E8-4FFC-0D54-53F6-469F9D24246E}"/>
              </a:ext>
            </a:extLst>
          </p:cNvPr>
          <p:cNvSpPr/>
          <p:nvPr/>
        </p:nvSpPr>
        <p:spPr>
          <a:xfrm flipV="1">
            <a:off x="8104270" y="2770254"/>
            <a:ext cx="3626087" cy="65850"/>
          </a:xfrm>
          <a:prstGeom prst="rect">
            <a:avLst/>
          </a:prstGeom>
          <a:solidFill>
            <a:srgbClr val="5A8BFF"/>
          </a:solidFill>
          <a:ln w="12700">
            <a:solidFill>
              <a:srgbClr val="5A8C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5FB8"/>
              </a:solidFill>
              <a:effectLst/>
              <a:uLnTx/>
              <a:uFillTx/>
              <a:latin typeface="Graphik" panose="020B0503030202060203" pitchFamily="34" charset="77"/>
            </a:endParaRPr>
          </a:p>
        </p:txBody>
      </p:sp>
      <p:sp>
        <p:nvSpPr>
          <p:cNvPr id="4" name="TextBox 3">
            <a:extLst>
              <a:ext uri="{FF2B5EF4-FFF2-40B4-BE49-F238E27FC236}">
                <a16:creationId xmlns:a16="http://schemas.microsoft.com/office/drawing/2014/main" id="{3E57093B-3C67-4CB5-5755-B6E15B813400}"/>
              </a:ext>
            </a:extLst>
          </p:cNvPr>
          <p:cNvSpPr txBox="1"/>
          <p:nvPr/>
        </p:nvSpPr>
        <p:spPr>
          <a:xfrm>
            <a:off x="658221" y="3298090"/>
            <a:ext cx="3399457" cy="283154"/>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Graphik" panose="020B0503030202060203" pitchFamily="34" charset="77"/>
              </a:rPr>
              <a:t>AI as End User Tool</a:t>
            </a:r>
          </a:p>
        </p:txBody>
      </p:sp>
      <p:sp>
        <p:nvSpPr>
          <p:cNvPr id="7" name="TextBox 6">
            <a:extLst>
              <a:ext uri="{FF2B5EF4-FFF2-40B4-BE49-F238E27FC236}">
                <a16:creationId xmlns:a16="http://schemas.microsoft.com/office/drawing/2014/main" id="{F3FA1F16-8354-F66F-AFD3-2705DD13512A}"/>
              </a:ext>
            </a:extLst>
          </p:cNvPr>
          <p:cNvSpPr txBox="1"/>
          <p:nvPr/>
        </p:nvSpPr>
        <p:spPr>
          <a:xfrm>
            <a:off x="658221" y="3712398"/>
            <a:ext cx="3173109" cy="798680"/>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5FB8"/>
                </a:solidFill>
                <a:latin typeface="Graphik" panose="020B0503030202060203" pitchFamily="34" charset="77"/>
              </a:rPr>
              <a:t>Example</a:t>
            </a:r>
            <a:r>
              <a:rPr kumimoji="0" lang="en-US" sz="1100" b="0" i="0" u="none" strike="noStrike" kern="1200" cap="none" spc="0" normalizeH="0" baseline="0" noProof="0">
                <a:ln>
                  <a:noFill/>
                </a:ln>
                <a:solidFill>
                  <a:srgbClr val="FFFFFF"/>
                </a:solidFill>
                <a:effectLst/>
                <a:uLnTx/>
                <a:uFillTx/>
                <a:latin typeface="Graphik" panose="020B0503030202060203" pitchFamily="34" charset="77"/>
              </a:rPr>
              <a:t>:</a:t>
            </a:r>
          </a:p>
          <a:p>
            <a:pPr marL="171450" indent="-171450">
              <a:spcBef>
                <a:spcPts val="300"/>
              </a:spcBef>
              <a:buFont typeface="Arial" panose="020B0604020202020204" pitchFamily="34" charset="0"/>
              <a:buChar char="•"/>
              <a:defRPr/>
            </a:pPr>
            <a:r>
              <a:rPr lang="en-US" sz="1200">
                <a:solidFill>
                  <a:srgbClr val="FFFFFF"/>
                </a:solidFill>
                <a:latin typeface="Graphik" panose="020B0503030202060203" pitchFamily="34" charset="77"/>
              </a:rPr>
              <a:t>Scaled copilot rollout across the enterprise.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raphik" panose="020B0503030202060203" pitchFamily="34" charset="77"/>
            </a:endParaRPr>
          </a:p>
        </p:txBody>
      </p:sp>
      <p:sp>
        <p:nvSpPr>
          <p:cNvPr id="8" name="TextBox 7">
            <a:extLst>
              <a:ext uri="{FF2B5EF4-FFF2-40B4-BE49-F238E27FC236}">
                <a16:creationId xmlns:a16="http://schemas.microsoft.com/office/drawing/2014/main" id="{2404B5EF-89BE-6CAB-A080-7D61DB88C610}"/>
              </a:ext>
            </a:extLst>
          </p:cNvPr>
          <p:cNvSpPr txBox="1"/>
          <p:nvPr/>
        </p:nvSpPr>
        <p:spPr>
          <a:xfrm>
            <a:off x="658221" y="4500014"/>
            <a:ext cx="3399457" cy="221599"/>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5FB8"/>
                </a:solidFill>
                <a:effectLst/>
                <a:uLnTx/>
                <a:uFillTx/>
                <a:latin typeface="Graphik" panose="020B0503030202060203" pitchFamily="34" charset="77"/>
              </a:rPr>
              <a:t>Key Cost Drivers:</a:t>
            </a:r>
          </a:p>
        </p:txBody>
      </p:sp>
      <p:sp>
        <p:nvSpPr>
          <p:cNvPr id="13" name="TextBox 12">
            <a:extLst>
              <a:ext uri="{FF2B5EF4-FFF2-40B4-BE49-F238E27FC236}">
                <a16:creationId xmlns:a16="http://schemas.microsoft.com/office/drawing/2014/main" id="{AA655B66-9D32-A658-EDCC-ADB0C8589BDF}"/>
              </a:ext>
            </a:extLst>
          </p:cNvPr>
          <p:cNvSpPr txBox="1"/>
          <p:nvPr/>
        </p:nvSpPr>
        <p:spPr>
          <a:xfrm>
            <a:off x="658221" y="4768142"/>
            <a:ext cx="3399457" cy="1165447"/>
          </a:xfrm>
          <a:prstGeom prst="rect">
            <a:avLst/>
          </a:prstGeom>
          <a:noFill/>
        </p:spPr>
        <p:txBody>
          <a:bodyPr wrap="square" lIns="36576" tIns="18288" rIns="36576" bIns="18288" anchor="t">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FFFFFF"/>
                </a:solidFill>
                <a:latin typeface="Graphik" panose="020B0503030202060203" pitchFamily="34" charset="77"/>
              </a:rPr>
              <a:t>License waste</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FFFFFF"/>
                </a:solidFill>
                <a:latin typeface="Graphik" panose="020B0503030202060203" pitchFamily="34" charset="77"/>
              </a:rPr>
              <a:t>Token &amp; context growth</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FFFFFF"/>
                </a:solidFill>
                <a:latin typeface="Graphik" panose="020B0503030202060203" pitchFamily="34" charset="77"/>
              </a:rPr>
              <a:t>Agent and tool sprawl</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FFFFFF"/>
                </a:solidFill>
                <a:latin typeface="Graphik" panose="020B0503030202060203" pitchFamily="34" charset="77"/>
              </a:rPr>
              <a:t>Model or plan selection</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FFFFFF"/>
                </a:solidFill>
                <a:latin typeface="Graphik" panose="020B0503030202060203" pitchFamily="34" charset="77"/>
              </a:rPr>
              <a:t>Billing path and vendor pricing shifts</a:t>
            </a:r>
          </a:p>
        </p:txBody>
      </p:sp>
      <p:sp>
        <p:nvSpPr>
          <p:cNvPr id="18" name="TextBox 17">
            <a:extLst>
              <a:ext uri="{FF2B5EF4-FFF2-40B4-BE49-F238E27FC236}">
                <a16:creationId xmlns:a16="http://schemas.microsoft.com/office/drawing/2014/main" id="{EF2993A3-F0AC-C0E1-1DC9-A1182B1FECDA}"/>
              </a:ext>
            </a:extLst>
          </p:cNvPr>
          <p:cNvSpPr txBox="1"/>
          <p:nvPr/>
        </p:nvSpPr>
        <p:spPr>
          <a:xfrm>
            <a:off x="4437257" y="3298090"/>
            <a:ext cx="3399457" cy="283154"/>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Graphik" panose="020B0503030202060203" pitchFamily="34" charset="77"/>
              </a:rPr>
              <a:t>AI as Managed API</a:t>
            </a:r>
          </a:p>
        </p:txBody>
      </p:sp>
      <p:sp>
        <p:nvSpPr>
          <p:cNvPr id="20" name="TextBox 19">
            <a:extLst>
              <a:ext uri="{FF2B5EF4-FFF2-40B4-BE49-F238E27FC236}">
                <a16:creationId xmlns:a16="http://schemas.microsoft.com/office/drawing/2014/main" id="{B1A4ADB7-33AD-0D3B-828E-8748E56ADB1A}"/>
              </a:ext>
            </a:extLst>
          </p:cNvPr>
          <p:cNvSpPr txBox="1"/>
          <p:nvPr/>
        </p:nvSpPr>
        <p:spPr>
          <a:xfrm>
            <a:off x="4437257" y="4500014"/>
            <a:ext cx="3399457" cy="221599"/>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679FF"/>
                </a:solidFill>
                <a:effectLst/>
                <a:uLnTx/>
                <a:uFillTx/>
                <a:latin typeface="Graphik" panose="020B0503030202060203" pitchFamily="34" charset="77"/>
              </a:rPr>
              <a:t>Key Cost Drivers:</a:t>
            </a:r>
          </a:p>
        </p:txBody>
      </p:sp>
      <p:sp>
        <p:nvSpPr>
          <p:cNvPr id="21" name="TextBox 20">
            <a:extLst>
              <a:ext uri="{FF2B5EF4-FFF2-40B4-BE49-F238E27FC236}">
                <a16:creationId xmlns:a16="http://schemas.microsoft.com/office/drawing/2014/main" id="{E1D51D5E-962A-D342-04A8-E94EAEDE7359}"/>
              </a:ext>
            </a:extLst>
          </p:cNvPr>
          <p:cNvSpPr txBox="1"/>
          <p:nvPr/>
        </p:nvSpPr>
        <p:spPr>
          <a:xfrm>
            <a:off x="4437257" y="4768142"/>
            <a:ext cx="3399457" cy="1165448"/>
          </a:xfrm>
          <a:prstGeom prst="rect">
            <a:avLst/>
          </a:prstGeom>
          <a:noFill/>
        </p:spPr>
        <p:txBody>
          <a:bodyPr wrap="square" lIns="36576" tIns="18288" rIns="36576" bIns="18288" anchor="t">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FFFFFF"/>
                </a:solidFill>
                <a:latin typeface="Graphik" panose="020B0503030202060203" pitchFamily="34" charset="77"/>
              </a:rPr>
              <a:t>Output and reasoning tokens
Long-context surcharge
Agent loops, tool overhead
Model selection &amp; routing
Cache-miss economics</a:t>
            </a:r>
          </a:p>
        </p:txBody>
      </p:sp>
      <p:sp>
        <p:nvSpPr>
          <p:cNvPr id="22" name="TextBox 21">
            <a:extLst>
              <a:ext uri="{FF2B5EF4-FFF2-40B4-BE49-F238E27FC236}">
                <a16:creationId xmlns:a16="http://schemas.microsoft.com/office/drawing/2014/main" id="{D79B2AC0-C3B9-CC4F-EB80-45A06FF13125}"/>
              </a:ext>
            </a:extLst>
          </p:cNvPr>
          <p:cNvSpPr txBox="1"/>
          <p:nvPr/>
        </p:nvSpPr>
        <p:spPr>
          <a:xfrm>
            <a:off x="8314615" y="3298090"/>
            <a:ext cx="3399457" cy="283154"/>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Graphik" panose="020B0503030202060203" pitchFamily="34" charset="77"/>
              </a:rPr>
              <a:t>AI as Self-Hosted Infrastructure</a:t>
            </a:r>
          </a:p>
        </p:txBody>
      </p:sp>
      <p:sp>
        <p:nvSpPr>
          <p:cNvPr id="24" name="TextBox 23">
            <a:extLst>
              <a:ext uri="{FF2B5EF4-FFF2-40B4-BE49-F238E27FC236}">
                <a16:creationId xmlns:a16="http://schemas.microsoft.com/office/drawing/2014/main" id="{64305B45-DAA4-BA55-5869-84308DA42FDC}"/>
              </a:ext>
            </a:extLst>
          </p:cNvPr>
          <p:cNvSpPr txBox="1"/>
          <p:nvPr/>
        </p:nvSpPr>
        <p:spPr>
          <a:xfrm>
            <a:off x="8298330" y="4500014"/>
            <a:ext cx="3399457" cy="221599"/>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A8BFF"/>
                </a:solidFill>
                <a:effectLst/>
                <a:uLnTx/>
                <a:uFillTx/>
                <a:latin typeface="Graphik" panose="020B0503030202060203" pitchFamily="34" charset="77"/>
              </a:rPr>
              <a:t>Key Cost Drivers:</a:t>
            </a:r>
          </a:p>
        </p:txBody>
      </p:sp>
      <p:sp>
        <p:nvSpPr>
          <p:cNvPr id="25" name="TextBox 24">
            <a:extLst>
              <a:ext uri="{FF2B5EF4-FFF2-40B4-BE49-F238E27FC236}">
                <a16:creationId xmlns:a16="http://schemas.microsoft.com/office/drawing/2014/main" id="{0D8BE859-BBFC-3C75-41D9-9698D51F59FF}"/>
              </a:ext>
            </a:extLst>
          </p:cNvPr>
          <p:cNvSpPr txBox="1"/>
          <p:nvPr/>
        </p:nvSpPr>
        <p:spPr>
          <a:xfrm>
            <a:off x="8298330" y="4768142"/>
            <a:ext cx="3399457" cy="1165448"/>
          </a:xfrm>
          <a:prstGeom prst="rect">
            <a:avLst/>
          </a:prstGeom>
          <a:noFill/>
        </p:spPr>
        <p:txBody>
          <a:bodyPr wrap="square" lIns="36576" tIns="18288" rIns="36576" bIns="18288" anchor="t">
            <a:sp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Graphik" panose="020B0503030202060203" pitchFamily="34" charset="77"/>
              </a:rPr>
              <a:t>GPU compute and utilization
KV cache, throughput efficiency
Model size trade-offs
Inference software stack
DevOps and reliability</a:t>
            </a:r>
          </a:p>
        </p:txBody>
      </p:sp>
      <p:sp>
        <p:nvSpPr>
          <p:cNvPr id="14" name="TextBox 13">
            <a:extLst>
              <a:ext uri="{FF2B5EF4-FFF2-40B4-BE49-F238E27FC236}">
                <a16:creationId xmlns:a16="http://schemas.microsoft.com/office/drawing/2014/main" id="{B649678A-6A1B-B9BB-1DD8-301D1E697F68}"/>
              </a:ext>
            </a:extLst>
          </p:cNvPr>
          <p:cNvSpPr txBox="1"/>
          <p:nvPr/>
        </p:nvSpPr>
        <p:spPr>
          <a:xfrm>
            <a:off x="4437257" y="3712398"/>
            <a:ext cx="3173109" cy="629403"/>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A679FF"/>
                </a:solidFill>
                <a:latin typeface="Graphik" panose="020B0503030202060203" pitchFamily="34" charset="77"/>
              </a:rPr>
              <a:t>Example:</a:t>
            </a:r>
          </a:p>
          <a:p>
            <a:pPr marL="171450" indent="-171450">
              <a:spcBef>
                <a:spcPts val="300"/>
              </a:spcBef>
              <a:buFont typeface="Arial" panose="020B0604020202020204" pitchFamily="34" charset="0"/>
              <a:buChar char="•"/>
              <a:defRPr/>
            </a:pPr>
            <a:r>
              <a:rPr lang="en-US" sz="1200">
                <a:solidFill>
                  <a:srgbClr val="FFFFFF"/>
                </a:solidFill>
                <a:latin typeface="Graphik" panose="020B0503030202060203" pitchFamily="34" charset="77"/>
              </a:rPr>
              <a:t>Customer service agent resolving cases through frontier APIs</a:t>
            </a:r>
          </a:p>
        </p:txBody>
      </p:sp>
      <p:sp>
        <p:nvSpPr>
          <p:cNvPr id="16" name="TextBox 15">
            <a:extLst>
              <a:ext uri="{FF2B5EF4-FFF2-40B4-BE49-F238E27FC236}">
                <a16:creationId xmlns:a16="http://schemas.microsoft.com/office/drawing/2014/main" id="{511571A0-9332-E62B-E26A-5F825E0B87E4}"/>
              </a:ext>
            </a:extLst>
          </p:cNvPr>
          <p:cNvSpPr txBox="1"/>
          <p:nvPr/>
        </p:nvSpPr>
        <p:spPr>
          <a:xfrm>
            <a:off x="8298330" y="3712398"/>
            <a:ext cx="3173109" cy="629403"/>
          </a:xfrm>
          <a:prstGeom prst="rect">
            <a:avLst/>
          </a:prstGeom>
          <a:noFill/>
        </p:spPr>
        <p:txBody>
          <a:bodyPr wrap="square" lIns="36576" tIns="18288" rIns="36576" bIns="18288"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5A8BFF"/>
                </a:solidFill>
                <a:latin typeface="Graphik" panose="020B0503030202060203" pitchFamily="34" charset="77"/>
              </a:rPr>
              <a:t>Example:</a:t>
            </a:r>
          </a:p>
          <a:p>
            <a:pPr marL="171450" indent="-171450">
              <a:spcBef>
                <a:spcPts val="300"/>
              </a:spcBef>
              <a:buFont typeface="Arial" panose="020B0604020202020204" pitchFamily="34" charset="0"/>
              <a:buChar char="•"/>
              <a:defRPr/>
            </a:pPr>
            <a:r>
              <a:rPr lang="en-US" sz="1200">
                <a:solidFill>
                  <a:srgbClr val="FFFFFF"/>
                </a:solidFill>
                <a:latin typeface="Graphik" panose="020B0503030202060203" pitchFamily="34" charset="77"/>
              </a:rPr>
              <a:t>Private open-weight model running on cloud GPUs</a:t>
            </a:r>
          </a:p>
        </p:txBody>
      </p:sp>
      <p:sp>
        <p:nvSpPr>
          <p:cNvPr id="3" name="TextBox 2">
            <a:extLst>
              <a:ext uri="{FF2B5EF4-FFF2-40B4-BE49-F238E27FC236}">
                <a16:creationId xmlns:a16="http://schemas.microsoft.com/office/drawing/2014/main" id="{BD3BBC84-68DF-7D65-BD97-EDD8329F2357}"/>
              </a:ext>
            </a:extLst>
          </p:cNvPr>
          <p:cNvSpPr txBox="1"/>
          <p:nvPr/>
        </p:nvSpPr>
        <p:spPr>
          <a:xfrm>
            <a:off x="457140" y="1714851"/>
            <a:ext cx="11256931" cy="64633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r>
              <a:rPr lang="en-US" b="0" i="0">
                <a:solidFill>
                  <a:srgbClr val="E8E8E8"/>
                </a:solidFill>
                <a:effectLst/>
                <a:latin typeface="Graphik" panose="020B0503030202060203" pitchFamily="34" charset="77"/>
              </a:rPr>
              <a:t>Each dimension here contributes to leakage in some form. They must be understood and translated into a set of architectural and operational controls.</a:t>
            </a:r>
            <a:endParaRPr lang="en-US">
              <a:latin typeface="Graphik" panose="020B0503030202060203" pitchFamily="34" charset="77"/>
            </a:endParaRPr>
          </a:p>
        </p:txBody>
      </p:sp>
    </p:spTree>
    <p:extLst>
      <p:ext uri="{BB962C8B-B14F-4D97-AF65-F5344CB8AC3E}">
        <p14:creationId xmlns:p14="http://schemas.microsoft.com/office/powerpoint/2010/main" val="195226886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0EA8D-8F99-3E30-0B74-C3671D1FF6FB}"/>
              </a:ext>
            </a:extLst>
          </p:cNvPr>
          <p:cNvSpPr>
            <a:spLocks noGrp="1"/>
          </p:cNvSpPr>
          <p:nvPr>
            <p:ph type="body" sz="quarter" idx="10"/>
          </p:nvPr>
        </p:nvSpPr>
        <p:spPr>
          <a:xfrm>
            <a:off x="457141" y="2690336"/>
            <a:ext cx="8271223" cy="1384995"/>
          </a:xfrm>
        </p:spPr>
        <p:txBody>
          <a:bodyPr/>
          <a:lstStyle/>
          <a:p>
            <a:r>
              <a:rPr lang="en-US"/>
              <a:t>02 | TokenOps: Our solution &amp; approach</a:t>
            </a:r>
          </a:p>
        </p:txBody>
      </p:sp>
    </p:spTree>
    <p:extLst>
      <p:ext uri="{BB962C8B-B14F-4D97-AF65-F5344CB8AC3E}">
        <p14:creationId xmlns:p14="http://schemas.microsoft.com/office/powerpoint/2010/main" val="1867354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B0363-193F-766A-ECCF-1DB7F3ED11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F3D290-9D11-2A45-B3CA-F77BF640DCE4}"/>
              </a:ext>
            </a:extLst>
          </p:cNvPr>
          <p:cNvSpPr/>
          <p:nvPr/>
        </p:nvSpPr>
        <p:spPr>
          <a:xfrm>
            <a:off x="435173" y="3885841"/>
            <a:ext cx="4325442" cy="2389545"/>
          </a:xfrm>
          <a:prstGeom prst="rect">
            <a:avLst/>
          </a:prstGeom>
          <a:solidFill>
            <a:srgbClr val="21152F"/>
          </a:solidFill>
          <a:ln w="12700" cap="flat" cmpd="sng" algn="ctr">
            <a:solidFill>
              <a:srgbClr val="4C2A77"/>
            </a:solidFill>
            <a:prstDash val="solid"/>
          </a:ln>
          <a:effectLst>
            <a:outerShdw blurRad="40000" dist="23000" dir="5400000" rotWithShape="0">
              <a:srgbClr val="000000">
                <a:alpha val="35000"/>
              </a:srgb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7C4355A1-C022-3438-9142-448DC26B5EE0}"/>
              </a:ext>
            </a:extLst>
          </p:cNvPr>
          <p:cNvSpPr/>
          <p:nvPr/>
        </p:nvSpPr>
        <p:spPr>
          <a:xfrm flipH="1">
            <a:off x="5294011" y="0"/>
            <a:ext cx="6897986" cy="6866783"/>
          </a:xfrm>
          <a:prstGeom prst="rect">
            <a:avLst/>
          </a:prstGeom>
          <a:gradFill>
            <a:gsLst>
              <a:gs pos="0">
                <a:srgbClr val="B277DF">
                  <a:alpha val="20000"/>
                </a:srgbClr>
              </a:gs>
              <a:gs pos="100000">
                <a:srgbClr val="6CB3FF">
                  <a:alpha val="20000"/>
                </a:srgbClr>
              </a:gs>
            </a:gsLst>
            <a:lin ang="72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Text Placeholder 1">
            <a:extLst>
              <a:ext uri="{FF2B5EF4-FFF2-40B4-BE49-F238E27FC236}">
                <a16:creationId xmlns:a16="http://schemas.microsoft.com/office/drawing/2014/main" id="{50AD9380-B1C1-84E6-83C5-3963C05AA2D0}"/>
              </a:ext>
            </a:extLst>
          </p:cNvPr>
          <p:cNvSpPr txBox="1">
            <a:spLocks/>
          </p:cNvSpPr>
          <p:nvPr/>
        </p:nvSpPr>
        <p:spPr>
          <a:xfrm>
            <a:off x="435173" y="875920"/>
            <a:ext cx="4325444" cy="2646878"/>
          </a:xfrm>
          <a:prstGeom prst="rect">
            <a:avLst/>
          </a:prstGeom>
          <a:noFill/>
          <a:ln w="12700">
            <a:miter lim="400000"/>
          </a:ln>
        </p:spPr>
        <p:txBody>
          <a:bodyPr wrap="square" lIns="0" tIns="0" rIns="0" bIns="0" anchor="t">
            <a:spAutoFit/>
          </a:bodyPr>
          <a:lstStyle>
            <a:lvl1pPr marL="0" marR="0" indent="0" algn="l" defTabSz="1734114" latinLnBrk="0">
              <a:lnSpc>
                <a:spcPct val="90000"/>
              </a:lnSpc>
              <a:spcBef>
                <a:spcPts val="800"/>
              </a:spcBef>
              <a:spcAft>
                <a:spcPts val="0"/>
              </a:spcAft>
              <a:buClrTx/>
              <a:buSzTx/>
              <a:buFontTx/>
              <a:buNone/>
              <a:tabLst/>
              <a:defRPr lang="en-US" sz="3599" b="0" i="0" u="none" strike="noStrike" kern="0" cap="none" spc="-144" baseline="0" smtClean="0">
                <a:solidFill>
                  <a:srgbClr val="FFFFFF"/>
                </a:solidFill>
                <a:uFillTx/>
                <a:latin typeface="Graphik"/>
                <a:ea typeface="Graphik"/>
                <a:cs typeface="Graphik"/>
                <a:sym typeface="Graphik"/>
              </a:defRPr>
            </a:lvl1pPr>
            <a:lvl2pPr marL="0" marR="0" indent="0" algn="l" defTabSz="1734114" latinLnBrk="0">
              <a:lnSpc>
                <a:spcPct val="90000"/>
              </a:lnSpc>
              <a:spcBef>
                <a:spcPts val="800"/>
              </a:spcBef>
              <a:spcAft>
                <a:spcPts val="0"/>
              </a:spcAft>
              <a:buClrTx/>
              <a:buSzTx/>
              <a:buFontTx/>
              <a:buNone/>
              <a:tabLst/>
              <a:defRPr lang="en-US" sz="900" b="0" i="0" u="none" strike="noStrike" kern="1200" cap="none" spc="-443" baseline="0" smtClean="0">
                <a:solidFill>
                  <a:schemeClr val="tx1"/>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lang="en-US" sz="900" b="0" i="0" u="none" strike="noStrike" kern="1200" cap="none" spc="-443" baseline="0" smtClean="0">
                <a:solidFill>
                  <a:schemeClr val="tx1"/>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lang="en-US" sz="900" b="0" i="0" u="none" strike="noStrike" kern="1200" cap="none" spc="-443" baseline="0">
                <a:solidFill>
                  <a:schemeClr val="tx1"/>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pPr lvl="0">
              <a:spcBef>
                <a:spcPts val="600"/>
              </a:spcBef>
              <a:spcAft>
                <a:spcPts val="600"/>
              </a:spcAft>
              <a:defRPr/>
            </a:pPr>
            <a:r>
              <a:rPr lang="en-US" sz="3600">
                <a:solidFill>
                  <a:srgbClr val="A100FF">
                    <a:lumMod val="20000"/>
                    <a:lumOff val="80000"/>
                  </a:srgbClr>
                </a:solidFill>
                <a:latin typeface="Graphik Light" panose="020B0403030202060203" pitchFamily="34" charset="77"/>
              </a:rPr>
              <a:t>TokenOps takes AI from a cost question to a value engine.</a:t>
            </a:r>
          </a:p>
          <a:p>
            <a:pPr lvl="0">
              <a:spcBef>
                <a:spcPts val="600"/>
              </a:spcBef>
              <a:spcAft>
                <a:spcPts val="600"/>
              </a:spcAft>
              <a:defRPr/>
            </a:pPr>
            <a:r>
              <a:rPr lang="en-US" sz="3600">
                <a:latin typeface="Graphik Medium" panose="020B0503030202060203" pitchFamily="34" charset="77"/>
              </a:rPr>
              <a:t>Without slowing adoption.</a:t>
            </a:r>
          </a:p>
        </p:txBody>
      </p:sp>
      <p:cxnSp>
        <p:nvCxnSpPr>
          <p:cNvPr id="9" name="Straight Connector 8">
            <a:extLst>
              <a:ext uri="{FF2B5EF4-FFF2-40B4-BE49-F238E27FC236}">
                <a16:creationId xmlns:a16="http://schemas.microsoft.com/office/drawing/2014/main" id="{F06BAB07-7C07-187A-CD22-3E28CB1C4DDF}"/>
              </a:ext>
            </a:extLst>
          </p:cNvPr>
          <p:cNvCxnSpPr>
            <a:cxnSpLocks/>
          </p:cNvCxnSpPr>
          <p:nvPr/>
        </p:nvCxnSpPr>
        <p:spPr>
          <a:xfrm flipV="1">
            <a:off x="5294013" y="0"/>
            <a:ext cx="0" cy="6866783"/>
          </a:xfrm>
          <a:prstGeom prst="line">
            <a:avLst/>
          </a:prstGeom>
          <a:noFill/>
          <a:ln w="12700" cap="flat">
            <a:solidFill>
              <a:srgbClr val="FFFFFF"/>
            </a:solidFill>
            <a:prstDash val="solid"/>
            <a:miter lim="400000"/>
          </a:ln>
          <a:effectLst/>
          <a:sp3d/>
        </p:spPr>
      </p:cxnSp>
      <p:sp>
        <p:nvSpPr>
          <p:cNvPr id="5" name="Text Placeholder 1">
            <a:extLst>
              <a:ext uri="{FF2B5EF4-FFF2-40B4-BE49-F238E27FC236}">
                <a16:creationId xmlns:a16="http://schemas.microsoft.com/office/drawing/2014/main" id="{AD4EF601-69BD-5E59-94B1-1581A35BF3C0}"/>
              </a:ext>
            </a:extLst>
          </p:cNvPr>
          <p:cNvSpPr txBox="1">
            <a:spLocks/>
          </p:cNvSpPr>
          <p:nvPr/>
        </p:nvSpPr>
        <p:spPr>
          <a:xfrm>
            <a:off x="558767" y="3987621"/>
            <a:ext cx="4178648" cy="438458"/>
          </a:xfrm>
          <a:prstGeom prst="rect">
            <a:avLst/>
          </a:prstGeom>
        </p:spPr>
        <p:txBody>
          <a:bodyPr lIns="0"/>
          <a:lstStyle>
            <a:lvl1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1pPr>
            <a:lvl2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2pPr>
            <a:lvl3pPr marL="1217103" marR="0" indent="-1217103"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3pPr>
            <a:lvl4pPr marL="1228500" marR="0" indent="-1131692"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4pPr>
            <a:lvl5pPr marL="1368378" marR="0" indent="-1185077"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5pPr>
            <a:lvl6pPr marL="1084141" marR="0" indent="-914334" algn="l" defTabSz="1734114" latinLnBrk="0">
              <a:lnSpc>
                <a:spcPct val="90000"/>
              </a:lnSpc>
              <a:spcBef>
                <a:spcPts val="800"/>
              </a:spcBef>
              <a:spcAft>
                <a:spcPts val="0"/>
              </a:spcAft>
              <a:buClrTx/>
              <a:buSzPct val="100000"/>
              <a:buFontTx/>
              <a:buChar char="•"/>
              <a:tabLst/>
              <a:defRPr sz="7398" b="0" i="0" u="none" strike="noStrike" cap="none" spc="-443" baseline="0">
                <a:solidFill>
                  <a:srgbClr val="FFFFFF"/>
                </a:solidFill>
                <a:uFillTx/>
                <a:latin typeface="+mn-lt"/>
                <a:ea typeface="+mn-ea"/>
                <a:cs typeface="+mn-cs"/>
                <a:sym typeface="Graphik"/>
              </a:defRPr>
            </a:lvl6pPr>
            <a:lvl7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7pPr>
            <a:lvl8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8pPr>
            <a:lvl9pPr marL="0" marR="0" indent="0" algn="l" defTabSz="1734114" latinLnBrk="0">
              <a:lnSpc>
                <a:spcPct val="90000"/>
              </a:lnSpc>
              <a:spcBef>
                <a:spcPts val="800"/>
              </a:spcBef>
              <a:spcAft>
                <a:spcPts val="0"/>
              </a:spcAft>
              <a:buClrTx/>
              <a:buSzTx/>
              <a:buFontTx/>
              <a:buNone/>
              <a:tabLst/>
              <a:defRPr sz="7398" b="0" i="0" u="none" strike="noStrike" cap="none" spc="-443" baseline="0">
                <a:solidFill>
                  <a:srgbClr val="FFFFFF"/>
                </a:solidFill>
                <a:uFillTx/>
                <a:latin typeface="+mn-lt"/>
                <a:ea typeface="+mn-ea"/>
                <a:cs typeface="+mn-cs"/>
                <a:sym typeface="Graphik"/>
              </a:defRPr>
            </a:lvl9pPr>
          </a:lstStyle>
          <a:p>
            <a:pPr marL="0" marR="0" lvl="0" indent="0" algn="l" defTabSz="1734114" rtl="0" eaLnBrk="1" fontAlgn="auto" latinLnBrk="0" hangingPunct="1">
              <a:lnSpc>
                <a:spcPct val="100000"/>
              </a:lnSpc>
              <a:spcBef>
                <a:spcPts val="80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Graphik" panose="020B0503030202060203" pitchFamily="34" charset="77"/>
                <a:sym typeface="Graphik"/>
              </a:rPr>
              <a:t>Accenture delivers TokenOps as a full optimization service, answering our clients’ biggest questions</a:t>
            </a:r>
          </a:p>
        </p:txBody>
      </p:sp>
      <p:sp>
        <p:nvSpPr>
          <p:cNvPr id="8" name="TextBox 7">
            <a:extLst>
              <a:ext uri="{FF2B5EF4-FFF2-40B4-BE49-F238E27FC236}">
                <a16:creationId xmlns:a16="http://schemas.microsoft.com/office/drawing/2014/main" id="{7A2ADA7E-358A-8E12-E671-C8944B34F38C}"/>
              </a:ext>
            </a:extLst>
          </p:cNvPr>
          <p:cNvSpPr txBox="1"/>
          <p:nvPr/>
        </p:nvSpPr>
        <p:spPr>
          <a:xfrm>
            <a:off x="558767" y="4659080"/>
            <a:ext cx="118738" cy="80791"/>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5" b="0" i="0" u="none" strike="noStrike" kern="0" cap="none" spc="0" normalizeH="0" baseline="0" noProof="0">
                <a:ln>
                  <a:noFill/>
                </a:ln>
                <a:solidFill>
                  <a:srgbClr val="C2A3FF"/>
                </a:solidFill>
                <a:effectLst/>
                <a:uLnTx/>
                <a:uFillTx/>
                <a:latin typeface="Graphik"/>
              </a:rPr>
              <a:t>■</a:t>
            </a:r>
          </a:p>
        </p:txBody>
      </p:sp>
      <p:sp>
        <p:nvSpPr>
          <p:cNvPr id="11" name="TextBox 10">
            <a:extLst>
              <a:ext uri="{FF2B5EF4-FFF2-40B4-BE49-F238E27FC236}">
                <a16:creationId xmlns:a16="http://schemas.microsoft.com/office/drawing/2014/main" id="{4AF4C0C4-B240-704E-A2F1-20CA2F6C2404}"/>
              </a:ext>
            </a:extLst>
          </p:cNvPr>
          <p:cNvSpPr txBox="1"/>
          <p:nvPr/>
        </p:nvSpPr>
        <p:spPr>
          <a:xfrm>
            <a:off x="698575" y="4628729"/>
            <a:ext cx="3392504" cy="155748"/>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12" b="0" i="0" u="none" strike="noStrike" kern="0" cap="none" spc="0" normalizeH="0" baseline="0" noProof="0">
                <a:ln>
                  <a:noFill/>
                </a:ln>
                <a:solidFill>
                  <a:srgbClr val="C2A3FF"/>
                </a:solidFill>
                <a:effectLst/>
                <a:uLnTx/>
                <a:uFillTx/>
                <a:latin typeface="Graphik"/>
              </a:rPr>
              <a:t>Where is AI spend leaking today?</a:t>
            </a:r>
          </a:p>
        </p:txBody>
      </p:sp>
      <p:sp>
        <p:nvSpPr>
          <p:cNvPr id="13" name="TextBox 12">
            <a:extLst>
              <a:ext uri="{FF2B5EF4-FFF2-40B4-BE49-F238E27FC236}">
                <a16:creationId xmlns:a16="http://schemas.microsoft.com/office/drawing/2014/main" id="{27CA65CE-41F4-4EBF-2426-A135303D52F2}"/>
              </a:ext>
            </a:extLst>
          </p:cNvPr>
          <p:cNvSpPr txBox="1"/>
          <p:nvPr/>
        </p:nvSpPr>
        <p:spPr>
          <a:xfrm>
            <a:off x="558767" y="5001979"/>
            <a:ext cx="118738" cy="80791"/>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5" b="0" i="0" u="none" strike="noStrike" kern="0" cap="none" spc="0" normalizeH="0" baseline="0" noProof="0">
                <a:ln>
                  <a:noFill/>
                </a:ln>
                <a:solidFill>
                  <a:srgbClr val="C2A3FF"/>
                </a:solidFill>
                <a:effectLst/>
                <a:uLnTx/>
                <a:uFillTx/>
                <a:latin typeface="Graphik"/>
              </a:rPr>
              <a:t>■</a:t>
            </a:r>
          </a:p>
        </p:txBody>
      </p:sp>
      <p:sp>
        <p:nvSpPr>
          <p:cNvPr id="15" name="TextBox 14">
            <a:extLst>
              <a:ext uri="{FF2B5EF4-FFF2-40B4-BE49-F238E27FC236}">
                <a16:creationId xmlns:a16="http://schemas.microsoft.com/office/drawing/2014/main" id="{650C2750-CBC3-BD04-5755-543AC100B3C1}"/>
              </a:ext>
            </a:extLst>
          </p:cNvPr>
          <p:cNvSpPr txBox="1"/>
          <p:nvPr/>
        </p:nvSpPr>
        <p:spPr>
          <a:xfrm>
            <a:off x="698575" y="4971629"/>
            <a:ext cx="3890268" cy="155748"/>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12" b="0" i="0" u="none" strike="noStrike" kern="0" cap="none" spc="0" normalizeH="0" baseline="0" noProof="0">
                <a:ln>
                  <a:noFill/>
                </a:ln>
                <a:solidFill>
                  <a:srgbClr val="C2A3FF"/>
                </a:solidFill>
                <a:effectLst/>
                <a:uLnTx/>
                <a:uFillTx/>
                <a:latin typeface="Graphik"/>
              </a:rPr>
              <a:t>Which workflows, users, models, and agents are driving waste?</a:t>
            </a:r>
          </a:p>
        </p:txBody>
      </p:sp>
      <p:sp>
        <p:nvSpPr>
          <p:cNvPr id="16" name="TextBox 15">
            <a:extLst>
              <a:ext uri="{FF2B5EF4-FFF2-40B4-BE49-F238E27FC236}">
                <a16:creationId xmlns:a16="http://schemas.microsoft.com/office/drawing/2014/main" id="{E10478A8-4A80-8945-0275-1DBFBBF97F72}"/>
              </a:ext>
            </a:extLst>
          </p:cNvPr>
          <p:cNvSpPr txBox="1"/>
          <p:nvPr/>
        </p:nvSpPr>
        <p:spPr>
          <a:xfrm>
            <a:off x="558767" y="5344879"/>
            <a:ext cx="118738" cy="80791"/>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5" b="0" i="0" u="none" strike="noStrike" kern="0" cap="none" spc="0" normalizeH="0" baseline="0" noProof="0">
                <a:ln>
                  <a:noFill/>
                </a:ln>
                <a:solidFill>
                  <a:srgbClr val="C2A3FF"/>
                </a:solidFill>
                <a:effectLst/>
                <a:uLnTx/>
                <a:uFillTx/>
                <a:latin typeface="Graphik"/>
              </a:rPr>
              <a:t>■</a:t>
            </a:r>
          </a:p>
        </p:txBody>
      </p:sp>
      <p:sp>
        <p:nvSpPr>
          <p:cNvPr id="18" name="TextBox 17">
            <a:extLst>
              <a:ext uri="{FF2B5EF4-FFF2-40B4-BE49-F238E27FC236}">
                <a16:creationId xmlns:a16="http://schemas.microsoft.com/office/drawing/2014/main" id="{33BD74F0-68FD-D2C4-15E6-B3E9E86A7DF6}"/>
              </a:ext>
            </a:extLst>
          </p:cNvPr>
          <p:cNvSpPr txBox="1"/>
          <p:nvPr/>
        </p:nvSpPr>
        <p:spPr>
          <a:xfrm>
            <a:off x="698575" y="5314529"/>
            <a:ext cx="3890268" cy="155748"/>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12" b="0" i="0" u="none" strike="noStrike" kern="0" cap="none" spc="0" normalizeH="0" baseline="0" noProof="0">
                <a:ln>
                  <a:noFill/>
                </a:ln>
                <a:solidFill>
                  <a:srgbClr val="C2A3FF"/>
                </a:solidFill>
                <a:effectLst/>
                <a:uLnTx/>
                <a:uFillTx/>
                <a:latin typeface="Graphik"/>
              </a:rPr>
              <a:t>Which controls can reduce spend without harming outcomes?</a:t>
            </a:r>
          </a:p>
        </p:txBody>
      </p:sp>
      <p:sp>
        <p:nvSpPr>
          <p:cNvPr id="19" name="TextBox 18">
            <a:extLst>
              <a:ext uri="{FF2B5EF4-FFF2-40B4-BE49-F238E27FC236}">
                <a16:creationId xmlns:a16="http://schemas.microsoft.com/office/drawing/2014/main" id="{32231E05-A8E3-7445-F267-157BACF6BA61}"/>
              </a:ext>
            </a:extLst>
          </p:cNvPr>
          <p:cNvSpPr txBox="1"/>
          <p:nvPr/>
        </p:nvSpPr>
        <p:spPr>
          <a:xfrm>
            <a:off x="558767" y="5687780"/>
            <a:ext cx="118738" cy="80791"/>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5" b="0" i="0" u="none" strike="noStrike" kern="0" cap="none" spc="0" normalizeH="0" baseline="0" noProof="0">
                <a:ln>
                  <a:noFill/>
                </a:ln>
                <a:solidFill>
                  <a:srgbClr val="C2A3FF"/>
                </a:solidFill>
                <a:effectLst/>
                <a:uLnTx/>
                <a:uFillTx/>
                <a:latin typeface="Graphik"/>
              </a:rPr>
              <a:t>■</a:t>
            </a:r>
          </a:p>
        </p:txBody>
      </p:sp>
      <p:sp>
        <p:nvSpPr>
          <p:cNvPr id="20" name="TextBox 19">
            <a:extLst>
              <a:ext uri="{FF2B5EF4-FFF2-40B4-BE49-F238E27FC236}">
                <a16:creationId xmlns:a16="http://schemas.microsoft.com/office/drawing/2014/main" id="{3D4620A4-D1C8-DA37-F2E4-E01ED6E8ADA7}"/>
              </a:ext>
            </a:extLst>
          </p:cNvPr>
          <p:cNvSpPr txBox="1"/>
          <p:nvPr/>
        </p:nvSpPr>
        <p:spPr>
          <a:xfrm>
            <a:off x="698575" y="5657429"/>
            <a:ext cx="3890268" cy="155748"/>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12" b="0" i="0" u="none" strike="noStrike" kern="0" cap="none" spc="0" normalizeH="0" baseline="0" noProof="0">
                <a:ln>
                  <a:noFill/>
                </a:ln>
                <a:solidFill>
                  <a:srgbClr val="C2A3FF"/>
                </a:solidFill>
                <a:effectLst/>
                <a:uLnTx/>
                <a:uFillTx/>
                <a:latin typeface="Graphik"/>
              </a:rPr>
              <a:t>What must change in the architecture or operating model?</a:t>
            </a:r>
          </a:p>
        </p:txBody>
      </p:sp>
      <p:sp>
        <p:nvSpPr>
          <p:cNvPr id="21" name="TextBox 20">
            <a:extLst>
              <a:ext uri="{FF2B5EF4-FFF2-40B4-BE49-F238E27FC236}">
                <a16:creationId xmlns:a16="http://schemas.microsoft.com/office/drawing/2014/main" id="{3157EE38-D6B2-98B7-591A-F2941D27B659}"/>
              </a:ext>
            </a:extLst>
          </p:cNvPr>
          <p:cNvSpPr txBox="1"/>
          <p:nvPr/>
        </p:nvSpPr>
        <p:spPr>
          <a:xfrm>
            <a:off x="558767" y="6030680"/>
            <a:ext cx="118738" cy="80791"/>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5" b="0" i="0" u="none" strike="noStrike" kern="0" cap="none" spc="0" normalizeH="0" baseline="0" noProof="0">
                <a:ln>
                  <a:noFill/>
                </a:ln>
                <a:solidFill>
                  <a:srgbClr val="C2A3FF"/>
                </a:solidFill>
                <a:effectLst/>
                <a:uLnTx/>
                <a:uFillTx/>
                <a:latin typeface="Graphik"/>
              </a:rPr>
              <a:t>■</a:t>
            </a:r>
          </a:p>
        </p:txBody>
      </p:sp>
      <p:sp>
        <p:nvSpPr>
          <p:cNvPr id="22" name="TextBox 21">
            <a:extLst>
              <a:ext uri="{FF2B5EF4-FFF2-40B4-BE49-F238E27FC236}">
                <a16:creationId xmlns:a16="http://schemas.microsoft.com/office/drawing/2014/main" id="{F7D710C9-F4C8-EE43-E168-51553549C187}"/>
              </a:ext>
            </a:extLst>
          </p:cNvPr>
          <p:cNvSpPr txBox="1"/>
          <p:nvPr/>
        </p:nvSpPr>
        <p:spPr>
          <a:xfrm>
            <a:off x="698575" y="6000329"/>
            <a:ext cx="3890268" cy="155748"/>
          </a:xfrm>
          <a:prstGeom prst="rect">
            <a:avLst/>
          </a:prstGeom>
          <a:noFill/>
          <a:ln>
            <a:noFill/>
          </a:ln>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12" b="0" i="0" u="none" strike="noStrike" kern="0" cap="none" spc="0" normalizeH="0" baseline="0" noProof="0">
                <a:ln>
                  <a:noFill/>
                </a:ln>
                <a:solidFill>
                  <a:srgbClr val="C2A3FF"/>
                </a:solidFill>
                <a:effectLst/>
                <a:uLnTx/>
                <a:uFillTx/>
                <a:latin typeface="Graphik"/>
              </a:rPr>
              <a:t>How should value be measured after implementation?</a:t>
            </a:r>
          </a:p>
        </p:txBody>
      </p:sp>
      <p:cxnSp>
        <p:nvCxnSpPr>
          <p:cNvPr id="38" name="Straight Connector 37">
            <a:extLst>
              <a:ext uri="{FF2B5EF4-FFF2-40B4-BE49-F238E27FC236}">
                <a16:creationId xmlns:a16="http://schemas.microsoft.com/office/drawing/2014/main" id="{8DE4D870-D17E-950E-54F9-2CB20C75E4B2}"/>
              </a:ext>
            </a:extLst>
          </p:cNvPr>
          <p:cNvCxnSpPr/>
          <p:nvPr/>
        </p:nvCxnSpPr>
        <p:spPr>
          <a:xfrm>
            <a:off x="558767" y="4513522"/>
            <a:ext cx="4030076" cy="0"/>
          </a:xfrm>
          <a:prstGeom prst="line">
            <a:avLst/>
          </a:prstGeom>
          <a:solidFill>
            <a:srgbClr val="21152F"/>
          </a:solidFill>
          <a:ln w="12700" cap="flat" cmpd="sng" algn="ctr">
            <a:solidFill>
              <a:srgbClr val="4C2A77"/>
            </a:solidFill>
            <a:prstDash val="solid"/>
          </a:ln>
          <a:effectLst>
            <a:outerShdw blurRad="40000" dist="23000" dir="5400000" rotWithShape="0">
              <a:srgbClr val="000000">
                <a:alpha val="35000"/>
              </a:srgbClr>
            </a:outerShdw>
          </a:effectLst>
        </p:spPr>
      </p:cxnSp>
      <p:sp>
        <p:nvSpPr>
          <p:cNvPr id="23" name="Step card STEP 01">
            <a:extLst>
              <a:ext uri="{FF2B5EF4-FFF2-40B4-BE49-F238E27FC236}">
                <a16:creationId xmlns:a16="http://schemas.microsoft.com/office/drawing/2014/main" id="{B160ABAB-7F76-97EA-C300-C83009A7E337}"/>
              </a:ext>
            </a:extLst>
          </p:cNvPr>
          <p:cNvSpPr txBox="1"/>
          <p:nvPr/>
        </p:nvSpPr>
        <p:spPr>
          <a:xfrm>
            <a:off x="5572284" y="2299926"/>
            <a:ext cx="1631177" cy="1761728"/>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450" b="1" i="0">
                <a:solidFill>
                  <a:srgbClr val="FFFFFF"/>
                </a:solidFill>
                <a:latin typeface="Graphik Semibold"/>
              </a:rPr>
              <a:t>Baseline Economics</a:t>
            </a:r>
          </a:p>
          <a:p>
            <a:pPr marL="0" marR="0" lvl="0" indent="0" algn="l" rtl="0">
              <a:lnSpc>
                <a:spcPct val="105000"/>
              </a:lnSpc>
              <a:spcBef>
                <a:spcPts val="0"/>
              </a:spcBef>
              <a:spcAft>
                <a:spcPts val="0"/>
              </a:spcAft>
              <a:buNone/>
            </a:pPr>
            <a:r>
              <a:rPr lang="en-US" sz="1050" b="0" i="0">
                <a:solidFill>
                  <a:srgbClr val="FFFFFF"/>
                </a:solidFill>
                <a:latin typeface="Graphik"/>
              </a:rPr>
              <a:t>Traditional Financial Planning, By Seat or SaaS-based.</a:t>
            </a:r>
          </a:p>
        </p:txBody>
      </p:sp>
      <p:sp>
        <p:nvSpPr>
          <p:cNvPr id="27" name="Step card STEP 02">
            <a:extLst>
              <a:ext uri="{FF2B5EF4-FFF2-40B4-BE49-F238E27FC236}">
                <a16:creationId xmlns:a16="http://schemas.microsoft.com/office/drawing/2014/main" id="{18A35ABB-350E-A185-E952-42742DB386CE}"/>
              </a:ext>
            </a:extLst>
          </p:cNvPr>
          <p:cNvSpPr txBox="1"/>
          <p:nvPr/>
        </p:nvSpPr>
        <p:spPr>
          <a:xfrm>
            <a:off x="7671960" y="2313344"/>
            <a:ext cx="1845928" cy="1761729"/>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450" b="1" i="0">
                <a:solidFill>
                  <a:srgbClr val="FFFFFF"/>
                </a:solidFill>
                <a:latin typeface="Graphik Semibold"/>
              </a:rPr>
              <a:t>Unit-Based Economics</a:t>
            </a:r>
          </a:p>
          <a:p>
            <a:pPr>
              <a:lnSpc>
                <a:spcPct val="105000"/>
              </a:lnSpc>
            </a:pPr>
            <a:r>
              <a:rPr lang="en-US" sz="1050" b="0" i="0">
                <a:solidFill>
                  <a:srgbClr val="FFFFFF"/>
                </a:solidFill>
                <a:latin typeface="Graphik"/>
              </a:rPr>
              <a:t>Uber: 25% of my code is written by agents.</a:t>
            </a:r>
          </a:p>
          <a:p>
            <a:pPr>
              <a:lnSpc>
                <a:spcPct val="105000"/>
              </a:lnSpc>
            </a:pPr>
            <a:r>
              <a:rPr lang="en-US" sz="1050">
                <a:solidFill>
                  <a:srgbClr val="FFFFFF"/>
                </a:solidFill>
                <a:latin typeface="Graphik"/>
              </a:rPr>
              <a:t>Google: 75% of new code is written by agents.</a:t>
            </a:r>
            <a:endParaRPr lang="en-US" sz="1050" b="0" i="0">
              <a:solidFill>
                <a:srgbClr val="FFFFFF"/>
              </a:solidFill>
              <a:latin typeface="Graphik"/>
            </a:endParaRPr>
          </a:p>
        </p:txBody>
      </p:sp>
      <p:sp>
        <p:nvSpPr>
          <p:cNvPr id="28" name="Step card STEP 03">
            <a:extLst>
              <a:ext uri="{FF2B5EF4-FFF2-40B4-BE49-F238E27FC236}">
                <a16:creationId xmlns:a16="http://schemas.microsoft.com/office/drawing/2014/main" id="{540B4004-2B7B-6C14-8CB8-AFA421C42E81}"/>
              </a:ext>
            </a:extLst>
          </p:cNvPr>
          <p:cNvSpPr txBox="1"/>
          <p:nvPr/>
        </p:nvSpPr>
        <p:spPr>
          <a:xfrm>
            <a:off x="9986390" y="2299926"/>
            <a:ext cx="1927336" cy="1761729"/>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450" b="1" i="0">
                <a:solidFill>
                  <a:srgbClr val="FFFFFF"/>
                </a:solidFill>
                <a:latin typeface="Graphik Semibold"/>
              </a:rPr>
              <a:t>Value-Based Economics</a:t>
            </a:r>
          </a:p>
          <a:p>
            <a:pPr>
              <a:lnSpc>
                <a:spcPct val="105000"/>
              </a:lnSpc>
            </a:pPr>
            <a:r>
              <a:rPr lang="en-US" sz="1050">
                <a:solidFill>
                  <a:srgbClr val="FFFFFF"/>
                </a:solidFill>
                <a:latin typeface="Graphik"/>
              </a:rPr>
              <a:t>25% more agentic code producing 25% more useful consumer features and 25% app subscriptions.</a:t>
            </a:r>
            <a:endParaRPr lang="en-US" sz="1050" b="0" i="0">
              <a:solidFill>
                <a:srgbClr val="FFFFFF"/>
              </a:solidFill>
              <a:latin typeface="Graphik"/>
            </a:endParaRPr>
          </a:p>
        </p:txBody>
      </p:sp>
      <p:sp>
        <p:nvSpPr>
          <p:cNvPr id="36" name="Approach bottom line">
            <a:extLst>
              <a:ext uri="{FF2B5EF4-FFF2-40B4-BE49-F238E27FC236}">
                <a16:creationId xmlns:a16="http://schemas.microsoft.com/office/drawing/2014/main" id="{D51A3BB5-4004-5830-130E-84AE52247F7B}"/>
              </a:ext>
            </a:extLst>
          </p:cNvPr>
          <p:cNvSpPr txBox="1"/>
          <p:nvPr/>
        </p:nvSpPr>
        <p:spPr>
          <a:xfrm>
            <a:off x="5572284" y="1360059"/>
            <a:ext cx="5720000" cy="520000"/>
          </a:xfrm>
          <a:prstGeom prst="rect">
            <a:avLst/>
          </a:prstGeom>
          <a:noFill/>
          <a:ln>
            <a:noFill/>
          </a:ln>
        </p:spPr>
        <p:txBody>
          <a:bodyPr wrap="square" lIns="0" tIns="0" rIns="0" bIns="0" anchor="ctr"/>
          <a:lstStyle/>
          <a:p>
            <a:pPr>
              <a:lnSpc>
                <a:spcPct val="105000"/>
              </a:lnSpc>
            </a:pPr>
            <a:r>
              <a:rPr lang="en-US" sz="2000" b="1">
                <a:latin typeface="Graphik Semibold"/>
              </a:rPr>
              <a:t>From cost question to value engine.</a:t>
            </a:r>
          </a:p>
          <a:p>
            <a:pPr marL="0" marR="0" lvl="0" indent="0" algn="l" rtl="0">
              <a:lnSpc>
                <a:spcPct val="105000"/>
              </a:lnSpc>
              <a:spcBef>
                <a:spcPts val="0"/>
              </a:spcBef>
              <a:spcAft>
                <a:spcPts val="0"/>
              </a:spcAft>
              <a:buNone/>
            </a:pPr>
            <a:endParaRPr lang="en-US" sz="1100" b="1" i="0">
              <a:solidFill>
                <a:srgbClr val="C2A3FF"/>
              </a:solidFill>
              <a:latin typeface="Graphik Semibold"/>
            </a:endParaRPr>
          </a:p>
        </p:txBody>
      </p:sp>
      <p:cxnSp>
        <p:nvCxnSpPr>
          <p:cNvPr id="3" name="Straight Connector 2">
            <a:extLst>
              <a:ext uri="{FF2B5EF4-FFF2-40B4-BE49-F238E27FC236}">
                <a16:creationId xmlns:a16="http://schemas.microsoft.com/office/drawing/2014/main" id="{D4330FCD-CD42-9F1B-0E6B-C316DF3C2FAC}"/>
              </a:ext>
            </a:extLst>
          </p:cNvPr>
          <p:cNvCxnSpPr>
            <a:cxnSpLocks/>
          </p:cNvCxnSpPr>
          <p:nvPr/>
        </p:nvCxnSpPr>
        <p:spPr>
          <a:xfrm>
            <a:off x="5999543" y="1993609"/>
            <a:ext cx="5540117" cy="0"/>
          </a:xfrm>
          <a:prstGeom prst="line">
            <a:avLst/>
          </a:prstGeom>
          <a:noFill/>
          <a:ln w="19050" cap="flat" cmpd="sng" algn="ctr">
            <a:solidFill>
              <a:schemeClr val="tx1">
                <a:alpha val="30000"/>
              </a:schemeClr>
            </a:solidFill>
            <a:prstDash val="dash"/>
            <a:miter lim="800000"/>
            <a:headEnd type="none" w="med" len="med"/>
            <a:tailEnd type="triangle" w="med" len="med"/>
          </a:ln>
          <a:effectLst/>
        </p:spPr>
      </p:cxnSp>
      <p:cxnSp>
        <p:nvCxnSpPr>
          <p:cNvPr id="12" name="Straight Connector 11">
            <a:extLst>
              <a:ext uri="{FF2B5EF4-FFF2-40B4-BE49-F238E27FC236}">
                <a16:creationId xmlns:a16="http://schemas.microsoft.com/office/drawing/2014/main" id="{2FEF87C8-253B-553A-6D03-16C1E0CA541E}"/>
              </a:ext>
            </a:extLst>
          </p:cNvPr>
          <p:cNvCxnSpPr>
            <a:cxnSpLocks/>
          </p:cNvCxnSpPr>
          <p:nvPr/>
        </p:nvCxnSpPr>
        <p:spPr>
          <a:xfrm>
            <a:off x="5572284" y="4075073"/>
            <a:ext cx="1104652" cy="664798"/>
          </a:xfrm>
          <a:prstGeom prst="line">
            <a:avLst/>
          </a:prstGeom>
          <a:noFill/>
          <a:ln w="19050" cap="flat" cmpd="sng" algn="ctr">
            <a:solidFill>
              <a:schemeClr val="tx1">
                <a:alpha val="30000"/>
              </a:schemeClr>
            </a:solidFill>
            <a:prstDash val="dash"/>
            <a:miter lim="800000"/>
            <a:headEnd type="none" w="med" len="med"/>
            <a:tailEnd type="none" w="med" len="med"/>
          </a:ln>
          <a:effectLst/>
        </p:spPr>
      </p:cxnSp>
      <p:cxnSp>
        <p:nvCxnSpPr>
          <p:cNvPr id="29" name="Straight Connector 28">
            <a:extLst>
              <a:ext uri="{FF2B5EF4-FFF2-40B4-BE49-F238E27FC236}">
                <a16:creationId xmlns:a16="http://schemas.microsoft.com/office/drawing/2014/main" id="{85A2D7CE-BB07-D694-D0B2-72556A806711}"/>
              </a:ext>
            </a:extLst>
          </p:cNvPr>
          <p:cNvCxnSpPr>
            <a:cxnSpLocks/>
          </p:cNvCxnSpPr>
          <p:nvPr/>
        </p:nvCxnSpPr>
        <p:spPr>
          <a:xfrm flipH="1">
            <a:off x="10950058" y="4082220"/>
            <a:ext cx="959184" cy="641852"/>
          </a:xfrm>
          <a:prstGeom prst="line">
            <a:avLst/>
          </a:prstGeom>
          <a:noFill/>
          <a:ln w="19050" cap="flat" cmpd="sng" algn="ctr">
            <a:solidFill>
              <a:schemeClr val="tx1">
                <a:alpha val="30000"/>
              </a:schemeClr>
            </a:solidFill>
            <a:prstDash val="dash"/>
            <a:miter lim="800000"/>
            <a:headEnd type="none" w="med" len="med"/>
            <a:tailEnd type="none" w="med" len="med"/>
          </a:ln>
          <a:effectLst/>
        </p:spPr>
      </p:cxnSp>
      <p:sp>
        <p:nvSpPr>
          <p:cNvPr id="32" name="Step card STEP 01">
            <a:extLst>
              <a:ext uri="{FF2B5EF4-FFF2-40B4-BE49-F238E27FC236}">
                <a16:creationId xmlns:a16="http://schemas.microsoft.com/office/drawing/2014/main" id="{C652E9CF-C102-5E81-0E8E-8400AA1CEDBD}"/>
              </a:ext>
            </a:extLst>
          </p:cNvPr>
          <p:cNvSpPr txBox="1"/>
          <p:nvPr/>
        </p:nvSpPr>
        <p:spPr>
          <a:xfrm>
            <a:off x="6660297" y="4724072"/>
            <a:ext cx="4289761" cy="1582355"/>
          </a:xfrm>
          <a:prstGeom prst="rect">
            <a:avLst/>
          </a:prstGeom>
          <a:solidFill>
            <a:srgbClr val="111111"/>
          </a:solidFill>
          <a:ln w="9525">
            <a:solidFill>
              <a:srgbClr val="4D4D4D"/>
            </a:solidFill>
          </a:ln>
        </p:spPr>
        <p:txBody>
          <a:bodyPr wrap="square" lIns="190500" tIns="190500" rIns="190500" bIns="190500" anchor="t"/>
          <a:lstStyle/>
          <a:p>
            <a:pPr marL="0" marR="0" lvl="0" indent="0" algn="ctr" rtl="0">
              <a:lnSpc>
                <a:spcPct val="105000"/>
              </a:lnSpc>
              <a:spcBef>
                <a:spcPts val="0"/>
              </a:spcBef>
              <a:spcAft>
                <a:spcPts val="520"/>
              </a:spcAft>
              <a:buNone/>
            </a:pPr>
            <a:r>
              <a:rPr lang="en-US" sz="1450" b="1" i="0">
                <a:solidFill>
                  <a:srgbClr val="FFFFFF"/>
                </a:solidFill>
                <a:latin typeface="Graphik Semibold"/>
              </a:rPr>
              <a:t>Accenture’s Token Optimization Services</a:t>
            </a:r>
          </a:p>
          <a:p>
            <a:pPr marL="0" marR="0" lvl="0" indent="0" algn="ctr" rtl="0">
              <a:lnSpc>
                <a:spcPct val="105000"/>
              </a:lnSpc>
              <a:spcBef>
                <a:spcPts val="0"/>
              </a:spcBef>
              <a:spcAft>
                <a:spcPts val="0"/>
              </a:spcAft>
              <a:buNone/>
            </a:pPr>
            <a:endParaRPr lang="en-US" sz="1050" b="0" i="0">
              <a:solidFill>
                <a:srgbClr val="FFFFFF"/>
              </a:solidFill>
              <a:latin typeface="Graphik"/>
            </a:endParaRPr>
          </a:p>
        </p:txBody>
      </p:sp>
      <p:sp>
        <p:nvSpPr>
          <p:cNvPr id="33" name="Step card STEP 01">
            <a:extLst>
              <a:ext uri="{FF2B5EF4-FFF2-40B4-BE49-F238E27FC236}">
                <a16:creationId xmlns:a16="http://schemas.microsoft.com/office/drawing/2014/main" id="{32814758-F081-2CA5-026D-761824465B8D}"/>
              </a:ext>
            </a:extLst>
          </p:cNvPr>
          <p:cNvSpPr txBox="1"/>
          <p:nvPr/>
        </p:nvSpPr>
        <p:spPr>
          <a:xfrm>
            <a:off x="8220531" y="5302886"/>
            <a:ext cx="1309348" cy="622515"/>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200" b="1" i="0">
                <a:solidFill>
                  <a:srgbClr val="FFFFFF"/>
                </a:solidFill>
                <a:latin typeface="Graphik Semibold"/>
              </a:rPr>
              <a:t>Technology</a:t>
            </a:r>
          </a:p>
          <a:p>
            <a:pPr marL="0" marR="0" lvl="0" indent="0" algn="l" rtl="0">
              <a:lnSpc>
                <a:spcPct val="105000"/>
              </a:lnSpc>
              <a:spcBef>
                <a:spcPts val="0"/>
              </a:spcBef>
              <a:spcAft>
                <a:spcPts val="0"/>
              </a:spcAft>
              <a:buNone/>
            </a:pPr>
            <a:r>
              <a:rPr lang="en-US" sz="900" b="0" i="0">
                <a:solidFill>
                  <a:srgbClr val="FFFFFF"/>
                </a:solidFill>
                <a:latin typeface="Graphik"/>
              </a:rPr>
              <a:t>6 assets, 6 tools</a:t>
            </a:r>
          </a:p>
        </p:txBody>
      </p:sp>
      <p:sp>
        <p:nvSpPr>
          <p:cNvPr id="34" name="Step card STEP 01">
            <a:extLst>
              <a:ext uri="{FF2B5EF4-FFF2-40B4-BE49-F238E27FC236}">
                <a16:creationId xmlns:a16="http://schemas.microsoft.com/office/drawing/2014/main" id="{F4DFA7A6-5619-2FB3-7B2B-4DAF5D2646DF}"/>
              </a:ext>
            </a:extLst>
          </p:cNvPr>
          <p:cNvSpPr txBox="1"/>
          <p:nvPr/>
        </p:nvSpPr>
        <p:spPr>
          <a:xfrm>
            <a:off x="9529879" y="5303962"/>
            <a:ext cx="1417518" cy="622515"/>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200" b="1" i="0">
                <a:solidFill>
                  <a:srgbClr val="FFFFFF"/>
                </a:solidFill>
                <a:latin typeface="Graphik Semibold"/>
              </a:rPr>
              <a:t>Framework</a:t>
            </a:r>
          </a:p>
          <a:p>
            <a:pPr marL="0" marR="0" lvl="0" indent="0" algn="l" rtl="0">
              <a:lnSpc>
                <a:spcPct val="105000"/>
              </a:lnSpc>
              <a:spcBef>
                <a:spcPts val="0"/>
              </a:spcBef>
              <a:spcAft>
                <a:spcPts val="0"/>
              </a:spcAft>
              <a:buNone/>
            </a:pPr>
            <a:r>
              <a:rPr lang="en-US" sz="900">
                <a:solidFill>
                  <a:srgbClr val="FFFFFF"/>
                </a:solidFill>
                <a:latin typeface="Graphik"/>
              </a:rPr>
              <a:t>3</a:t>
            </a:r>
            <a:r>
              <a:rPr lang="en-US" sz="900" b="0" i="0">
                <a:solidFill>
                  <a:srgbClr val="FFFFFF"/>
                </a:solidFill>
                <a:latin typeface="Graphik"/>
              </a:rPr>
              <a:t> dimensions, 5 levers</a:t>
            </a:r>
          </a:p>
        </p:txBody>
      </p:sp>
      <p:sp>
        <p:nvSpPr>
          <p:cNvPr id="39" name="Step card STEP 01">
            <a:extLst>
              <a:ext uri="{FF2B5EF4-FFF2-40B4-BE49-F238E27FC236}">
                <a16:creationId xmlns:a16="http://schemas.microsoft.com/office/drawing/2014/main" id="{A2221F7C-4996-8072-5265-231D3D59FDB9}"/>
              </a:ext>
            </a:extLst>
          </p:cNvPr>
          <p:cNvSpPr txBox="1"/>
          <p:nvPr/>
        </p:nvSpPr>
        <p:spPr>
          <a:xfrm>
            <a:off x="6667176" y="5939720"/>
            <a:ext cx="1189891" cy="366707"/>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200" b="1" i="0">
                <a:solidFill>
                  <a:srgbClr val="FFFFFF"/>
                </a:solidFill>
                <a:latin typeface="Graphik Semibold"/>
              </a:rPr>
              <a:t>End-User</a:t>
            </a:r>
          </a:p>
        </p:txBody>
      </p:sp>
      <p:sp>
        <p:nvSpPr>
          <p:cNvPr id="40" name="Step card STEP 01">
            <a:extLst>
              <a:ext uri="{FF2B5EF4-FFF2-40B4-BE49-F238E27FC236}">
                <a16:creationId xmlns:a16="http://schemas.microsoft.com/office/drawing/2014/main" id="{42005F1C-2FF9-C20A-6293-DAE271AB7FC3}"/>
              </a:ext>
            </a:extLst>
          </p:cNvPr>
          <p:cNvSpPr txBox="1"/>
          <p:nvPr/>
        </p:nvSpPr>
        <p:spPr>
          <a:xfrm>
            <a:off x="7863946" y="5939719"/>
            <a:ext cx="1668594" cy="366707"/>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200" b="1" i="0">
                <a:solidFill>
                  <a:srgbClr val="FFFFFF"/>
                </a:solidFill>
                <a:latin typeface="Graphik Semibold"/>
              </a:rPr>
              <a:t>Managed API</a:t>
            </a:r>
          </a:p>
        </p:txBody>
      </p:sp>
      <p:sp>
        <p:nvSpPr>
          <p:cNvPr id="41" name="Step card STEP 01">
            <a:extLst>
              <a:ext uri="{FF2B5EF4-FFF2-40B4-BE49-F238E27FC236}">
                <a16:creationId xmlns:a16="http://schemas.microsoft.com/office/drawing/2014/main" id="{37A79FE2-A9BB-9278-6621-6FDAAB1D92CE}"/>
              </a:ext>
            </a:extLst>
          </p:cNvPr>
          <p:cNvSpPr txBox="1"/>
          <p:nvPr/>
        </p:nvSpPr>
        <p:spPr>
          <a:xfrm>
            <a:off x="9532540" y="5943038"/>
            <a:ext cx="1417518" cy="366707"/>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200" b="1" i="0">
                <a:solidFill>
                  <a:srgbClr val="FFFFFF"/>
                </a:solidFill>
                <a:latin typeface="Graphik Semibold"/>
              </a:rPr>
              <a:t>Self-Hosted</a:t>
            </a:r>
          </a:p>
        </p:txBody>
      </p:sp>
      <p:sp>
        <p:nvSpPr>
          <p:cNvPr id="42" name="Step card STEP 01">
            <a:extLst>
              <a:ext uri="{FF2B5EF4-FFF2-40B4-BE49-F238E27FC236}">
                <a16:creationId xmlns:a16="http://schemas.microsoft.com/office/drawing/2014/main" id="{5CB50C66-5580-17AF-3DE7-71FD223AB519}"/>
              </a:ext>
            </a:extLst>
          </p:cNvPr>
          <p:cNvSpPr txBox="1"/>
          <p:nvPr/>
        </p:nvSpPr>
        <p:spPr>
          <a:xfrm>
            <a:off x="6672287" y="5299568"/>
            <a:ext cx="1548244" cy="622515"/>
          </a:xfrm>
          <a:prstGeom prst="rect">
            <a:avLst/>
          </a:prstGeom>
          <a:solidFill>
            <a:srgbClr val="111111"/>
          </a:solidFill>
          <a:ln w="9525">
            <a:solidFill>
              <a:srgbClr val="4D4D4D"/>
            </a:solidFill>
          </a:ln>
        </p:spPr>
        <p:txBody>
          <a:bodyPr wrap="square" lIns="190500" tIns="190500" rIns="190500" bIns="190500" anchor="ctr"/>
          <a:lstStyle/>
          <a:p>
            <a:pPr marL="0" marR="0" lvl="0" indent="0" algn="l" rtl="0">
              <a:lnSpc>
                <a:spcPct val="105000"/>
              </a:lnSpc>
              <a:spcBef>
                <a:spcPts val="0"/>
              </a:spcBef>
              <a:spcAft>
                <a:spcPts val="520"/>
              </a:spcAft>
              <a:buNone/>
            </a:pPr>
            <a:r>
              <a:rPr lang="en-US" sz="1200" b="1" i="0">
                <a:solidFill>
                  <a:srgbClr val="FFFFFF"/>
                </a:solidFill>
                <a:latin typeface="Graphik Semibold"/>
              </a:rPr>
              <a:t>Methodology</a:t>
            </a:r>
          </a:p>
          <a:p>
            <a:pPr marL="0" marR="0" lvl="0" indent="0" algn="l" rtl="0">
              <a:lnSpc>
                <a:spcPct val="105000"/>
              </a:lnSpc>
              <a:spcBef>
                <a:spcPts val="0"/>
              </a:spcBef>
              <a:spcAft>
                <a:spcPts val="0"/>
              </a:spcAft>
              <a:buNone/>
            </a:pPr>
            <a:r>
              <a:rPr lang="en-US" sz="900">
                <a:solidFill>
                  <a:srgbClr val="FFFFFF"/>
                </a:solidFill>
                <a:latin typeface="Graphik"/>
              </a:rPr>
              <a:t>5</a:t>
            </a:r>
            <a:r>
              <a:rPr lang="en-US" sz="900" b="0" i="0">
                <a:solidFill>
                  <a:srgbClr val="FFFFFF"/>
                </a:solidFill>
                <a:latin typeface="Graphik"/>
              </a:rPr>
              <a:t> steps</a:t>
            </a:r>
          </a:p>
        </p:txBody>
      </p:sp>
    </p:spTree>
    <p:extLst>
      <p:ext uri="{BB962C8B-B14F-4D97-AF65-F5344CB8AC3E}">
        <p14:creationId xmlns:p14="http://schemas.microsoft.com/office/powerpoint/2010/main" val="227249297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7675-00DA-25C4-D122-984F7421A04C}"/>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F8A09502-F794-533B-F540-9B9882EEB2A5}"/>
              </a:ext>
            </a:extLst>
          </p:cNvPr>
          <p:cNvSpPr>
            <a:spLocks noGrp="1"/>
          </p:cNvSpPr>
          <p:nvPr>
            <p:ph type="body" sz="quarter" idx="10"/>
          </p:nvPr>
        </p:nvSpPr>
        <p:spPr>
          <a:xfrm>
            <a:off x="473426" y="820929"/>
            <a:ext cx="11261432" cy="443198"/>
          </a:xfrm>
        </p:spPr>
        <p:txBody>
          <a:bodyPr/>
          <a:lstStyle/>
          <a:p>
            <a:r>
              <a:rPr lang="en-US" sz="3200"/>
              <a:t>We bring a multi-dimensional </a:t>
            </a:r>
            <a:r>
              <a:rPr lang="en-US" sz="3200">
                <a:solidFill>
                  <a:schemeClr val="accent3"/>
                </a:solidFill>
              </a:rPr>
              <a:t>TokenOps Framework.</a:t>
            </a:r>
          </a:p>
        </p:txBody>
      </p:sp>
      <p:sp>
        <p:nvSpPr>
          <p:cNvPr id="11" name="TextBox 10">
            <a:extLst>
              <a:ext uri="{FF2B5EF4-FFF2-40B4-BE49-F238E27FC236}">
                <a16:creationId xmlns:a16="http://schemas.microsoft.com/office/drawing/2014/main" id="{93787DAE-21BD-820E-56E4-0CBD22A871FD}"/>
              </a:ext>
            </a:extLst>
          </p:cNvPr>
          <p:cNvSpPr txBox="1"/>
          <p:nvPr/>
        </p:nvSpPr>
        <p:spPr>
          <a:xfrm>
            <a:off x="9474740" y="1381328"/>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71" name="TextBox 70">
            <a:extLst>
              <a:ext uri="{FF2B5EF4-FFF2-40B4-BE49-F238E27FC236}">
                <a16:creationId xmlns:a16="http://schemas.microsoft.com/office/drawing/2014/main" id="{81F59438-DFDD-8A70-3295-935B1B5524F3}"/>
              </a:ext>
            </a:extLst>
          </p:cNvPr>
          <p:cNvSpPr txBox="1"/>
          <p:nvPr/>
        </p:nvSpPr>
        <p:spPr>
          <a:xfrm>
            <a:off x="-702527" y="6225293"/>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rmAutofit fontScale="25000" lnSpcReduction="20000"/>
          </a:bodyPr>
          <a:lstStyle/>
          <a:p>
            <a:pPr marL="0" marR="0" lvl="0" indent="0" algn="l" defTabSz="3468921" rtl="0" eaLnBrk="1" fontAlgn="auto" latinLnBrk="0" hangingPunct="1">
              <a:lnSpc>
                <a:spcPct val="100000"/>
              </a:lnSpc>
              <a:spcBef>
                <a:spcPts val="1600"/>
              </a:spcBef>
              <a:spcAft>
                <a:spcPts val="0"/>
              </a:spcAft>
              <a:buClrTx/>
              <a:buSzTx/>
              <a:buFontTx/>
              <a:buNone/>
              <a:tabLst/>
              <a:defRPr/>
            </a:pPr>
            <a:endParaRPr kumimoji="0" lang="en-US" sz="2000" b="0" i="0" u="none" strike="noStrike" kern="1200" cap="none" spc="-72" normalizeH="0" baseline="0" noProof="0">
              <a:ln>
                <a:noFill/>
              </a:ln>
              <a:solidFill>
                <a:srgbClr val="FFFFFF"/>
              </a:solidFill>
              <a:effectLst/>
              <a:uLnTx/>
              <a:uFillTx/>
              <a:latin typeface="Graphik"/>
            </a:endParaRPr>
          </a:p>
        </p:txBody>
      </p:sp>
      <p:sp>
        <p:nvSpPr>
          <p:cNvPr id="2" name="Text 62">
            <a:extLst>
              <a:ext uri="{FF2B5EF4-FFF2-40B4-BE49-F238E27FC236}">
                <a16:creationId xmlns:a16="http://schemas.microsoft.com/office/drawing/2014/main" id="{A4BD15AB-11C1-CB48-68D5-D948D202354D}"/>
              </a:ext>
            </a:extLst>
          </p:cNvPr>
          <p:cNvSpPr/>
          <p:nvPr/>
        </p:nvSpPr>
        <p:spPr>
          <a:xfrm>
            <a:off x="435174" y="1264127"/>
            <a:ext cx="11241713" cy="638534"/>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raphik"/>
              </a:rPr>
              <a:t>Each dimension addresses a pain point, translated it into controls, architecture changes, and operating routines. There are many levers here — a configurable portfolio, selected by context.</a:t>
            </a:r>
          </a:p>
        </p:txBody>
      </p:sp>
      <p:sp>
        <p:nvSpPr>
          <p:cNvPr id="81" name="Rectangle 80">
            <a:extLst>
              <a:ext uri="{FF2B5EF4-FFF2-40B4-BE49-F238E27FC236}">
                <a16:creationId xmlns:a16="http://schemas.microsoft.com/office/drawing/2014/main" id="{189E3D18-3E1A-D4FF-89E6-3F9A937E8CF4}"/>
              </a:ext>
            </a:extLst>
          </p:cNvPr>
          <p:cNvSpPr/>
          <p:nvPr/>
        </p:nvSpPr>
        <p:spPr>
          <a:xfrm>
            <a:off x="502920" y="2012389"/>
            <a:ext cx="3493008" cy="4400283"/>
          </a:xfrm>
          <a:prstGeom prst="rect">
            <a:avLst/>
          </a:prstGeom>
          <a:solidFill>
            <a:srgbClr val="2E0722"/>
          </a:solidFill>
          <a:ln w="13970">
            <a:solidFill>
              <a:srgbClr val="FF50B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3" name="Rectangle 82">
            <a:extLst>
              <a:ext uri="{FF2B5EF4-FFF2-40B4-BE49-F238E27FC236}">
                <a16:creationId xmlns:a16="http://schemas.microsoft.com/office/drawing/2014/main" id="{CC5FD2EF-F1FF-80D2-5CC9-A4E4600A8C0C}"/>
              </a:ext>
            </a:extLst>
          </p:cNvPr>
          <p:cNvSpPr/>
          <p:nvPr/>
        </p:nvSpPr>
        <p:spPr>
          <a:xfrm>
            <a:off x="502920" y="2012389"/>
            <a:ext cx="3493008" cy="50292"/>
          </a:xfrm>
          <a:prstGeom prst="rect">
            <a:avLst/>
          </a:prstGeom>
          <a:solidFill>
            <a:srgbClr val="FF50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4" name="TextBox 83">
            <a:extLst>
              <a:ext uri="{FF2B5EF4-FFF2-40B4-BE49-F238E27FC236}">
                <a16:creationId xmlns:a16="http://schemas.microsoft.com/office/drawing/2014/main" id="{85E0B453-AF3A-890A-CCB0-1D5C27CBB9BB}"/>
              </a:ext>
            </a:extLst>
          </p:cNvPr>
          <p:cNvSpPr txBox="1"/>
          <p:nvPr/>
        </p:nvSpPr>
        <p:spPr>
          <a:xfrm>
            <a:off x="704088" y="2231844"/>
            <a:ext cx="3090672" cy="228600"/>
          </a:xfrm>
          <a:prstGeom prst="rect">
            <a:avLst/>
          </a:prstGeom>
          <a:noFill/>
        </p:spPr>
        <p:txBody>
          <a:bodyPr wrap="square" lIns="27432" tIns="27432" rIns="27432" bIns="27432" anchor="t">
            <a:spAutoFit/>
          </a:bodyPr>
          <a:lstStyle/>
          <a:p>
            <a:pPr algn="l"/>
            <a:r>
              <a:rPr sz="1520" b="1" i="1">
                <a:solidFill>
                  <a:srgbClr val="FFFFFF"/>
                </a:solidFill>
                <a:latin typeface="Segoe UI"/>
              </a:rPr>
              <a:t>AI as End User Tool</a:t>
            </a:r>
          </a:p>
        </p:txBody>
      </p:sp>
      <p:sp>
        <p:nvSpPr>
          <p:cNvPr id="85" name="TextBox 84">
            <a:extLst>
              <a:ext uri="{FF2B5EF4-FFF2-40B4-BE49-F238E27FC236}">
                <a16:creationId xmlns:a16="http://schemas.microsoft.com/office/drawing/2014/main" id="{3617143D-3793-B0F7-AD81-7C1533CF69E5}"/>
              </a:ext>
            </a:extLst>
          </p:cNvPr>
          <p:cNvSpPr txBox="1"/>
          <p:nvPr/>
        </p:nvSpPr>
        <p:spPr>
          <a:xfrm>
            <a:off x="704088" y="2551885"/>
            <a:ext cx="3090672" cy="201168"/>
          </a:xfrm>
          <a:prstGeom prst="rect">
            <a:avLst/>
          </a:prstGeom>
          <a:noFill/>
        </p:spPr>
        <p:txBody>
          <a:bodyPr wrap="square" lIns="27432" tIns="27432" rIns="27432" bIns="27432" anchor="t">
            <a:spAutoFit/>
          </a:bodyPr>
          <a:lstStyle/>
          <a:p>
            <a:pPr algn="l"/>
            <a:r>
              <a:rPr sz="900" b="0" i="0">
                <a:solidFill>
                  <a:srgbClr val="D7CFE0"/>
                </a:solidFill>
                <a:latin typeface="Segoe UI"/>
              </a:rPr>
              <a:t>Seat, persona, and behavior economics</a:t>
            </a:r>
          </a:p>
        </p:txBody>
      </p:sp>
      <p:sp>
        <p:nvSpPr>
          <p:cNvPr id="86" name="TextBox 85">
            <a:extLst>
              <a:ext uri="{FF2B5EF4-FFF2-40B4-BE49-F238E27FC236}">
                <a16:creationId xmlns:a16="http://schemas.microsoft.com/office/drawing/2014/main" id="{2F3EB82E-A2C0-9B79-2C4F-81A46BA46B9E}"/>
              </a:ext>
            </a:extLst>
          </p:cNvPr>
          <p:cNvSpPr txBox="1"/>
          <p:nvPr/>
        </p:nvSpPr>
        <p:spPr>
          <a:xfrm>
            <a:off x="704088" y="2862781"/>
            <a:ext cx="3090672" cy="201168"/>
          </a:xfrm>
          <a:prstGeom prst="rect">
            <a:avLst/>
          </a:prstGeom>
          <a:noFill/>
        </p:spPr>
        <p:txBody>
          <a:bodyPr wrap="square" lIns="27432" tIns="27432" rIns="27432" bIns="27432" anchor="t">
            <a:spAutoFit/>
          </a:bodyPr>
          <a:lstStyle/>
          <a:p>
            <a:pPr algn="l"/>
            <a:r>
              <a:rPr sz="1080" b="1" i="0">
                <a:solidFill>
                  <a:srgbClr val="FF50BE"/>
                </a:solidFill>
                <a:latin typeface="Segoe UI"/>
              </a:rPr>
              <a:t>Optimization dimensions</a:t>
            </a:r>
          </a:p>
        </p:txBody>
      </p:sp>
      <p:sp>
        <p:nvSpPr>
          <p:cNvPr id="87" name="Rectangle 86">
            <a:extLst>
              <a:ext uri="{FF2B5EF4-FFF2-40B4-BE49-F238E27FC236}">
                <a16:creationId xmlns:a16="http://schemas.microsoft.com/office/drawing/2014/main" id="{858DEFC2-AEF0-7E5C-EF40-0BA7A8E1CAE1}"/>
              </a:ext>
            </a:extLst>
          </p:cNvPr>
          <p:cNvSpPr/>
          <p:nvPr/>
        </p:nvSpPr>
        <p:spPr>
          <a:xfrm>
            <a:off x="685800" y="3155389"/>
            <a:ext cx="3127248" cy="393192"/>
          </a:xfrm>
          <a:prstGeom prst="rect">
            <a:avLst/>
          </a:prstGeom>
          <a:solidFill>
            <a:srgbClr val="3F0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8" name="TextBox 87">
            <a:extLst>
              <a:ext uri="{FF2B5EF4-FFF2-40B4-BE49-F238E27FC236}">
                <a16:creationId xmlns:a16="http://schemas.microsoft.com/office/drawing/2014/main" id="{04C4F541-8E54-A955-673F-383AC0C95209}"/>
              </a:ext>
            </a:extLst>
          </p:cNvPr>
          <p:cNvSpPr txBox="1"/>
          <p:nvPr/>
        </p:nvSpPr>
        <p:spPr>
          <a:xfrm>
            <a:off x="795528" y="3201109"/>
            <a:ext cx="2907791" cy="190821"/>
          </a:xfrm>
          <a:prstGeom prst="rect">
            <a:avLst/>
          </a:prstGeom>
          <a:noFill/>
        </p:spPr>
        <p:txBody>
          <a:bodyPr wrap="square" lIns="27432" tIns="27432" rIns="27432" bIns="27432" anchor="t">
            <a:spAutoFit/>
          </a:bodyPr>
          <a:lstStyle/>
          <a:p>
            <a:pPr algn="l"/>
            <a:r>
              <a:rPr sz="880" b="0" i="0">
                <a:solidFill>
                  <a:srgbClr val="FFFFFF"/>
                </a:solidFill>
                <a:latin typeface="Segoe UI"/>
              </a:rPr>
              <a:t>User </a:t>
            </a:r>
            <a:r>
              <a:rPr lang="en-US" sz="880" b="0" i="0">
                <a:solidFill>
                  <a:srgbClr val="FFFFFF"/>
                </a:solidFill>
                <a:latin typeface="Segoe UI"/>
              </a:rPr>
              <a:t>Insights</a:t>
            </a:r>
            <a:endParaRPr sz="880" b="0" i="0">
              <a:solidFill>
                <a:srgbClr val="FFFFFF"/>
              </a:solidFill>
              <a:latin typeface="Segoe UI"/>
            </a:endParaRPr>
          </a:p>
        </p:txBody>
      </p:sp>
      <p:sp>
        <p:nvSpPr>
          <p:cNvPr id="89" name="TextBox 88">
            <a:extLst>
              <a:ext uri="{FF2B5EF4-FFF2-40B4-BE49-F238E27FC236}">
                <a16:creationId xmlns:a16="http://schemas.microsoft.com/office/drawing/2014/main" id="{8FB540F6-4DAA-313B-0CD5-6ADE409F1ACE}"/>
              </a:ext>
            </a:extLst>
          </p:cNvPr>
          <p:cNvSpPr txBox="1"/>
          <p:nvPr/>
        </p:nvSpPr>
        <p:spPr>
          <a:xfrm>
            <a:off x="795528" y="3374845"/>
            <a:ext cx="2907791" cy="116955"/>
          </a:xfrm>
          <a:prstGeom prst="rect">
            <a:avLst/>
          </a:prstGeom>
          <a:noFill/>
        </p:spPr>
        <p:txBody>
          <a:bodyPr wrap="square" lIns="27432" tIns="27432" rIns="27432" bIns="27432" anchor="t">
            <a:spAutoFit/>
          </a:bodyPr>
          <a:lstStyle>
            <a:defPPr>
              <a:defRPr lang="en-US"/>
            </a:defPPr>
            <a:lvl1pPr>
              <a:defRPr sz="620" b="0" i="0">
                <a:solidFill>
                  <a:srgbClr val="D7CFE0"/>
                </a:solidFill>
                <a:latin typeface="Segoe UI"/>
              </a:defRPr>
            </a:lvl1pPr>
          </a:lstStyle>
          <a:p>
            <a:r>
              <a:rPr lang="en-US" sz="400"/>
              <a:t>Segment the AI user and agent population. Identify automated pipelines driving disproportionate consumption.</a:t>
            </a:r>
          </a:p>
        </p:txBody>
      </p:sp>
      <p:sp>
        <p:nvSpPr>
          <p:cNvPr id="90" name="Rectangle 89">
            <a:extLst>
              <a:ext uri="{FF2B5EF4-FFF2-40B4-BE49-F238E27FC236}">
                <a16:creationId xmlns:a16="http://schemas.microsoft.com/office/drawing/2014/main" id="{5416BD9E-0F48-332F-BDE2-EEF6A25C7232}"/>
              </a:ext>
            </a:extLst>
          </p:cNvPr>
          <p:cNvSpPr/>
          <p:nvPr/>
        </p:nvSpPr>
        <p:spPr>
          <a:xfrm>
            <a:off x="685800" y="3596129"/>
            <a:ext cx="3127248" cy="393192"/>
          </a:xfrm>
          <a:prstGeom prst="rect">
            <a:avLst/>
          </a:prstGeom>
          <a:solidFill>
            <a:srgbClr val="3F0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1" name="TextBox 90">
            <a:extLst>
              <a:ext uri="{FF2B5EF4-FFF2-40B4-BE49-F238E27FC236}">
                <a16:creationId xmlns:a16="http://schemas.microsoft.com/office/drawing/2014/main" id="{70E3267E-183B-314D-6E5B-EB7FD4433877}"/>
              </a:ext>
            </a:extLst>
          </p:cNvPr>
          <p:cNvSpPr txBox="1"/>
          <p:nvPr/>
        </p:nvSpPr>
        <p:spPr>
          <a:xfrm>
            <a:off x="795528" y="3641849"/>
            <a:ext cx="2907791" cy="190821"/>
          </a:xfrm>
          <a:prstGeom prst="rect">
            <a:avLst/>
          </a:prstGeom>
          <a:noFill/>
        </p:spPr>
        <p:txBody>
          <a:bodyPr wrap="square" lIns="27432" tIns="27432" rIns="27432" bIns="27432" anchor="t">
            <a:spAutoFit/>
          </a:bodyPr>
          <a:lstStyle/>
          <a:p>
            <a:pPr algn="l"/>
            <a:r>
              <a:rPr lang="en-US" sz="880" b="0" i="0">
                <a:solidFill>
                  <a:srgbClr val="FFFFFF"/>
                </a:solidFill>
                <a:latin typeface="Segoe UI"/>
              </a:rPr>
              <a:t>User Training</a:t>
            </a:r>
            <a:endParaRPr sz="880" b="0" i="0">
              <a:solidFill>
                <a:srgbClr val="FFFFFF"/>
              </a:solidFill>
              <a:latin typeface="Segoe UI"/>
            </a:endParaRPr>
          </a:p>
        </p:txBody>
      </p:sp>
      <p:sp>
        <p:nvSpPr>
          <p:cNvPr id="92" name="TextBox 91">
            <a:extLst>
              <a:ext uri="{FF2B5EF4-FFF2-40B4-BE49-F238E27FC236}">
                <a16:creationId xmlns:a16="http://schemas.microsoft.com/office/drawing/2014/main" id="{1AF4DEC8-AEF6-704A-A240-A0E002775480}"/>
              </a:ext>
            </a:extLst>
          </p:cNvPr>
          <p:cNvSpPr txBox="1"/>
          <p:nvPr/>
        </p:nvSpPr>
        <p:spPr>
          <a:xfrm>
            <a:off x="795528" y="3815585"/>
            <a:ext cx="2907791" cy="150811"/>
          </a:xfrm>
          <a:prstGeom prst="rect">
            <a:avLst/>
          </a:prstGeom>
          <a:noFill/>
        </p:spPr>
        <p:txBody>
          <a:bodyPr wrap="square" lIns="27432" tIns="27432" rIns="27432" bIns="27432" anchor="t">
            <a:spAutoFit/>
          </a:bodyPr>
          <a:lstStyle/>
          <a:p>
            <a:pPr algn="l"/>
            <a:r>
              <a:rPr lang="en-US" sz="620" b="0" i="0">
                <a:solidFill>
                  <a:srgbClr val="D7CFE0"/>
                </a:solidFill>
                <a:latin typeface="Segoe UI"/>
              </a:rPr>
              <a:t>Session Hygiene, Context Reduction, Targeted File Usage, Model Tiering, Batching</a:t>
            </a:r>
          </a:p>
        </p:txBody>
      </p:sp>
      <p:sp>
        <p:nvSpPr>
          <p:cNvPr id="93" name="Rectangle 92">
            <a:extLst>
              <a:ext uri="{FF2B5EF4-FFF2-40B4-BE49-F238E27FC236}">
                <a16:creationId xmlns:a16="http://schemas.microsoft.com/office/drawing/2014/main" id="{AAB46ABF-5BD2-9AC8-8D33-FCC810C2F221}"/>
              </a:ext>
            </a:extLst>
          </p:cNvPr>
          <p:cNvSpPr/>
          <p:nvPr/>
        </p:nvSpPr>
        <p:spPr>
          <a:xfrm>
            <a:off x="685800" y="4036870"/>
            <a:ext cx="3127248" cy="393192"/>
          </a:xfrm>
          <a:prstGeom prst="rect">
            <a:avLst/>
          </a:prstGeom>
          <a:solidFill>
            <a:srgbClr val="3F0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4" name="TextBox 93">
            <a:extLst>
              <a:ext uri="{FF2B5EF4-FFF2-40B4-BE49-F238E27FC236}">
                <a16:creationId xmlns:a16="http://schemas.microsoft.com/office/drawing/2014/main" id="{ADB3A323-F7C4-49F3-E488-03D31C2C37A4}"/>
              </a:ext>
            </a:extLst>
          </p:cNvPr>
          <p:cNvSpPr txBox="1"/>
          <p:nvPr/>
        </p:nvSpPr>
        <p:spPr>
          <a:xfrm>
            <a:off x="795528" y="4082590"/>
            <a:ext cx="2907791" cy="190821"/>
          </a:xfrm>
          <a:prstGeom prst="rect">
            <a:avLst/>
          </a:prstGeom>
          <a:noFill/>
        </p:spPr>
        <p:txBody>
          <a:bodyPr wrap="square" lIns="27432" tIns="27432" rIns="27432" bIns="27432" anchor="t">
            <a:spAutoFit/>
          </a:bodyPr>
          <a:lstStyle/>
          <a:p>
            <a:r>
              <a:rPr lang="en-US" sz="880">
                <a:solidFill>
                  <a:srgbClr val="FFFFFF"/>
                </a:solidFill>
                <a:latin typeface="Segoe UI"/>
              </a:rPr>
              <a:t>Auditing</a:t>
            </a:r>
          </a:p>
        </p:txBody>
      </p:sp>
      <p:sp>
        <p:nvSpPr>
          <p:cNvPr id="96" name="TextBox 95">
            <a:extLst>
              <a:ext uri="{FF2B5EF4-FFF2-40B4-BE49-F238E27FC236}">
                <a16:creationId xmlns:a16="http://schemas.microsoft.com/office/drawing/2014/main" id="{B32A20F1-C251-DDDD-8097-6179E5D0255F}"/>
              </a:ext>
            </a:extLst>
          </p:cNvPr>
          <p:cNvSpPr txBox="1"/>
          <p:nvPr/>
        </p:nvSpPr>
        <p:spPr>
          <a:xfrm>
            <a:off x="795528" y="4256326"/>
            <a:ext cx="2907791" cy="150811"/>
          </a:xfrm>
          <a:prstGeom prst="rect">
            <a:avLst/>
          </a:prstGeom>
          <a:noFill/>
        </p:spPr>
        <p:txBody>
          <a:bodyPr wrap="square" lIns="27432" tIns="27432" rIns="27432" bIns="27432" anchor="t">
            <a:spAutoFit/>
          </a:bodyPr>
          <a:lstStyle/>
          <a:p>
            <a:r>
              <a:rPr lang="en-US" sz="620">
                <a:solidFill>
                  <a:srgbClr val="D7CFE0"/>
                </a:solidFill>
                <a:latin typeface="Segoe UI"/>
              </a:rPr>
              <a:t>Instruction files, tools, MCP servers, plugins, connectors</a:t>
            </a:r>
          </a:p>
        </p:txBody>
      </p:sp>
      <p:sp>
        <p:nvSpPr>
          <p:cNvPr id="97" name="Rectangle 96">
            <a:extLst>
              <a:ext uri="{FF2B5EF4-FFF2-40B4-BE49-F238E27FC236}">
                <a16:creationId xmlns:a16="http://schemas.microsoft.com/office/drawing/2014/main" id="{CCD94983-5911-1F1B-2BBB-5F78AAFB1B73}"/>
              </a:ext>
            </a:extLst>
          </p:cNvPr>
          <p:cNvSpPr/>
          <p:nvPr/>
        </p:nvSpPr>
        <p:spPr>
          <a:xfrm>
            <a:off x="685800" y="4477611"/>
            <a:ext cx="3127248" cy="393192"/>
          </a:xfrm>
          <a:prstGeom prst="rect">
            <a:avLst/>
          </a:prstGeom>
          <a:solidFill>
            <a:srgbClr val="3F0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8" name="TextBox 97">
            <a:extLst>
              <a:ext uri="{FF2B5EF4-FFF2-40B4-BE49-F238E27FC236}">
                <a16:creationId xmlns:a16="http://schemas.microsoft.com/office/drawing/2014/main" id="{2D825123-CCED-35CB-C97B-50AD126FE2E6}"/>
              </a:ext>
            </a:extLst>
          </p:cNvPr>
          <p:cNvSpPr txBox="1"/>
          <p:nvPr/>
        </p:nvSpPr>
        <p:spPr>
          <a:xfrm>
            <a:off x="795528" y="4523331"/>
            <a:ext cx="2907791" cy="190821"/>
          </a:xfrm>
          <a:prstGeom prst="rect">
            <a:avLst/>
          </a:prstGeom>
          <a:noFill/>
        </p:spPr>
        <p:txBody>
          <a:bodyPr wrap="square" lIns="27432" tIns="27432" rIns="27432" bIns="27432" anchor="t">
            <a:spAutoFit/>
          </a:bodyPr>
          <a:lstStyle/>
          <a:p>
            <a:r>
              <a:rPr lang="en-US" sz="880">
                <a:solidFill>
                  <a:srgbClr val="FFFFFF"/>
                </a:solidFill>
                <a:latin typeface="Segoe UI"/>
              </a:rPr>
              <a:t>License Governance</a:t>
            </a:r>
          </a:p>
        </p:txBody>
      </p:sp>
      <p:sp>
        <p:nvSpPr>
          <p:cNvPr id="99" name="TextBox 98">
            <a:extLst>
              <a:ext uri="{FF2B5EF4-FFF2-40B4-BE49-F238E27FC236}">
                <a16:creationId xmlns:a16="http://schemas.microsoft.com/office/drawing/2014/main" id="{3469AC63-85D1-F77E-9F76-D011C63B7253}"/>
              </a:ext>
            </a:extLst>
          </p:cNvPr>
          <p:cNvSpPr txBox="1"/>
          <p:nvPr/>
        </p:nvSpPr>
        <p:spPr>
          <a:xfrm>
            <a:off x="795528" y="4697067"/>
            <a:ext cx="2907791" cy="150811"/>
          </a:xfrm>
          <a:prstGeom prst="rect">
            <a:avLst/>
          </a:prstGeom>
          <a:noFill/>
        </p:spPr>
        <p:txBody>
          <a:bodyPr wrap="square" lIns="27432" tIns="27432" rIns="27432" bIns="27432" anchor="t">
            <a:spAutoFit/>
          </a:bodyPr>
          <a:lstStyle/>
          <a:p>
            <a:r>
              <a:rPr lang="en-US" sz="620">
                <a:solidFill>
                  <a:srgbClr val="D7CFE0"/>
                </a:solidFill>
                <a:latin typeface="Segoe UI"/>
              </a:rPr>
              <a:t>Consolidation, shadow management, right-sizing, phased rollout</a:t>
            </a:r>
          </a:p>
        </p:txBody>
      </p:sp>
      <p:sp>
        <p:nvSpPr>
          <p:cNvPr id="100" name="Rectangle 99">
            <a:extLst>
              <a:ext uri="{FF2B5EF4-FFF2-40B4-BE49-F238E27FC236}">
                <a16:creationId xmlns:a16="http://schemas.microsoft.com/office/drawing/2014/main" id="{E00795A9-3D18-E864-C775-B1D16E078D5F}"/>
              </a:ext>
            </a:extLst>
          </p:cNvPr>
          <p:cNvSpPr/>
          <p:nvPr/>
        </p:nvSpPr>
        <p:spPr>
          <a:xfrm>
            <a:off x="4343400" y="2012389"/>
            <a:ext cx="3493008" cy="4400283"/>
          </a:xfrm>
          <a:prstGeom prst="rect">
            <a:avLst/>
          </a:prstGeom>
          <a:solidFill>
            <a:srgbClr val="20192E"/>
          </a:solidFill>
          <a:ln w="13970">
            <a:solidFill>
              <a:srgbClr val="B48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1" name="Rectangle 100">
            <a:extLst>
              <a:ext uri="{FF2B5EF4-FFF2-40B4-BE49-F238E27FC236}">
                <a16:creationId xmlns:a16="http://schemas.microsoft.com/office/drawing/2014/main" id="{9858BD92-083D-2D7E-7D56-DA3DEB10712A}"/>
              </a:ext>
            </a:extLst>
          </p:cNvPr>
          <p:cNvSpPr/>
          <p:nvPr/>
        </p:nvSpPr>
        <p:spPr>
          <a:xfrm>
            <a:off x="4343400" y="2012389"/>
            <a:ext cx="3493008" cy="50292"/>
          </a:xfrm>
          <a:prstGeom prst="rect">
            <a:avLst/>
          </a:prstGeom>
          <a:solidFill>
            <a:srgbClr val="B48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2" name="TextBox 101">
            <a:extLst>
              <a:ext uri="{FF2B5EF4-FFF2-40B4-BE49-F238E27FC236}">
                <a16:creationId xmlns:a16="http://schemas.microsoft.com/office/drawing/2014/main" id="{053746BF-DDD9-0C7D-0F7B-B08768073248}"/>
              </a:ext>
            </a:extLst>
          </p:cNvPr>
          <p:cNvSpPr txBox="1"/>
          <p:nvPr/>
        </p:nvSpPr>
        <p:spPr>
          <a:xfrm>
            <a:off x="4544568" y="2231844"/>
            <a:ext cx="3090672" cy="228600"/>
          </a:xfrm>
          <a:prstGeom prst="rect">
            <a:avLst/>
          </a:prstGeom>
          <a:noFill/>
        </p:spPr>
        <p:txBody>
          <a:bodyPr wrap="square" lIns="27432" tIns="27432" rIns="27432" bIns="27432" anchor="t">
            <a:spAutoFit/>
          </a:bodyPr>
          <a:lstStyle/>
          <a:p>
            <a:pPr algn="l"/>
            <a:r>
              <a:rPr sz="1520" b="1" i="1">
                <a:solidFill>
                  <a:srgbClr val="FFFFFF"/>
                </a:solidFill>
                <a:latin typeface="Segoe UI"/>
              </a:rPr>
              <a:t>AI as Managed API</a:t>
            </a:r>
          </a:p>
        </p:txBody>
      </p:sp>
      <p:sp>
        <p:nvSpPr>
          <p:cNvPr id="103" name="TextBox 102">
            <a:extLst>
              <a:ext uri="{FF2B5EF4-FFF2-40B4-BE49-F238E27FC236}">
                <a16:creationId xmlns:a16="http://schemas.microsoft.com/office/drawing/2014/main" id="{B1E9E826-CE76-EF56-0E0D-638D31F849F8}"/>
              </a:ext>
            </a:extLst>
          </p:cNvPr>
          <p:cNvSpPr txBox="1"/>
          <p:nvPr/>
        </p:nvSpPr>
        <p:spPr>
          <a:xfrm>
            <a:off x="4544568" y="2551885"/>
            <a:ext cx="3090672" cy="201168"/>
          </a:xfrm>
          <a:prstGeom prst="rect">
            <a:avLst/>
          </a:prstGeom>
          <a:noFill/>
        </p:spPr>
        <p:txBody>
          <a:bodyPr wrap="square" lIns="27432" tIns="27432" rIns="27432" bIns="27432" anchor="t">
            <a:spAutoFit/>
          </a:bodyPr>
          <a:lstStyle/>
          <a:p>
            <a:pPr algn="l"/>
            <a:r>
              <a:rPr sz="900" b="0" i="0">
                <a:solidFill>
                  <a:srgbClr val="D7CFE0"/>
                </a:solidFill>
                <a:latin typeface="Segoe UI"/>
              </a:rPr>
              <a:t>Variable unit-cost economics</a:t>
            </a:r>
          </a:p>
        </p:txBody>
      </p:sp>
      <p:sp>
        <p:nvSpPr>
          <p:cNvPr id="104" name="TextBox 103">
            <a:extLst>
              <a:ext uri="{FF2B5EF4-FFF2-40B4-BE49-F238E27FC236}">
                <a16:creationId xmlns:a16="http://schemas.microsoft.com/office/drawing/2014/main" id="{E9BCEE73-1128-FD8C-A893-F75C8AE7B6AD}"/>
              </a:ext>
            </a:extLst>
          </p:cNvPr>
          <p:cNvSpPr txBox="1"/>
          <p:nvPr/>
        </p:nvSpPr>
        <p:spPr>
          <a:xfrm>
            <a:off x="4544568" y="2862781"/>
            <a:ext cx="3090672" cy="201168"/>
          </a:xfrm>
          <a:prstGeom prst="rect">
            <a:avLst/>
          </a:prstGeom>
          <a:noFill/>
        </p:spPr>
        <p:txBody>
          <a:bodyPr wrap="square" lIns="27432" tIns="27432" rIns="27432" bIns="27432" anchor="t">
            <a:spAutoFit/>
          </a:bodyPr>
          <a:lstStyle/>
          <a:p>
            <a:pPr algn="l"/>
            <a:r>
              <a:rPr sz="1080" b="1" i="0">
                <a:solidFill>
                  <a:srgbClr val="B487FF"/>
                </a:solidFill>
                <a:latin typeface="Segoe UI"/>
              </a:rPr>
              <a:t>Optimization dimensions</a:t>
            </a:r>
          </a:p>
        </p:txBody>
      </p:sp>
      <p:sp>
        <p:nvSpPr>
          <p:cNvPr id="105" name="Rectangle 104">
            <a:extLst>
              <a:ext uri="{FF2B5EF4-FFF2-40B4-BE49-F238E27FC236}">
                <a16:creationId xmlns:a16="http://schemas.microsoft.com/office/drawing/2014/main" id="{CA33BE21-5731-3FD4-1491-2EF18BCA667F}"/>
              </a:ext>
            </a:extLst>
          </p:cNvPr>
          <p:cNvSpPr/>
          <p:nvPr/>
        </p:nvSpPr>
        <p:spPr>
          <a:xfrm>
            <a:off x="4526280" y="3155389"/>
            <a:ext cx="3127248" cy="393192"/>
          </a:xfrm>
          <a:prstGeom prst="rect">
            <a:avLst/>
          </a:prstGeom>
          <a:solidFill>
            <a:srgbClr val="2B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6" name="TextBox 105">
            <a:extLst>
              <a:ext uri="{FF2B5EF4-FFF2-40B4-BE49-F238E27FC236}">
                <a16:creationId xmlns:a16="http://schemas.microsoft.com/office/drawing/2014/main" id="{6E662A81-945D-9791-D403-6E8340853142}"/>
              </a:ext>
            </a:extLst>
          </p:cNvPr>
          <p:cNvSpPr txBox="1"/>
          <p:nvPr/>
        </p:nvSpPr>
        <p:spPr>
          <a:xfrm>
            <a:off x="4636008" y="3201109"/>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Task Optimizations</a:t>
            </a:r>
          </a:p>
        </p:txBody>
      </p:sp>
      <p:sp>
        <p:nvSpPr>
          <p:cNvPr id="107" name="TextBox 106">
            <a:extLst>
              <a:ext uri="{FF2B5EF4-FFF2-40B4-BE49-F238E27FC236}">
                <a16:creationId xmlns:a16="http://schemas.microsoft.com/office/drawing/2014/main" id="{E4D49B02-A8D3-482F-A916-277960C6A69A}"/>
              </a:ext>
            </a:extLst>
          </p:cNvPr>
          <p:cNvSpPr txBox="1"/>
          <p:nvPr/>
        </p:nvSpPr>
        <p:spPr>
          <a:xfrm>
            <a:off x="4636008" y="3374845"/>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Output trimming, prompt compression</a:t>
            </a:r>
          </a:p>
        </p:txBody>
      </p:sp>
      <p:sp>
        <p:nvSpPr>
          <p:cNvPr id="108" name="Rectangle 107">
            <a:extLst>
              <a:ext uri="{FF2B5EF4-FFF2-40B4-BE49-F238E27FC236}">
                <a16:creationId xmlns:a16="http://schemas.microsoft.com/office/drawing/2014/main" id="{5905BA0F-183E-54D9-BE81-17236CA8B644}"/>
              </a:ext>
            </a:extLst>
          </p:cNvPr>
          <p:cNvSpPr/>
          <p:nvPr/>
        </p:nvSpPr>
        <p:spPr>
          <a:xfrm>
            <a:off x="4526280" y="3596129"/>
            <a:ext cx="3127248" cy="393192"/>
          </a:xfrm>
          <a:prstGeom prst="rect">
            <a:avLst/>
          </a:prstGeom>
          <a:solidFill>
            <a:srgbClr val="2B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9" name="TextBox 108">
            <a:extLst>
              <a:ext uri="{FF2B5EF4-FFF2-40B4-BE49-F238E27FC236}">
                <a16:creationId xmlns:a16="http://schemas.microsoft.com/office/drawing/2014/main" id="{8241242A-1671-61D1-FEA9-33EE34C6475C}"/>
              </a:ext>
            </a:extLst>
          </p:cNvPr>
          <p:cNvSpPr txBox="1"/>
          <p:nvPr/>
        </p:nvSpPr>
        <p:spPr>
          <a:xfrm>
            <a:off x="4636008" y="3641849"/>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Application Optimizations</a:t>
            </a:r>
          </a:p>
        </p:txBody>
      </p:sp>
      <p:sp>
        <p:nvSpPr>
          <p:cNvPr id="110" name="TextBox 109">
            <a:extLst>
              <a:ext uri="{FF2B5EF4-FFF2-40B4-BE49-F238E27FC236}">
                <a16:creationId xmlns:a16="http://schemas.microsoft.com/office/drawing/2014/main" id="{EA974978-9C1F-7E32-9BF8-0B0CC6480553}"/>
              </a:ext>
            </a:extLst>
          </p:cNvPr>
          <p:cNvSpPr txBox="1"/>
          <p:nvPr/>
        </p:nvSpPr>
        <p:spPr>
          <a:xfrm>
            <a:off x="4636008" y="3815585"/>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Tool usage, history management, batching, agent rationalization</a:t>
            </a:r>
          </a:p>
        </p:txBody>
      </p:sp>
      <p:sp>
        <p:nvSpPr>
          <p:cNvPr id="111" name="Rectangle 110">
            <a:extLst>
              <a:ext uri="{FF2B5EF4-FFF2-40B4-BE49-F238E27FC236}">
                <a16:creationId xmlns:a16="http://schemas.microsoft.com/office/drawing/2014/main" id="{08FA0057-1907-F345-EB9E-AE8C3AE2DD0E}"/>
              </a:ext>
            </a:extLst>
          </p:cNvPr>
          <p:cNvSpPr/>
          <p:nvPr/>
        </p:nvSpPr>
        <p:spPr>
          <a:xfrm>
            <a:off x="4526280" y="4036870"/>
            <a:ext cx="3127248" cy="393192"/>
          </a:xfrm>
          <a:prstGeom prst="rect">
            <a:avLst/>
          </a:prstGeom>
          <a:solidFill>
            <a:srgbClr val="2B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2" name="TextBox 111">
            <a:extLst>
              <a:ext uri="{FF2B5EF4-FFF2-40B4-BE49-F238E27FC236}">
                <a16:creationId xmlns:a16="http://schemas.microsoft.com/office/drawing/2014/main" id="{44F93F14-95D0-77EC-FE22-78AAB7B2BB70}"/>
              </a:ext>
            </a:extLst>
          </p:cNvPr>
          <p:cNvSpPr txBox="1"/>
          <p:nvPr/>
        </p:nvSpPr>
        <p:spPr>
          <a:xfrm>
            <a:off x="4636008" y="4082590"/>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Model Routing</a:t>
            </a:r>
          </a:p>
        </p:txBody>
      </p:sp>
      <p:sp>
        <p:nvSpPr>
          <p:cNvPr id="113" name="TextBox 112">
            <a:extLst>
              <a:ext uri="{FF2B5EF4-FFF2-40B4-BE49-F238E27FC236}">
                <a16:creationId xmlns:a16="http://schemas.microsoft.com/office/drawing/2014/main" id="{ECBEA200-6F36-A540-6683-7B45E7CAB880}"/>
              </a:ext>
            </a:extLst>
          </p:cNvPr>
          <p:cNvSpPr txBox="1"/>
          <p:nvPr/>
        </p:nvSpPr>
        <p:spPr>
          <a:xfrm>
            <a:off x="4636008" y="4256326"/>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Task-based model and provider choice</a:t>
            </a:r>
          </a:p>
        </p:txBody>
      </p:sp>
      <p:sp>
        <p:nvSpPr>
          <p:cNvPr id="114" name="Rectangle 113">
            <a:extLst>
              <a:ext uri="{FF2B5EF4-FFF2-40B4-BE49-F238E27FC236}">
                <a16:creationId xmlns:a16="http://schemas.microsoft.com/office/drawing/2014/main" id="{47A2119D-0284-D7FE-EA99-29ABCC7ECB18}"/>
              </a:ext>
            </a:extLst>
          </p:cNvPr>
          <p:cNvSpPr/>
          <p:nvPr/>
        </p:nvSpPr>
        <p:spPr>
          <a:xfrm>
            <a:off x="4526280" y="4477611"/>
            <a:ext cx="3127248" cy="393192"/>
          </a:xfrm>
          <a:prstGeom prst="rect">
            <a:avLst/>
          </a:prstGeom>
          <a:solidFill>
            <a:srgbClr val="2B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5" name="TextBox 114">
            <a:extLst>
              <a:ext uri="{FF2B5EF4-FFF2-40B4-BE49-F238E27FC236}">
                <a16:creationId xmlns:a16="http://schemas.microsoft.com/office/drawing/2014/main" id="{C89883A9-90E8-3023-7F2A-BCA065048031}"/>
              </a:ext>
            </a:extLst>
          </p:cNvPr>
          <p:cNvSpPr txBox="1"/>
          <p:nvPr/>
        </p:nvSpPr>
        <p:spPr>
          <a:xfrm>
            <a:off x="4636008" y="4523331"/>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Architectural Change</a:t>
            </a:r>
          </a:p>
        </p:txBody>
      </p:sp>
      <p:sp>
        <p:nvSpPr>
          <p:cNvPr id="116" name="TextBox 115">
            <a:extLst>
              <a:ext uri="{FF2B5EF4-FFF2-40B4-BE49-F238E27FC236}">
                <a16:creationId xmlns:a16="http://schemas.microsoft.com/office/drawing/2014/main" id="{00E2FAA7-0FD5-2240-906A-070EF5EB8C07}"/>
              </a:ext>
            </a:extLst>
          </p:cNvPr>
          <p:cNvSpPr txBox="1"/>
          <p:nvPr/>
        </p:nvSpPr>
        <p:spPr>
          <a:xfrm>
            <a:off x="4636008" y="4697067"/>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Native caching, semantic caching, RAG service</a:t>
            </a:r>
          </a:p>
        </p:txBody>
      </p:sp>
      <p:sp>
        <p:nvSpPr>
          <p:cNvPr id="117" name="Rectangle 116">
            <a:extLst>
              <a:ext uri="{FF2B5EF4-FFF2-40B4-BE49-F238E27FC236}">
                <a16:creationId xmlns:a16="http://schemas.microsoft.com/office/drawing/2014/main" id="{B9AF89CE-67DB-DD98-9650-9D664405502D}"/>
              </a:ext>
            </a:extLst>
          </p:cNvPr>
          <p:cNvSpPr/>
          <p:nvPr/>
        </p:nvSpPr>
        <p:spPr>
          <a:xfrm>
            <a:off x="4526280" y="4918352"/>
            <a:ext cx="3127248" cy="393192"/>
          </a:xfrm>
          <a:prstGeom prst="rect">
            <a:avLst/>
          </a:prstGeom>
          <a:solidFill>
            <a:srgbClr val="2B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8" name="TextBox 117">
            <a:extLst>
              <a:ext uri="{FF2B5EF4-FFF2-40B4-BE49-F238E27FC236}">
                <a16:creationId xmlns:a16="http://schemas.microsoft.com/office/drawing/2014/main" id="{17276526-5ACB-3C60-F8ED-A7C18FF8F010}"/>
              </a:ext>
            </a:extLst>
          </p:cNvPr>
          <p:cNvSpPr txBox="1"/>
          <p:nvPr/>
        </p:nvSpPr>
        <p:spPr>
          <a:xfrm>
            <a:off x="4636008" y="4964072"/>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Observability &amp; Monitoring</a:t>
            </a:r>
          </a:p>
        </p:txBody>
      </p:sp>
      <p:sp>
        <p:nvSpPr>
          <p:cNvPr id="119" name="TextBox 118">
            <a:extLst>
              <a:ext uri="{FF2B5EF4-FFF2-40B4-BE49-F238E27FC236}">
                <a16:creationId xmlns:a16="http://schemas.microsoft.com/office/drawing/2014/main" id="{4E3AD9CD-D798-AD64-4A4E-91FC57BAE4D1}"/>
              </a:ext>
            </a:extLst>
          </p:cNvPr>
          <p:cNvSpPr txBox="1"/>
          <p:nvPr/>
        </p:nvSpPr>
        <p:spPr>
          <a:xfrm>
            <a:off x="4636008" y="5137808"/>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FinOps instrumentation, cost attribution</a:t>
            </a:r>
          </a:p>
        </p:txBody>
      </p:sp>
      <p:sp>
        <p:nvSpPr>
          <p:cNvPr id="120" name="Rectangle 119">
            <a:extLst>
              <a:ext uri="{FF2B5EF4-FFF2-40B4-BE49-F238E27FC236}">
                <a16:creationId xmlns:a16="http://schemas.microsoft.com/office/drawing/2014/main" id="{40D14969-2C55-1064-3EE7-51D9E21380A0}"/>
              </a:ext>
            </a:extLst>
          </p:cNvPr>
          <p:cNvSpPr/>
          <p:nvPr/>
        </p:nvSpPr>
        <p:spPr>
          <a:xfrm>
            <a:off x="4526280" y="5359093"/>
            <a:ext cx="3127248" cy="393192"/>
          </a:xfrm>
          <a:prstGeom prst="rect">
            <a:avLst/>
          </a:prstGeom>
          <a:solidFill>
            <a:srgbClr val="2B2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1" name="TextBox 120">
            <a:extLst>
              <a:ext uri="{FF2B5EF4-FFF2-40B4-BE49-F238E27FC236}">
                <a16:creationId xmlns:a16="http://schemas.microsoft.com/office/drawing/2014/main" id="{4F37FCAA-EAE4-7ED3-CE22-77508D603E5D}"/>
              </a:ext>
            </a:extLst>
          </p:cNvPr>
          <p:cNvSpPr txBox="1"/>
          <p:nvPr/>
        </p:nvSpPr>
        <p:spPr>
          <a:xfrm>
            <a:off x="4636008" y="5404813"/>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Advanced Engineering</a:t>
            </a:r>
          </a:p>
        </p:txBody>
      </p:sp>
      <p:sp>
        <p:nvSpPr>
          <p:cNvPr id="122" name="TextBox 121">
            <a:extLst>
              <a:ext uri="{FF2B5EF4-FFF2-40B4-BE49-F238E27FC236}">
                <a16:creationId xmlns:a16="http://schemas.microsoft.com/office/drawing/2014/main" id="{D0D1BB46-676C-5354-3BB0-347590207357}"/>
              </a:ext>
            </a:extLst>
          </p:cNvPr>
          <p:cNvSpPr txBox="1"/>
          <p:nvPr/>
        </p:nvSpPr>
        <p:spPr>
          <a:xfrm>
            <a:off x="4636008" y="5578549"/>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Fine-tuning, speculative decoding, prompt pre-processing</a:t>
            </a:r>
          </a:p>
        </p:txBody>
      </p:sp>
      <p:sp>
        <p:nvSpPr>
          <p:cNvPr id="123" name="Rectangle 122">
            <a:extLst>
              <a:ext uri="{FF2B5EF4-FFF2-40B4-BE49-F238E27FC236}">
                <a16:creationId xmlns:a16="http://schemas.microsoft.com/office/drawing/2014/main" id="{21459184-91BF-6C8E-54B6-4860E26416DF}"/>
              </a:ext>
            </a:extLst>
          </p:cNvPr>
          <p:cNvSpPr/>
          <p:nvPr/>
        </p:nvSpPr>
        <p:spPr>
          <a:xfrm>
            <a:off x="8183879" y="2012389"/>
            <a:ext cx="3493008" cy="4400283"/>
          </a:xfrm>
          <a:prstGeom prst="rect">
            <a:avLst/>
          </a:prstGeom>
          <a:solidFill>
            <a:srgbClr val="001453"/>
          </a:solidFill>
          <a:ln w="13970">
            <a:solidFill>
              <a:srgbClr val="5A8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4" name="Rectangle 123">
            <a:extLst>
              <a:ext uri="{FF2B5EF4-FFF2-40B4-BE49-F238E27FC236}">
                <a16:creationId xmlns:a16="http://schemas.microsoft.com/office/drawing/2014/main" id="{34E32F19-C9A5-FF7C-B00E-84DD5AF3D81B}"/>
              </a:ext>
            </a:extLst>
          </p:cNvPr>
          <p:cNvSpPr/>
          <p:nvPr/>
        </p:nvSpPr>
        <p:spPr>
          <a:xfrm>
            <a:off x="8183879" y="2012389"/>
            <a:ext cx="3493008" cy="50292"/>
          </a:xfrm>
          <a:prstGeom prst="rect">
            <a:avLst/>
          </a:prstGeom>
          <a:solidFill>
            <a:srgbClr val="5A8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5" name="TextBox 124">
            <a:extLst>
              <a:ext uri="{FF2B5EF4-FFF2-40B4-BE49-F238E27FC236}">
                <a16:creationId xmlns:a16="http://schemas.microsoft.com/office/drawing/2014/main" id="{65CC5E5D-2B4D-F97A-A1D4-AF4739F32BC6}"/>
              </a:ext>
            </a:extLst>
          </p:cNvPr>
          <p:cNvSpPr txBox="1"/>
          <p:nvPr/>
        </p:nvSpPr>
        <p:spPr>
          <a:xfrm>
            <a:off x="8385048" y="2231844"/>
            <a:ext cx="3090672" cy="228600"/>
          </a:xfrm>
          <a:prstGeom prst="rect">
            <a:avLst/>
          </a:prstGeom>
          <a:noFill/>
        </p:spPr>
        <p:txBody>
          <a:bodyPr wrap="square" lIns="27432" tIns="27432" rIns="27432" bIns="27432" anchor="t">
            <a:spAutoFit/>
          </a:bodyPr>
          <a:lstStyle/>
          <a:p>
            <a:pPr algn="l"/>
            <a:r>
              <a:rPr sz="1520" b="1" i="1">
                <a:solidFill>
                  <a:srgbClr val="FFFFFF"/>
                </a:solidFill>
                <a:latin typeface="Segoe UI"/>
              </a:rPr>
              <a:t>AI as Self-Hosted Infrastructure</a:t>
            </a:r>
          </a:p>
        </p:txBody>
      </p:sp>
      <p:sp>
        <p:nvSpPr>
          <p:cNvPr id="126" name="TextBox 125">
            <a:extLst>
              <a:ext uri="{FF2B5EF4-FFF2-40B4-BE49-F238E27FC236}">
                <a16:creationId xmlns:a16="http://schemas.microsoft.com/office/drawing/2014/main" id="{424A1F6E-C202-AA64-85B3-5E4D1AACC72E}"/>
              </a:ext>
            </a:extLst>
          </p:cNvPr>
          <p:cNvSpPr txBox="1"/>
          <p:nvPr/>
        </p:nvSpPr>
        <p:spPr>
          <a:xfrm>
            <a:off x="8385048" y="2551885"/>
            <a:ext cx="3090672" cy="201168"/>
          </a:xfrm>
          <a:prstGeom prst="rect">
            <a:avLst/>
          </a:prstGeom>
          <a:noFill/>
        </p:spPr>
        <p:txBody>
          <a:bodyPr wrap="square" lIns="27432" tIns="27432" rIns="27432" bIns="27432" anchor="t">
            <a:spAutoFit/>
          </a:bodyPr>
          <a:lstStyle/>
          <a:p>
            <a:pPr algn="l"/>
            <a:r>
              <a:rPr sz="900" b="0" i="0">
                <a:solidFill>
                  <a:srgbClr val="D7CFE0"/>
                </a:solidFill>
                <a:latin typeface="Segoe UI"/>
              </a:rPr>
              <a:t>Inference infrastructure economics</a:t>
            </a:r>
          </a:p>
        </p:txBody>
      </p:sp>
      <p:sp>
        <p:nvSpPr>
          <p:cNvPr id="127" name="TextBox 126">
            <a:extLst>
              <a:ext uri="{FF2B5EF4-FFF2-40B4-BE49-F238E27FC236}">
                <a16:creationId xmlns:a16="http://schemas.microsoft.com/office/drawing/2014/main" id="{2D3C3267-861B-4773-E698-6D5915508741}"/>
              </a:ext>
            </a:extLst>
          </p:cNvPr>
          <p:cNvSpPr txBox="1"/>
          <p:nvPr/>
        </p:nvSpPr>
        <p:spPr>
          <a:xfrm>
            <a:off x="8385048" y="2862781"/>
            <a:ext cx="3090672" cy="201168"/>
          </a:xfrm>
          <a:prstGeom prst="rect">
            <a:avLst/>
          </a:prstGeom>
          <a:noFill/>
        </p:spPr>
        <p:txBody>
          <a:bodyPr wrap="square" lIns="27432" tIns="27432" rIns="27432" bIns="27432" anchor="t">
            <a:spAutoFit/>
          </a:bodyPr>
          <a:lstStyle/>
          <a:p>
            <a:pPr algn="l"/>
            <a:r>
              <a:rPr sz="1080" b="1" i="0">
                <a:solidFill>
                  <a:srgbClr val="5A8CFF"/>
                </a:solidFill>
                <a:latin typeface="Segoe UI"/>
              </a:rPr>
              <a:t>Optimization dimensions</a:t>
            </a:r>
          </a:p>
        </p:txBody>
      </p:sp>
      <p:sp>
        <p:nvSpPr>
          <p:cNvPr id="128" name="Rectangle 127">
            <a:extLst>
              <a:ext uri="{FF2B5EF4-FFF2-40B4-BE49-F238E27FC236}">
                <a16:creationId xmlns:a16="http://schemas.microsoft.com/office/drawing/2014/main" id="{4DF305C0-1484-705D-4E91-F8D71BBC416E}"/>
              </a:ext>
            </a:extLst>
          </p:cNvPr>
          <p:cNvSpPr/>
          <p:nvPr/>
        </p:nvSpPr>
        <p:spPr>
          <a:xfrm>
            <a:off x="8366759" y="3155389"/>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9" name="TextBox 128">
            <a:extLst>
              <a:ext uri="{FF2B5EF4-FFF2-40B4-BE49-F238E27FC236}">
                <a16:creationId xmlns:a16="http://schemas.microsoft.com/office/drawing/2014/main" id="{0F33879F-D051-B3BD-97D3-193F8829FAB6}"/>
              </a:ext>
            </a:extLst>
          </p:cNvPr>
          <p:cNvSpPr txBox="1"/>
          <p:nvPr/>
        </p:nvSpPr>
        <p:spPr>
          <a:xfrm>
            <a:off x="8476487" y="3201109"/>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Model Optimizations</a:t>
            </a:r>
          </a:p>
        </p:txBody>
      </p:sp>
      <p:sp>
        <p:nvSpPr>
          <p:cNvPr id="130" name="TextBox 129">
            <a:extLst>
              <a:ext uri="{FF2B5EF4-FFF2-40B4-BE49-F238E27FC236}">
                <a16:creationId xmlns:a16="http://schemas.microsoft.com/office/drawing/2014/main" id="{538033F2-87F6-1070-BF98-7EFC714701ED}"/>
              </a:ext>
            </a:extLst>
          </p:cNvPr>
          <p:cNvSpPr txBox="1"/>
          <p:nvPr/>
        </p:nvSpPr>
        <p:spPr>
          <a:xfrm>
            <a:off x="8476487" y="3374845"/>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Quantization, right-sizing, distillation, fine tuning</a:t>
            </a:r>
          </a:p>
        </p:txBody>
      </p:sp>
      <p:sp>
        <p:nvSpPr>
          <p:cNvPr id="131" name="Rectangle 130">
            <a:extLst>
              <a:ext uri="{FF2B5EF4-FFF2-40B4-BE49-F238E27FC236}">
                <a16:creationId xmlns:a16="http://schemas.microsoft.com/office/drawing/2014/main" id="{FDE6E218-CA82-FDD2-2240-916CB11CA0D2}"/>
              </a:ext>
            </a:extLst>
          </p:cNvPr>
          <p:cNvSpPr/>
          <p:nvPr/>
        </p:nvSpPr>
        <p:spPr>
          <a:xfrm>
            <a:off x="8366759" y="3596129"/>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2" name="TextBox 131">
            <a:extLst>
              <a:ext uri="{FF2B5EF4-FFF2-40B4-BE49-F238E27FC236}">
                <a16:creationId xmlns:a16="http://schemas.microsoft.com/office/drawing/2014/main" id="{2C6005C9-868B-DAF2-8CC7-EECDC0EFF9C8}"/>
              </a:ext>
            </a:extLst>
          </p:cNvPr>
          <p:cNvSpPr txBox="1"/>
          <p:nvPr/>
        </p:nvSpPr>
        <p:spPr>
          <a:xfrm>
            <a:off x="8476487" y="3641849"/>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Inference Optimizations</a:t>
            </a:r>
          </a:p>
        </p:txBody>
      </p:sp>
      <p:sp>
        <p:nvSpPr>
          <p:cNvPr id="133" name="TextBox 132">
            <a:extLst>
              <a:ext uri="{FF2B5EF4-FFF2-40B4-BE49-F238E27FC236}">
                <a16:creationId xmlns:a16="http://schemas.microsoft.com/office/drawing/2014/main" id="{082C8055-9133-89FA-8072-AD224358059E}"/>
              </a:ext>
            </a:extLst>
          </p:cNvPr>
          <p:cNvSpPr txBox="1"/>
          <p:nvPr/>
        </p:nvSpPr>
        <p:spPr>
          <a:xfrm>
            <a:off x="8476487" y="3815585"/>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Engine selection, batching, caching, speculative decoding</a:t>
            </a:r>
          </a:p>
        </p:txBody>
      </p:sp>
      <p:sp>
        <p:nvSpPr>
          <p:cNvPr id="134" name="Rectangle 133">
            <a:extLst>
              <a:ext uri="{FF2B5EF4-FFF2-40B4-BE49-F238E27FC236}">
                <a16:creationId xmlns:a16="http://schemas.microsoft.com/office/drawing/2014/main" id="{16A8DB6C-FA9D-4523-0DA9-182AB7230F56}"/>
              </a:ext>
            </a:extLst>
          </p:cNvPr>
          <p:cNvSpPr/>
          <p:nvPr/>
        </p:nvSpPr>
        <p:spPr>
          <a:xfrm>
            <a:off x="8366759" y="4036870"/>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5" name="TextBox 134">
            <a:extLst>
              <a:ext uri="{FF2B5EF4-FFF2-40B4-BE49-F238E27FC236}">
                <a16:creationId xmlns:a16="http://schemas.microsoft.com/office/drawing/2014/main" id="{7E69FE4D-F42F-FECB-E8BA-3B596BD35D2A}"/>
              </a:ext>
            </a:extLst>
          </p:cNvPr>
          <p:cNvSpPr txBox="1"/>
          <p:nvPr/>
        </p:nvSpPr>
        <p:spPr>
          <a:xfrm>
            <a:off x="8476487" y="4082590"/>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Infrastructure Optimizations</a:t>
            </a:r>
          </a:p>
        </p:txBody>
      </p:sp>
      <p:sp>
        <p:nvSpPr>
          <p:cNvPr id="136" name="TextBox 135">
            <a:extLst>
              <a:ext uri="{FF2B5EF4-FFF2-40B4-BE49-F238E27FC236}">
                <a16:creationId xmlns:a16="http://schemas.microsoft.com/office/drawing/2014/main" id="{715D6DD9-3358-E9E7-7A1D-BE0D56ABE094}"/>
              </a:ext>
            </a:extLst>
          </p:cNvPr>
          <p:cNvSpPr txBox="1"/>
          <p:nvPr/>
        </p:nvSpPr>
        <p:spPr>
          <a:xfrm>
            <a:off x="8476487" y="4256326"/>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GPU selection, containerization, autoscaling, parallelism</a:t>
            </a:r>
          </a:p>
        </p:txBody>
      </p:sp>
      <p:sp>
        <p:nvSpPr>
          <p:cNvPr id="137" name="Rectangle 136">
            <a:extLst>
              <a:ext uri="{FF2B5EF4-FFF2-40B4-BE49-F238E27FC236}">
                <a16:creationId xmlns:a16="http://schemas.microsoft.com/office/drawing/2014/main" id="{F13C7497-0773-2A26-6686-416B13DC070A}"/>
              </a:ext>
            </a:extLst>
          </p:cNvPr>
          <p:cNvSpPr/>
          <p:nvPr/>
        </p:nvSpPr>
        <p:spPr>
          <a:xfrm>
            <a:off x="8366759" y="4477611"/>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8" name="TextBox 137">
            <a:extLst>
              <a:ext uri="{FF2B5EF4-FFF2-40B4-BE49-F238E27FC236}">
                <a16:creationId xmlns:a16="http://schemas.microsoft.com/office/drawing/2014/main" id="{869296B6-9CBE-941B-8817-BFE83A8BBC82}"/>
              </a:ext>
            </a:extLst>
          </p:cNvPr>
          <p:cNvSpPr txBox="1"/>
          <p:nvPr/>
        </p:nvSpPr>
        <p:spPr>
          <a:xfrm>
            <a:off x="8476487" y="4523331"/>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Application Optimizations</a:t>
            </a:r>
          </a:p>
        </p:txBody>
      </p:sp>
      <p:sp>
        <p:nvSpPr>
          <p:cNvPr id="139" name="TextBox 138">
            <a:extLst>
              <a:ext uri="{FF2B5EF4-FFF2-40B4-BE49-F238E27FC236}">
                <a16:creationId xmlns:a16="http://schemas.microsoft.com/office/drawing/2014/main" id="{25038A1D-F0E1-B109-3D81-27C09BCB2BEE}"/>
              </a:ext>
            </a:extLst>
          </p:cNvPr>
          <p:cNvSpPr txBox="1"/>
          <p:nvPr/>
        </p:nvSpPr>
        <p:spPr>
          <a:xfrm>
            <a:off x="8476487" y="4697067"/>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Tool usage, history management, batch usage</a:t>
            </a:r>
          </a:p>
        </p:txBody>
      </p:sp>
      <p:sp>
        <p:nvSpPr>
          <p:cNvPr id="140" name="Rectangle 139">
            <a:extLst>
              <a:ext uri="{FF2B5EF4-FFF2-40B4-BE49-F238E27FC236}">
                <a16:creationId xmlns:a16="http://schemas.microsoft.com/office/drawing/2014/main" id="{0F93C56E-AFA0-1441-9C08-24CB8F2968AC}"/>
              </a:ext>
            </a:extLst>
          </p:cNvPr>
          <p:cNvSpPr/>
          <p:nvPr/>
        </p:nvSpPr>
        <p:spPr>
          <a:xfrm>
            <a:off x="8366759" y="4918352"/>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1" name="TextBox 140">
            <a:extLst>
              <a:ext uri="{FF2B5EF4-FFF2-40B4-BE49-F238E27FC236}">
                <a16:creationId xmlns:a16="http://schemas.microsoft.com/office/drawing/2014/main" id="{69EF16D6-632F-2918-4B65-9EA271DB2331}"/>
              </a:ext>
            </a:extLst>
          </p:cNvPr>
          <p:cNvSpPr txBox="1"/>
          <p:nvPr/>
        </p:nvSpPr>
        <p:spPr>
          <a:xfrm>
            <a:off x="8476487" y="4964072"/>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Task Optimizations</a:t>
            </a:r>
          </a:p>
        </p:txBody>
      </p:sp>
      <p:sp>
        <p:nvSpPr>
          <p:cNvPr id="142" name="TextBox 141">
            <a:extLst>
              <a:ext uri="{FF2B5EF4-FFF2-40B4-BE49-F238E27FC236}">
                <a16:creationId xmlns:a16="http://schemas.microsoft.com/office/drawing/2014/main" id="{2A80213C-8541-281F-FAA6-891DCF728B4E}"/>
              </a:ext>
            </a:extLst>
          </p:cNvPr>
          <p:cNvSpPr txBox="1"/>
          <p:nvPr/>
        </p:nvSpPr>
        <p:spPr>
          <a:xfrm>
            <a:off x="8476487" y="5137808"/>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Output trimming, prompt compression</a:t>
            </a:r>
          </a:p>
        </p:txBody>
      </p:sp>
      <p:sp>
        <p:nvSpPr>
          <p:cNvPr id="143" name="Rectangle 142">
            <a:extLst>
              <a:ext uri="{FF2B5EF4-FFF2-40B4-BE49-F238E27FC236}">
                <a16:creationId xmlns:a16="http://schemas.microsoft.com/office/drawing/2014/main" id="{B33F2E1B-2222-7ACB-AEED-D162E2FC07C5}"/>
              </a:ext>
            </a:extLst>
          </p:cNvPr>
          <p:cNvSpPr/>
          <p:nvPr/>
        </p:nvSpPr>
        <p:spPr>
          <a:xfrm>
            <a:off x="8366759" y="5359093"/>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4" name="TextBox 143">
            <a:extLst>
              <a:ext uri="{FF2B5EF4-FFF2-40B4-BE49-F238E27FC236}">
                <a16:creationId xmlns:a16="http://schemas.microsoft.com/office/drawing/2014/main" id="{9365DB74-81A8-5FE0-63A9-EB01542D8955}"/>
              </a:ext>
            </a:extLst>
          </p:cNvPr>
          <p:cNvSpPr txBox="1"/>
          <p:nvPr/>
        </p:nvSpPr>
        <p:spPr>
          <a:xfrm>
            <a:off x="8476487" y="5404813"/>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Model Routing</a:t>
            </a:r>
          </a:p>
        </p:txBody>
      </p:sp>
      <p:sp>
        <p:nvSpPr>
          <p:cNvPr id="145" name="TextBox 144">
            <a:extLst>
              <a:ext uri="{FF2B5EF4-FFF2-40B4-BE49-F238E27FC236}">
                <a16:creationId xmlns:a16="http://schemas.microsoft.com/office/drawing/2014/main" id="{C6CF6BC8-5348-C774-2235-2F096F33EBDD}"/>
              </a:ext>
            </a:extLst>
          </p:cNvPr>
          <p:cNvSpPr txBox="1"/>
          <p:nvPr/>
        </p:nvSpPr>
        <p:spPr>
          <a:xfrm>
            <a:off x="8476487" y="5578549"/>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Task-based model and provider choice</a:t>
            </a:r>
          </a:p>
        </p:txBody>
      </p:sp>
      <p:sp>
        <p:nvSpPr>
          <p:cNvPr id="146" name="Rectangle 145">
            <a:extLst>
              <a:ext uri="{FF2B5EF4-FFF2-40B4-BE49-F238E27FC236}">
                <a16:creationId xmlns:a16="http://schemas.microsoft.com/office/drawing/2014/main" id="{6851E1FA-1BAD-ADBC-48BB-619D0227AC53}"/>
              </a:ext>
            </a:extLst>
          </p:cNvPr>
          <p:cNvSpPr/>
          <p:nvPr/>
        </p:nvSpPr>
        <p:spPr>
          <a:xfrm>
            <a:off x="8366759" y="5799833"/>
            <a:ext cx="3127248" cy="393192"/>
          </a:xfrm>
          <a:prstGeom prst="rect">
            <a:avLst/>
          </a:prstGeom>
          <a:solidFill>
            <a:srgbClr val="001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7" name="TextBox 146">
            <a:extLst>
              <a:ext uri="{FF2B5EF4-FFF2-40B4-BE49-F238E27FC236}">
                <a16:creationId xmlns:a16="http://schemas.microsoft.com/office/drawing/2014/main" id="{B3D989A5-573F-99DA-220F-4275A38FAE29}"/>
              </a:ext>
            </a:extLst>
          </p:cNvPr>
          <p:cNvSpPr txBox="1"/>
          <p:nvPr/>
        </p:nvSpPr>
        <p:spPr>
          <a:xfrm>
            <a:off x="8476487" y="5845553"/>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Observability &amp; Monitoring</a:t>
            </a:r>
          </a:p>
        </p:txBody>
      </p:sp>
      <p:sp>
        <p:nvSpPr>
          <p:cNvPr id="148" name="TextBox 147">
            <a:extLst>
              <a:ext uri="{FF2B5EF4-FFF2-40B4-BE49-F238E27FC236}">
                <a16:creationId xmlns:a16="http://schemas.microsoft.com/office/drawing/2014/main" id="{6A367F87-1878-328C-B392-84F388F2B9DC}"/>
              </a:ext>
            </a:extLst>
          </p:cNvPr>
          <p:cNvSpPr txBox="1"/>
          <p:nvPr/>
        </p:nvSpPr>
        <p:spPr>
          <a:xfrm>
            <a:off x="8476487" y="6019289"/>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FinOps, profiling, cost attribution</a:t>
            </a:r>
          </a:p>
        </p:txBody>
      </p:sp>
      <p:sp>
        <p:nvSpPr>
          <p:cNvPr id="149" name="Rectangle 148">
            <a:extLst>
              <a:ext uri="{FF2B5EF4-FFF2-40B4-BE49-F238E27FC236}">
                <a16:creationId xmlns:a16="http://schemas.microsoft.com/office/drawing/2014/main" id="{663F3569-398B-79A0-AE09-340470469903}"/>
              </a:ext>
            </a:extLst>
          </p:cNvPr>
          <p:cNvSpPr/>
          <p:nvPr/>
        </p:nvSpPr>
        <p:spPr>
          <a:xfrm>
            <a:off x="697993" y="4918352"/>
            <a:ext cx="3127248" cy="393192"/>
          </a:xfrm>
          <a:prstGeom prst="rect">
            <a:avLst/>
          </a:prstGeom>
          <a:solidFill>
            <a:srgbClr val="3F0D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0" name="TextBox 149">
            <a:extLst>
              <a:ext uri="{FF2B5EF4-FFF2-40B4-BE49-F238E27FC236}">
                <a16:creationId xmlns:a16="http://schemas.microsoft.com/office/drawing/2014/main" id="{FB2BA474-5B0A-79B5-9029-D6C61CA001C7}"/>
              </a:ext>
            </a:extLst>
          </p:cNvPr>
          <p:cNvSpPr txBox="1"/>
          <p:nvPr/>
        </p:nvSpPr>
        <p:spPr>
          <a:xfrm>
            <a:off x="807721" y="4964072"/>
            <a:ext cx="2907791" cy="146304"/>
          </a:xfrm>
          <a:prstGeom prst="rect">
            <a:avLst/>
          </a:prstGeom>
          <a:noFill/>
        </p:spPr>
        <p:txBody>
          <a:bodyPr wrap="square" lIns="27432" tIns="27432" rIns="27432" bIns="27432" anchor="t">
            <a:spAutoFit/>
          </a:bodyPr>
          <a:lstStyle/>
          <a:p>
            <a:pPr algn="l"/>
            <a:r>
              <a:rPr sz="880" b="0" i="0">
                <a:solidFill>
                  <a:srgbClr val="FFFFFF"/>
                </a:solidFill>
                <a:latin typeface="Segoe UI"/>
              </a:rPr>
              <a:t>Observability &amp; Monitoring</a:t>
            </a:r>
          </a:p>
        </p:txBody>
      </p:sp>
      <p:sp>
        <p:nvSpPr>
          <p:cNvPr id="151" name="TextBox 150">
            <a:extLst>
              <a:ext uri="{FF2B5EF4-FFF2-40B4-BE49-F238E27FC236}">
                <a16:creationId xmlns:a16="http://schemas.microsoft.com/office/drawing/2014/main" id="{60B39DE9-8981-6A1D-C7BF-47E47AD817ED}"/>
              </a:ext>
            </a:extLst>
          </p:cNvPr>
          <p:cNvSpPr txBox="1"/>
          <p:nvPr/>
        </p:nvSpPr>
        <p:spPr>
          <a:xfrm>
            <a:off x="807721" y="5137808"/>
            <a:ext cx="2907791" cy="146304"/>
          </a:xfrm>
          <a:prstGeom prst="rect">
            <a:avLst/>
          </a:prstGeom>
          <a:noFill/>
        </p:spPr>
        <p:txBody>
          <a:bodyPr wrap="square" lIns="27432" tIns="27432" rIns="27432" bIns="27432" anchor="t">
            <a:spAutoFit/>
          </a:bodyPr>
          <a:lstStyle/>
          <a:p>
            <a:pPr algn="l"/>
            <a:r>
              <a:rPr sz="620" b="0" i="0">
                <a:solidFill>
                  <a:srgbClr val="D7CFE0"/>
                </a:solidFill>
                <a:latin typeface="Segoe UI"/>
              </a:rPr>
              <a:t>Cost tracking, anomaly detection, budget alerting</a:t>
            </a:r>
          </a:p>
        </p:txBody>
      </p:sp>
    </p:spTree>
    <p:extLst>
      <p:ext uri="{BB962C8B-B14F-4D97-AF65-F5344CB8AC3E}">
        <p14:creationId xmlns:p14="http://schemas.microsoft.com/office/powerpoint/2010/main" val="4254281097"/>
      </p:ext>
    </p:extLst>
  </p:cSld>
  <p:clrMapOvr>
    <a:masterClrMapping/>
  </p:clrMapOvr>
  <p:transition spd="med"/>
</p:sld>
</file>

<file path=ppt/theme/theme1.xml><?xml version="1.0" encoding="utf-8"?>
<a:theme xmlns:a="http://schemas.openxmlformats.org/drawingml/2006/main" name="1_Basic Black">
  <a:themeElements>
    <a:clrScheme name="Custom 1">
      <a:dk1>
        <a:srgbClr val="000000"/>
      </a:dk1>
      <a:lt1>
        <a:srgbClr val="FFFFFF"/>
      </a:lt1>
      <a:dk2>
        <a:srgbClr val="5E5E5E"/>
      </a:dk2>
      <a:lt2>
        <a:srgbClr val="D5D5D5"/>
      </a:lt2>
      <a:accent1>
        <a:srgbClr val="A100FF"/>
      </a:accent1>
      <a:accent2>
        <a:srgbClr val="A34DFF"/>
      </a:accent2>
      <a:accent3>
        <a:srgbClr val="C2A3FF"/>
      </a:accent3>
      <a:accent4>
        <a:srgbClr val="A2FF96"/>
      </a:accent4>
      <a:accent5>
        <a:srgbClr val="FF644E"/>
      </a:accent5>
      <a:accent6>
        <a:srgbClr val="FFA7CF"/>
      </a:accent6>
      <a:hlink>
        <a:srgbClr val="0000FF"/>
      </a:hlink>
      <a:folHlink>
        <a:srgbClr val="FF00FF"/>
      </a:folHlink>
    </a:clrScheme>
    <a:fontScheme name="21_BasicWhite">
      <a:majorFont>
        <a:latin typeface="Graphik"/>
        <a:ea typeface="Graphik"/>
        <a:cs typeface="Graphik"/>
      </a:majorFont>
      <a:minorFont>
        <a:latin typeface="Graphik"/>
        <a:ea typeface="Graphik"/>
        <a:cs typeface="Graphi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spPr>
      <a:bodyPr wrap="squar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smtClean="0">
            <a:ln>
              <a:noFill/>
            </a:ln>
            <a:solidFill>
              <a:srgbClr val="FFFFFF"/>
            </a:solidFill>
            <a:effectLst/>
            <a:uLnTx/>
            <a:uFillTx/>
            <a:latin typeface="Graphik" panose="020B0503030202060203" pitchFamily="34" charset="77"/>
            <a:ea typeface="Source Code Pro" panose="020B0309030403020204" pitchFamily="34" charset="0"/>
          </a:defRPr>
        </a:defPPr>
      </a:lstStyle>
    </a:txDef>
  </a:objectDefaults>
  <a:extraClrSchemeLst/>
</a:theme>
</file>

<file path=ppt/theme/theme2.xml><?xml version="1.0" encoding="utf-8"?>
<a:theme xmlns:a="http://schemas.openxmlformats.org/drawingml/2006/main" name="2_Basic Black">
  <a:themeElements>
    <a:clrScheme name="Custom 1">
      <a:dk1>
        <a:srgbClr val="000000"/>
      </a:dk1>
      <a:lt1>
        <a:srgbClr val="FFFFFF"/>
      </a:lt1>
      <a:dk2>
        <a:srgbClr val="5E5E5E"/>
      </a:dk2>
      <a:lt2>
        <a:srgbClr val="D5D5D5"/>
      </a:lt2>
      <a:accent1>
        <a:srgbClr val="A100FF"/>
      </a:accent1>
      <a:accent2>
        <a:srgbClr val="A34DFF"/>
      </a:accent2>
      <a:accent3>
        <a:srgbClr val="C2A3FF"/>
      </a:accent3>
      <a:accent4>
        <a:srgbClr val="A2FF96"/>
      </a:accent4>
      <a:accent5>
        <a:srgbClr val="FF644E"/>
      </a:accent5>
      <a:accent6>
        <a:srgbClr val="FFA7CF"/>
      </a:accent6>
      <a:hlink>
        <a:srgbClr val="0000FF"/>
      </a:hlink>
      <a:folHlink>
        <a:srgbClr val="FF00FF"/>
      </a:folHlink>
    </a:clrScheme>
    <a:fontScheme name="21_BasicWhite">
      <a:majorFont>
        <a:latin typeface="Graphik"/>
        <a:ea typeface="Graphik"/>
        <a:cs typeface="Graphik"/>
      </a:majorFont>
      <a:minorFont>
        <a:latin typeface="Graphik"/>
        <a:ea typeface="Graphik"/>
        <a:cs typeface="Graphi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xmlns:p="http://schemas.openxmlformats.org/presentationml/2006/main" xmlns:r="http://schemas.openxmlformats.org/officeDocument/2006/relationships" val="1"/>
          </a:ext>
        </a:extLst>
      </a:spPr>
      <a:bodyPr lIns="0" tIns="0" rIns="0" bIns="0">
        <a:normAutofit/>
      </a:bodyPr>
      <a:lstStyle>
        <a:defPPr algn="l" defTabSz="3468921">
          <a:spcBef>
            <a:spcPts val="1600"/>
          </a:spcBef>
          <a:defRPr sz="2000" spc="-72" dirty="0">
            <a:solidFill>
              <a:schemeClr val="bg1"/>
            </a:solidFill>
            <a:latin typeface="Graphik"/>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99906ACDC64046B7E0FB0E13B1D018" ma:contentTypeVersion="14" ma:contentTypeDescription="Create a new document." ma:contentTypeScope="" ma:versionID="bc0efd2f71b7730b2ffa7b95f9aca9cd">
  <xsd:schema xmlns:xsd="http://www.w3.org/2001/XMLSchema" xmlns:xs="http://www.w3.org/2001/XMLSchema" xmlns:p="http://schemas.microsoft.com/office/2006/metadata/properties" xmlns:ns2="9c20f0c5-f0f8-4f31-9c3a-f75e4b9c7b47" xmlns:ns3="f22f7aa6-603d-46b9-9d3f-2e28e0b600a3" targetNamespace="http://schemas.microsoft.com/office/2006/metadata/properties" ma:root="true" ma:fieldsID="9ab04e98bbeb6d76e45722222b7a10fa" ns2:_="" ns3:_="">
    <xsd:import namespace="9c20f0c5-f0f8-4f31-9c3a-f75e4b9c7b47"/>
    <xsd:import namespace="f22f7aa6-603d-46b9-9d3f-2e28e0b600a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20f0c5-f0f8-4f31-9c3a-f75e4b9c7b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2f7aa6-603d-46b9-9d3f-2e28e0b600a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980ad33-8ddf-4e65-b49f-c53555a7ff4d}" ma:internalName="TaxCatchAll" ma:showField="CatchAllData" ma:web="f22f7aa6-603d-46b9-9d3f-2e28e0b600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c20f0c5-f0f8-4f31-9c3a-f75e4b9c7b47">
      <Terms xmlns="http://schemas.microsoft.com/office/infopath/2007/PartnerControls"/>
    </lcf76f155ced4ddcb4097134ff3c332f>
    <TaxCatchAll xmlns="f22f7aa6-603d-46b9-9d3f-2e28e0b600a3" xsi:nil="true"/>
  </documentManagement>
</p:properties>
</file>

<file path=customXml/itemProps1.xml><?xml version="1.0" encoding="utf-8"?>
<ds:datastoreItem xmlns:ds="http://schemas.openxmlformats.org/officeDocument/2006/customXml" ds:itemID="{7778B474-D7F1-4002-8036-A185398FE7AA}">
  <ds:schemaRefs>
    <ds:schemaRef ds:uri="http://schemas.microsoft.com/sharepoint/v3/contenttype/forms"/>
  </ds:schemaRefs>
</ds:datastoreItem>
</file>

<file path=customXml/itemProps2.xml><?xml version="1.0" encoding="utf-8"?>
<ds:datastoreItem xmlns:ds="http://schemas.openxmlformats.org/officeDocument/2006/customXml" ds:itemID="{310E5C6C-233D-4804-BB7A-BFB5D718F0F1}">
  <ds:schemaRefs>
    <ds:schemaRef ds:uri="9c20f0c5-f0f8-4f31-9c3a-f75e4b9c7b47"/>
    <ds:schemaRef ds:uri="f22f7aa6-603d-46b9-9d3f-2e28e0b600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DEFCC242-E665-442C-B83E-8C88CDE2A1F4}">
  <ds:schemaRefs>
    <ds:schemaRef ds:uri="9c20f0c5-f0f8-4f31-9c3a-f75e4b9c7b47"/>
    <ds:schemaRef ds:uri="f22f7aa6-603d-46b9-9d3f-2e28e0b600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13</Notes>
  <HiddenSlides>0</HiddenSlide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1_Basic Black</vt:lpstr>
      <vt:lpstr>2_Basic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Rozga, Rhett</dc:creator>
  <cp:revision>1</cp:revision>
  <dcterms:created xsi:type="dcterms:W3CDTF">2026-05-20T17:12:39Z</dcterms:created>
  <dcterms:modified xsi:type="dcterms:W3CDTF">2026-06-04T01:51:12Z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0x0101005499906ACDC64046B7E0FB0E13B1D018</vt:lpwstr>
  </property>
  <property fmtid="{D5CDD505-2E9C-101B-9397-08002B2CF9AE}" pid="3" name="MediaServiceImageTags">
    <vt:lpwstr/>
  </property>
</Properties>
</file>